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650" r:id="rId2"/>
    <p:sldId id="651" r:id="rId3"/>
    <p:sldId id="512" r:id="rId4"/>
    <p:sldId id="513" r:id="rId5"/>
    <p:sldId id="514" r:id="rId6"/>
    <p:sldId id="515" r:id="rId7"/>
    <p:sldId id="517" r:id="rId8"/>
    <p:sldId id="518" r:id="rId9"/>
    <p:sldId id="648" r:id="rId10"/>
    <p:sldId id="574" r:id="rId11"/>
    <p:sldId id="634" r:id="rId12"/>
    <p:sldId id="571" r:id="rId13"/>
    <p:sldId id="627" r:id="rId14"/>
    <p:sldId id="628" r:id="rId15"/>
    <p:sldId id="630" r:id="rId16"/>
    <p:sldId id="629" r:id="rId17"/>
    <p:sldId id="632" r:id="rId18"/>
    <p:sldId id="631" r:id="rId19"/>
    <p:sldId id="633" r:id="rId20"/>
    <p:sldId id="647" r:id="rId21"/>
    <p:sldId id="646" r:id="rId22"/>
    <p:sldId id="596" r:id="rId23"/>
    <p:sldId id="641" r:id="rId24"/>
    <p:sldId id="642" r:id="rId25"/>
    <p:sldId id="643" r:id="rId26"/>
    <p:sldId id="644" r:id="rId27"/>
    <p:sldId id="645" r:id="rId28"/>
    <p:sldId id="615" r:id="rId29"/>
    <p:sldId id="652" r:id="rId30"/>
    <p:sldId id="653" r:id="rId31"/>
    <p:sldId id="654" r:id="rId32"/>
    <p:sldId id="655" r:id="rId33"/>
    <p:sldId id="610" r:id="rId34"/>
    <p:sldId id="656" r:id="rId35"/>
    <p:sldId id="611" r:id="rId36"/>
    <p:sldId id="612" r:id="rId37"/>
    <p:sldId id="649" r:id="rId38"/>
    <p:sldId id="619" r:id="rId39"/>
    <p:sldId id="613" r:id="rId40"/>
    <p:sldId id="625" r:id="rId41"/>
    <p:sldId id="657" r:id="rId42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DCD2B6"/>
    <a:srgbClr val="F7F4E9"/>
    <a:srgbClr val="E8E1CE"/>
    <a:srgbClr val="FFFEFB"/>
    <a:srgbClr val="FFFF99"/>
    <a:srgbClr val="F6FBFC"/>
    <a:srgbClr val="009900"/>
    <a:srgbClr val="FDEB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8" autoAdjust="0"/>
    <p:restoredTop sz="95721" autoAdjust="0"/>
  </p:normalViewPr>
  <p:slideViewPr>
    <p:cSldViewPr>
      <p:cViewPr varScale="1">
        <p:scale>
          <a:sx n="63" d="100"/>
          <a:sy n="63" d="100"/>
        </p:scale>
        <p:origin x="-45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72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C35B5-7B65-4221-B75E-80F8C14EF48F}" type="doc">
      <dgm:prSet loTypeId="urn:microsoft.com/office/officeart/2005/8/layout/cycle3" loCatId="cycle" qsTypeId="urn:microsoft.com/office/officeart/2005/8/quickstyle/3d9" qsCatId="3D" csTypeId="urn:microsoft.com/office/officeart/2005/8/colors/colorful5" csCatId="colorful" phldr="1"/>
      <dgm:spPr/>
    </dgm:pt>
    <dgm:pt modelId="{C76E8EE9-FDD7-4C3D-B229-AB984A5F43F9}">
      <dgm:prSet phldrT="[Texte]"/>
      <dgm:spPr/>
      <dgm:t>
        <a:bodyPr/>
        <a:lstStyle/>
        <a:p>
          <a:r>
            <a:rPr lang="fr-FR" dirty="0" smtClean="0">
              <a:solidFill>
                <a:schemeClr val="accent5">
                  <a:lumMod val="50000"/>
                </a:schemeClr>
              </a:solidFill>
            </a:rPr>
            <a:t>Economique</a:t>
          </a:r>
          <a:endParaRPr lang="fr-FR" dirty="0">
            <a:solidFill>
              <a:schemeClr val="accent5">
                <a:lumMod val="50000"/>
              </a:schemeClr>
            </a:solidFill>
          </a:endParaRPr>
        </a:p>
      </dgm:t>
    </dgm:pt>
    <dgm:pt modelId="{9A7BA97B-8661-429B-8EB0-660D4F11F229}" type="parTrans" cxnId="{9672A818-7344-40EB-955E-6933094E6AF7}">
      <dgm:prSet/>
      <dgm:spPr/>
      <dgm:t>
        <a:bodyPr/>
        <a:lstStyle/>
        <a:p>
          <a:endParaRPr lang="fr-FR"/>
        </a:p>
      </dgm:t>
    </dgm:pt>
    <dgm:pt modelId="{687704FA-B471-4E49-8B0B-3A8B09E27226}" type="sibTrans" cxnId="{9672A818-7344-40EB-955E-6933094E6AF7}">
      <dgm:prSet/>
      <dgm:spPr>
        <a:solidFill>
          <a:srgbClr val="990099"/>
        </a:solidFill>
      </dgm:spPr>
      <dgm:t>
        <a:bodyPr/>
        <a:lstStyle/>
        <a:p>
          <a:endParaRPr lang="fr-FR"/>
        </a:p>
      </dgm:t>
    </dgm:pt>
    <dgm:pt modelId="{4D21EC5A-23A1-4689-B9C0-043EF6E3104A}">
      <dgm:prSet phldrT="[Texte]"/>
      <dgm:spPr/>
      <dgm:t>
        <a:bodyPr/>
        <a:lstStyle/>
        <a:p>
          <a:r>
            <a:rPr lang="fr-FR" dirty="0" smtClean="0">
              <a:solidFill>
                <a:schemeClr val="accent5">
                  <a:lumMod val="50000"/>
                </a:schemeClr>
              </a:solidFill>
            </a:rPr>
            <a:t>Social</a:t>
          </a:r>
          <a:endParaRPr lang="fr-FR" dirty="0">
            <a:solidFill>
              <a:schemeClr val="accent5">
                <a:lumMod val="50000"/>
              </a:schemeClr>
            </a:solidFill>
          </a:endParaRPr>
        </a:p>
      </dgm:t>
    </dgm:pt>
    <dgm:pt modelId="{CAB1A408-A303-42F3-AC83-BF9DDBE295D0}" type="parTrans" cxnId="{33DD8A3C-0A5A-4A99-847F-47D1182990BB}">
      <dgm:prSet/>
      <dgm:spPr/>
      <dgm:t>
        <a:bodyPr/>
        <a:lstStyle/>
        <a:p>
          <a:endParaRPr lang="fr-FR"/>
        </a:p>
      </dgm:t>
    </dgm:pt>
    <dgm:pt modelId="{3C43CA44-63AB-453E-98F2-F21B2F2FE2DC}" type="sibTrans" cxnId="{33DD8A3C-0A5A-4A99-847F-47D1182990BB}">
      <dgm:prSet/>
      <dgm:spPr/>
      <dgm:t>
        <a:bodyPr/>
        <a:lstStyle/>
        <a:p>
          <a:endParaRPr lang="fr-FR"/>
        </a:p>
      </dgm:t>
    </dgm:pt>
    <dgm:pt modelId="{A50D4351-20FA-435D-8637-3651E5658BB2}">
      <dgm:prSet phldrT="[Texte]"/>
      <dgm:spPr/>
      <dgm:t>
        <a:bodyPr/>
        <a:lstStyle/>
        <a:p>
          <a:r>
            <a:rPr lang="fr-FR" dirty="0" smtClean="0">
              <a:solidFill>
                <a:schemeClr val="accent5">
                  <a:lumMod val="50000"/>
                </a:schemeClr>
              </a:solidFill>
            </a:rPr>
            <a:t>Technologique</a:t>
          </a:r>
          <a:endParaRPr lang="fr-FR" dirty="0">
            <a:solidFill>
              <a:schemeClr val="accent5">
                <a:lumMod val="50000"/>
              </a:schemeClr>
            </a:solidFill>
          </a:endParaRPr>
        </a:p>
      </dgm:t>
    </dgm:pt>
    <dgm:pt modelId="{53C19475-7D77-4358-A1E8-FC516CEED8D3}" type="parTrans" cxnId="{FF0A0AAD-F42F-4180-9389-D7BD0D61743F}">
      <dgm:prSet/>
      <dgm:spPr/>
      <dgm:t>
        <a:bodyPr/>
        <a:lstStyle/>
        <a:p>
          <a:endParaRPr lang="fr-FR"/>
        </a:p>
      </dgm:t>
    </dgm:pt>
    <dgm:pt modelId="{2E97411B-7D7C-4A58-B0EE-7E0388C68828}" type="sibTrans" cxnId="{FF0A0AAD-F42F-4180-9389-D7BD0D61743F}">
      <dgm:prSet/>
      <dgm:spPr/>
      <dgm:t>
        <a:bodyPr/>
        <a:lstStyle/>
        <a:p>
          <a:endParaRPr lang="fr-FR"/>
        </a:p>
      </dgm:t>
    </dgm:pt>
    <dgm:pt modelId="{EB1C5DF3-0D8F-4B71-A372-8F613702A526}">
      <dgm:prSet phldrT="[Texte]"/>
      <dgm:spPr/>
      <dgm:t>
        <a:bodyPr/>
        <a:lstStyle/>
        <a:p>
          <a:r>
            <a:rPr lang="fr-FR" dirty="0" err="1" smtClean="0">
              <a:solidFill>
                <a:schemeClr val="accent5">
                  <a:lumMod val="50000"/>
                </a:schemeClr>
              </a:solidFill>
            </a:rPr>
            <a:t>Environne-mental</a:t>
          </a:r>
          <a:endParaRPr lang="fr-FR" dirty="0">
            <a:solidFill>
              <a:schemeClr val="accent5">
                <a:lumMod val="50000"/>
              </a:schemeClr>
            </a:solidFill>
          </a:endParaRPr>
        </a:p>
      </dgm:t>
    </dgm:pt>
    <dgm:pt modelId="{13D50A85-0D8C-4B0F-95AD-D142C40ECA83}" type="parTrans" cxnId="{0AF8B760-ADD9-404F-A75A-04D67E0F823C}">
      <dgm:prSet/>
      <dgm:spPr/>
      <dgm:t>
        <a:bodyPr/>
        <a:lstStyle/>
        <a:p>
          <a:endParaRPr lang="fr-FR"/>
        </a:p>
      </dgm:t>
    </dgm:pt>
    <dgm:pt modelId="{B24F509D-13F6-4426-BA43-FEBA946CE8DE}" type="sibTrans" cxnId="{0AF8B760-ADD9-404F-A75A-04D67E0F823C}">
      <dgm:prSet/>
      <dgm:spPr/>
      <dgm:t>
        <a:bodyPr/>
        <a:lstStyle/>
        <a:p>
          <a:endParaRPr lang="fr-FR"/>
        </a:p>
      </dgm:t>
    </dgm:pt>
    <dgm:pt modelId="{A7E77264-38EB-4944-AD74-C021E6D04588}">
      <dgm:prSet phldrT="[Texte]"/>
      <dgm:spPr/>
      <dgm:t>
        <a:bodyPr/>
        <a:lstStyle/>
        <a:p>
          <a:r>
            <a:rPr lang="fr-FR" dirty="0" smtClean="0">
              <a:solidFill>
                <a:schemeClr val="accent5">
                  <a:lumMod val="50000"/>
                </a:schemeClr>
              </a:solidFill>
            </a:rPr>
            <a:t>Légal</a:t>
          </a:r>
          <a:endParaRPr lang="fr-FR" dirty="0">
            <a:solidFill>
              <a:schemeClr val="accent5">
                <a:lumMod val="50000"/>
              </a:schemeClr>
            </a:solidFill>
          </a:endParaRPr>
        </a:p>
      </dgm:t>
    </dgm:pt>
    <dgm:pt modelId="{C6CE29EB-8F75-4B43-A975-5BD04F693E8C}" type="parTrans" cxnId="{589753BF-60F5-440F-B4BF-9ED993F8E634}">
      <dgm:prSet/>
      <dgm:spPr/>
      <dgm:t>
        <a:bodyPr/>
        <a:lstStyle/>
        <a:p>
          <a:endParaRPr lang="fr-FR"/>
        </a:p>
      </dgm:t>
    </dgm:pt>
    <dgm:pt modelId="{32DD2585-A685-48CA-8C34-96F460BD2DEF}" type="sibTrans" cxnId="{589753BF-60F5-440F-B4BF-9ED993F8E634}">
      <dgm:prSet/>
      <dgm:spPr/>
      <dgm:t>
        <a:bodyPr/>
        <a:lstStyle/>
        <a:p>
          <a:endParaRPr lang="fr-FR"/>
        </a:p>
      </dgm:t>
    </dgm:pt>
    <dgm:pt modelId="{219673CB-1072-4840-AD10-A7870AE0FEE7}">
      <dgm:prSet phldrT="[Texte]"/>
      <dgm:spPr/>
      <dgm:t>
        <a:bodyPr/>
        <a:lstStyle/>
        <a:p>
          <a:r>
            <a:rPr lang="fr-FR" dirty="0" smtClean="0">
              <a:solidFill>
                <a:schemeClr val="accent5">
                  <a:lumMod val="50000"/>
                </a:schemeClr>
              </a:solidFill>
            </a:rPr>
            <a:t>Politique</a:t>
          </a:r>
          <a:endParaRPr lang="fr-FR" dirty="0">
            <a:solidFill>
              <a:schemeClr val="accent5">
                <a:lumMod val="50000"/>
              </a:schemeClr>
            </a:solidFill>
          </a:endParaRPr>
        </a:p>
      </dgm:t>
    </dgm:pt>
    <dgm:pt modelId="{73437B5D-BB54-41F9-A8DC-AC851741BF5C}" type="parTrans" cxnId="{15B3D1B8-EC57-4CCB-BF37-416FFEB46A99}">
      <dgm:prSet/>
      <dgm:spPr/>
      <dgm:t>
        <a:bodyPr/>
        <a:lstStyle/>
        <a:p>
          <a:endParaRPr lang="fr-FR"/>
        </a:p>
      </dgm:t>
    </dgm:pt>
    <dgm:pt modelId="{F75D2846-1AB0-4281-9160-60ED24195CBB}" type="sibTrans" cxnId="{15B3D1B8-EC57-4CCB-BF37-416FFEB46A99}">
      <dgm:prSet/>
      <dgm:spPr/>
      <dgm:t>
        <a:bodyPr/>
        <a:lstStyle/>
        <a:p>
          <a:endParaRPr lang="fr-FR"/>
        </a:p>
      </dgm:t>
    </dgm:pt>
    <dgm:pt modelId="{DC82BE10-FEB6-496D-9CF0-84E7A9895E8E}" type="pres">
      <dgm:prSet presAssocID="{730C35B5-7B65-4221-B75E-80F8C14EF48F}" presName="Name0" presStyleCnt="0">
        <dgm:presLayoutVars>
          <dgm:dir/>
          <dgm:resizeHandles val="exact"/>
        </dgm:presLayoutVars>
      </dgm:prSet>
      <dgm:spPr/>
    </dgm:pt>
    <dgm:pt modelId="{FD90E60A-10D0-48E3-9A6A-2D34F42228B4}" type="pres">
      <dgm:prSet presAssocID="{730C35B5-7B65-4221-B75E-80F8C14EF48F}" presName="cycle" presStyleCnt="0"/>
      <dgm:spPr/>
    </dgm:pt>
    <dgm:pt modelId="{5FD22AEB-8E37-4FB7-A9AC-F172F4BF9C4A}" type="pres">
      <dgm:prSet presAssocID="{C76E8EE9-FDD7-4C3D-B229-AB984A5F43F9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FF2292-3D22-4E40-9D6F-1C42C3F6F389}" type="pres">
      <dgm:prSet presAssocID="{687704FA-B471-4E49-8B0B-3A8B09E27226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92F9742E-FA0A-43BD-894C-11AEE4F5294B}" type="pres">
      <dgm:prSet presAssocID="{4D21EC5A-23A1-4689-B9C0-043EF6E3104A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CB1622-4683-4A6B-838F-04969F1B8762}" type="pres">
      <dgm:prSet presAssocID="{A50D4351-20FA-435D-8637-3651E5658BB2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AA8ED-5E57-499E-8D1A-1F3216112BA0}" type="pres">
      <dgm:prSet presAssocID="{EB1C5DF3-0D8F-4B71-A372-8F613702A526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AAD4B1-6885-4E7E-B4D6-7A70A3AE5694}" type="pres">
      <dgm:prSet presAssocID="{A7E77264-38EB-4944-AD74-C021E6D0458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8DA033-EBFF-4988-9EB7-0CBBE7A72FEC}" type="pres">
      <dgm:prSet presAssocID="{219673CB-1072-4840-AD10-A7870AE0FEE7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89FF38-4150-4DEE-BA6F-B9678399DB40}" type="presOf" srcId="{A50D4351-20FA-435D-8637-3651E5658BB2}" destId="{EFCB1622-4683-4A6B-838F-04969F1B8762}" srcOrd="0" destOrd="0" presId="urn:microsoft.com/office/officeart/2005/8/layout/cycle3"/>
    <dgm:cxn modelId="{FF0A0AAD-F42F-4180-9389-D7BD0D61743F}" srcId="{730C35B5-7B65-4221-B75E-80F8C14EF48F}" destId="{A50D4351-20FA-435D-8637-3651E5658BB2}" srcOrd="2" destOrd="0" parTransId="{53C19475-7D77-4358-A1E8-FC516CEED8D3}" sibTransId="{2E97411B-7D7C-4A58-B0EE-7E0388C68828}"/>
    <dgm:cxn modelId="{E30B7AAB-5BF4-4C6D-A978-541F2E618B38}" type="presOf" srcId="{687704FA-B471-4E49-8B0B-3A8B09E27226}" destId="{A1FF2292-3D22-4E40-9D6F-1C42C3F6F389}" srcOrd="0" destOrd="0" presId="urn:microsoft.com/office/officeart/2005/8/layout/cycle3"/>
    <dgm:cxn modelId="{3EA6FF4B-13B4-47E2-903A-CB6C6076ADF7}" type="presOf" srcId="{A7E77264-38EB-4944-AD74-C021E6D04588}" destId="{7CAAD4B1-6885-4E7E-B4D6-7A70A3AE5694}" srcOrd="0" destOrd="0" presId="urn:microsoft.com/office/officeart/2005/8/layout/cycle3"/>
    <dgm:cxn modelId="{FA2D8BBC-6B56-415E-97FA-FF3B0EA2216D}" type="presOf" srcId="{C76E8EE9-FDD7-4C3D-B229-AB984A5F43F9}" destId="{5FD22AEB-8E37-4FB7-A9AC-F172F4BF9C4A}" srcOrd="0" destOrd="0" presId="urn:microsoft.com/office/officeart/2005/8/layout/cycle3"/>
    <dgm:cxn modelId="{589753BF-60F5-440F-B4BF-9ED993F8E634}" srcId="{730C35B5-7B65-4221-B75E-80F8C14EF48F}" destId="{A7E77264-38EB-4944-AD74-C021E6D04588}" srcOrd="4" destOrd="0" parTransId="{C6CE29EB-8F75-4B43-A975-5BD04F693E8C}" sibTransId="{32DD2585-A685-48CA-8C34-96F460BD2DEF}"/>
    <dgm:cxn modelId="{BECD5E01-2EE6-4A28-8F30-A9A3D7B4B5DC}" type="presOf" srcId="{730C35B5-7B65-4221-B75E-80F8C14EF48F}" destId="{DC82BE10-FEB6-496D-9CF0-84E7A9895E8E}" srcOrd="0" destOrd="0" presId="urn:microsoft.com/office/officeart/2005/8/layout/cycle3"/>
    <dgm:cxn modelId="{9553917A-3F4B-44BA-938B-7E749EA3B885}" type="presOf" srcId="{EB1C5DF3-0D8F-4B71-A372-8F613702A526}" destId="{5EAAA8ED-5E57-499E-8D1A-1F3216112BA0}" srcOrd="0" destOrd="0" presId="urn:microsoft.com/office/officeart/2005/8/layout/cycle3"/>
    <dgm:cxn modelId="{C8146558-568E-4ABB-B517-DCEF2C2918BE}" type="presOf" srcId="{4D21EC5A-23A1-4689-B9C0-043EF6E3104A}" destId="{92F9742E-FA0A-43BD-894C-11AEE4F5294B}" srcOrd="0" destOrd="0" presId="urn:microsoft.com/office/officeart/2005/8/layout/cycle3"/>
    <dgm:cxn modelId="{9672A818-7344-40EB-955E-6933094E6AF7}" srcId="{730C35B5-7B65-4221-B75E-80F8C14EF48F}" destId="{C76E8EE9-FDD7-4C3D-B229-AB984A5F43F9}" srcOrd="0" destOrd="0" parTransId="{9A7BA97B-8661-429B-8EB0-660D4F11F229}" sibTransId="{687704FA-B471-4E49-8B0B-3A8B09E27226}"/>
    <dgm:cxn modelId="{0AF8B760-ADD9-404F-A75A-04D67E0F823C}" srcId="{730C35B5-7B65-4221-B75E-80F8C14EF48F}" destId="{EB1C5DF3-0D8F-4B71-A372-8F613702A526}" srcOrd="3" destOrd="0" parTransId="{13D50A85-0D8C-4B0F-95AD-D142C40ECA83}" sibTransId="{B24F509D-13F6-4426-BA43-FEBA946CE8DE}"/>
    <dgm:cxn modelId="{32CC6618-5CDA-49D8-94B4-A91E9348585C}" type="presOf" srcId="{219673CB-1072-4840-AD10-A7870AE0FEE7}" destId="{3F8DA033-EBFF-4988-9EB7-0CBBE7A72FEC}" srcOrd="0" destOrd="0" presId="urn:microsoft.com/office/officeart/2005/8/layout/cycle3"/>
    <dgm:cxn modelId="{15B3D1B8-EC57-4CCB-BF37-416FFEB46A99}" srcId="{730C35B5-7B65-4221-B75E-80F8C14EF48F}" destId="{219673CB-1072-4840-AD10-A7870AE0FEE7}" srcOrd="5" destOrd="0" parTransId="{73437B5D-BB54-41F9-A8DC-AC851741BF5C}" sibTransId="{F75D2846-1AB0-4281-9160-60ED24195CBB}"/>
    <dgm:cxn modelId="{33DD8A3C-0A5A-4A99-847F-47D1182990BB}" srcId="{730C35B5-7B65-4221-B75E-80F8C14EF48F}" destId="{4D21EC5A-23A1-4689-B9C0-043EF6E3104A}" srcOrd="1" destOrd="0" parTransId="{CAB1A408-A303-42F3-AC83-BF9DDBE295D0}" sibTransId="{3C43CA44-63AB-453E-98F2-F21B2F2FE2DC}"/>
    <dgm:cxn modelId="{A9220C5E-602D-45B0-87E7-5CD85A0C6B65}" type="presParOf" srcId="{DC82BE10-FEB6-496D-9CF0-84E7A9895E8E}" destId="{FD90E60A-10D0-48E3-9A6A-2D34F42228B4}" srcOrd="0" destOrd="0" presId="urn:microsoft.com/office/officeart/2005/8/layout/cycle3"/>
    <dgm:cxn modelId="{5D2EED02-3EAD-43D9-87AC-DD1B8AB6CEA5}" type="presParOf" srcId="{FD90E60A-10D0-48E3-9A6A-2D34F42228B4}" destId="{5FD22AEB-8E37-4FB7-A9AC-F172F4BF9C4A}" srcOrd="0" destOrd="0" presId="urn:microsoft.com/office/officeart/2005/8/layout/cycle3"/>
    <dgm:cxn modelId="{EE3FE23B-0DC2-461D-B63E-F4A4D67C022E}" type="presParOf" srcId="{FD90E60A-10D0-48E3-9A6A-2D34F42228B4}" destId="{A1FF2292-3D22-4E40-9D6F-1C42C3F6F389}" srcOrd="1" destOrd="0" presId="urn:microsoft.com/office/officeart/2005/8/layout/cycle3"/>
    <dgm:cxn modelId="{37FEF9E9-803B-4B88-8501-A8C223392BB9}" type="presParOf" srcId="{FD90E60A-10D0-48E3-9A6A-2D34F42228B4}" destId="{92F9742E-FA0A-43BD-894C-11AEE4F5294B}" srcOrd="2" destOrd="0" presId="urn:microsoft.com/office/officeart/2005/8/layout/cycle3"/>
    <dgm:cxn modelId="{E640901E-544D-4E1A-9E87-6022D397C818}" type="presParOf" srcId="{FD90E60A-10D0-48E3-9A6A-2D34F42228B4}" destId="{EFCB1622-4683-4A6B-838F-04969F1B8762}" srcOrd="3" destOrd="0" presId="urn:microsoft.com/office/officeart/2005/8/layout/cycle3"/>
    <dgm:cxn modelId="{7C1D2994-FF07-4CF1-88E1-531AB3B3F35A}" type="presParOf" srcId="{FD90E60A-10D0-48E3-9A6A-2D34F42228B4}" destId="{5EAAA8ED-5E57-499E-8D1A-1F3216112BA0}" srcOrd="4" destOrd="0" presId="urn:microsoft.com/office/officeart/2005/8/layout/cycle3"/>
    <dgm:cxn modelId="{D426B610-3531-4E1A-9181-FD11D42FD766}" type="presParOf" srcId="{FD90E60A-10D0-48E3-9A6A-2D34F42228B4}" destId="{7CAAD4B1-6885-4E7E-B4D6-7A70A3AE5694}" srcOrd="5" destOrd="0" presId="urn:microsoft.com/office/officeart/2005/8/layout/cycle3"/>
    <dgm:cxn modelId="{7254E125-1536-483C-85AB-E595C6EC09A5}" type="presParOf" srcId="{FD90E60A-10D0-48E3-9A6A-2D34F42228B4}" destId="{3F8DA033-EBFF-4988-9EB7-0CBBE7A72FE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FF2292-3D22-4E40-9D6F-1C42C3F6F389}">
      <dsp:nvSpPr>
        <dsp:cNvPr id="0" name=""/>
        <dsp:cNvSpPr/>
      </dsp:nvSpPr>
      <dsp:spPr>
        <a:xfrm>
          <a:off x="1449670" y="-5684"/>
          <a:ext cx="5621267" cy="5621267"/>
        </a:xfrm>
        <a:prstGeom prst="circularArrow">
          <a:avLst>
            <a:gd name="adj1" fmla="val 5274"/>
            <a:gd name="adj2" fmla="val 312630"/>
            <a:gd name="adj3" fmla="val 14227050"/>
            <a:gd name="adj4" fmla="val 17127651"/>
            <a:gd name="adj5" fmla="val 5477"/>
          </a:avLst>
        </a:prstGeom>
        <a:solidFill>
          <a:srgbClr val="990099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22AEB-8E37-4FB7-A9AC-F172F4BF9C4A}">
      <dsp:nvSpPr>
        <dsp:cNvPr id="0" name=""/>
        <dsp:cNvSpPr/>
      </dsp:nvSpPr>
      <dsp:spPr>
        <a:xfrm>
          <a:off x="3191067" y="1148"/>
          <a:ext cx="2138472" cy="106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accent5">
                  <a:lumMod val="50000"/>
                </a:schemeClr>
              </a:solidFill>
            </a:rPr>
            <a:t>Economique</a:t>
          </a:r>
          <a:endParaRPr lang="fr-FR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191067" y="1148"/>
        <a:ext cx="2138472" cy="1069236"/>
      </dsp:txXfrm>
    </dsp:sp>
    <dsp:sp modelId="{92F9742E-FA0A-43BD-894C-11AEE4F5294B}">
      <dsp:nvSpPr>
        <dsp:cNvPr id="0" name=""/>
        <dsp:cNvSpPr/>
      </dsp:nvSpPr>
      <dsp:spPr>
        <a:xfrm>
          <a:off x="5165980" y="1141365"/>
          <a:ext cx="2138472" cy="1069236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accent5">
                  <a:lumMod val="50000"/>
                </a:schemeClr>
              </a:solidFill>
            </a:rPr>
            <a:t>Social</a:t>
          </a:r>
          <a:endParaRPr lang="fr-FR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165980" y="1141365"/>
        <a:ext cx="2138472" cy="1069236"/>
      </dsp:txXfrm>
    </dsp:sp>
    <dsp:sp modelId="{EFCB1622-4683-4A6B-838F-04969F1B8762}">
      <dsp:nvSpPr>
        <dsp:cNvPr id="0" name=""/>
        <dsp:cNvSpPr/>
      </dsp:nvSpPr>
      <dsp:spPr>
        <a:xfrm>
          <a:off x="5165980" y="3421798"/>
          <a:ext cx="2138472" cy="1069236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accent5">
                  <a:lumMod val="50000"/>
                </a:schemeClr>
              </a:solidFill>
            </a:rPr>
            <a:t>Technologique</a:t>
          </a:r>
          <a:endParaRPr lang="fr-FR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165980" y="3421798"/>
        <a:ext cx="2138472" cy="1069236"/>
      </dsp:txXfrm>
    </dsp:sp>
    <dsp:sp modelId="{5EAAA8ED-5E57-499E-8D1A-1F3216112BA0}">
      <dsp:nvSpPr>
        <dsp:cNvPr id="0" name=""/>
        <dsp:cNvSpPr/>
      </dsp:nvSpPr>
      <dsp:spPr>
        <a:xfrm>
          <a:off x="3191067" y="4562014"/>
          <a:ext cx="2138472" cy="1069236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solidFill>
                <a:schemeClr val="accent5">
                  <a:lumMod val="50000"/>
                </a:schemeClr>
              </a:solidFill>
            </a:rPr>
            <a:t>Environne-mental</a:t>
          </a:r>
          <a:endParaRPr lang="fr-FR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191067" y="4562014"/>
        <a:ext cx="2138472" cy="1069236"/>
      </dsp:txXfrm>
    </dsp:sp>
    <dsp:sp modelId="{7CAAD4B1-6885-4E7E-B4D6-7A70A3AE5694}">
      <dsp:nvSpPr>
        <dsp:cNvPr id="0" name=""/>
        <dsp:cNvSpPr/>
      </dsp:nvSpPr>
      <dsp:spPr>
        <a:xfrm>
          <a:off x="1216154" y="3421798"/>
          <a:ext cx="2138472" cy="1069236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accent5">
                  <a:lumMod val="50000"/>
                </a:schemeClr>
              </a:solidFill>
            </a:rPr>
            <a:t>Légal</a:t>
          </a:r>
          <a:endParaRPr lang="fr-FR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216154" y="3421798"/>
        <a:ext cx="2138472" cy="1069236"/>
      </dsp:txXfrm>
    </dsp:sp>
    <dsp:sp modelId="{3F8DA033-EBFF-4988-9EB7-0CBBE7A72FEC}">
      <dsp:nvSpPr>
        <dsp:cNvPr id="0" name=""/>
        <dsp:cNvSpPr/>
      </dsp:nvSpPr>
      <dsp:spPr>
        <a:xfrm>
          <a:off x="1216154" y="1141365"/>
          <a:ext cx="2138472" cy="106923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accent5">
                  <a:lumMod val="50000"/>
                </a:schemeClr>
              </a:solidFill>
            </a:rPr>
            <a:t>Politique</a:t>
          </a:r>
          <a:endParaRPr lang="fr-FR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216154" y="1141365"/>
        <a:ext cx="2138472" cy="1069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8" y="3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/>
          <a:lstStyle>
            <a:lvl1pPr algn="r">
              <a:defRPr sz="1200"/>
            </a:lvl1pPr>
          </a:lstStyle>
          <a:p>
            <a:fld id="{D8CB2316-4C78-4F8A-9BC8-14039DD15C8A}" type="datetimeFigureOut">
              <a:rPr lang="fr-FR" smtClean="0"/>
              <a:pPr/>
              <a:t>18/03/2016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721109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8" y="9721109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 anchor="b"/>
          <a:lstStyle>
            <a:lvl1pPr algn="r">
              <a:defRPr sz="1200"/>
            </a:lvl1pPr>
          </a:lstStyle>
          <a:p>
            <a:fld id="{5CBD7519-2F29-48C1-AB28-D917CF0D417E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22338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8" y="3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4537A6-1E5E-45B3-9699-0FE6BAC1A330}" type="datetimeFigureOut">
              <a:rPr lang="fr-FR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4" tIns="47368" rIns="94734" bIns="47368" rtlCol="0" anchor="ctr"/>
          <a:lstStyle/>
          <a:p>
            <a:pPr lvl="0"/>
            <a:endParaRPr lang="fr-CH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34" tIns="47368" rIns="94734" bIns="47368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H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721109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8" y="9721109"/>
            <a:ext cx="3076363" cy="511730"/>
          </a:xfrm>
          <a:prstGeom prst="rect">
            <a:avLst/>
          </a:prstGeom>
        </p:spPr>
        <p:txBody>
          <a:bodyPr vert="horz" lIns="94734" tIns="47368" rIns="94734" bIns="473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D9A698-FDFB-4A67-9FBE-9DCFCBE290D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572102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H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1B740-8632-48D8-ABC2-DC6504A9E90C}" type="slidenum">
              <a:rPr lang="fr-CH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209089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18:16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733245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18:12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811221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18:12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811221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18:12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81122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18:12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811221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18:12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811221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18:12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811221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18:12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811221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18:12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811221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18:12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19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81122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52808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800391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05567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327032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4003089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706721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557758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41652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074777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841222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36581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014857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4896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282535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873164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4417813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948FD7-1C8A-4E56-A292-1BB2C1DAC86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6"/>
            <a:ext cx="5203825" cy="46053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xmlns="" val="13529566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88953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873164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1243477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652820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873164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368529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6904191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H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1B740-8632-48D8-ABC2-DC6504A9E90C}" type="slidenum">
              <a:rPr lang="fr-CH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20908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89426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05861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35651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48636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9A698-FDFB-4A67-9FBE-9DCFCBE290D7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0556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69331-CB3C-4DC4-A5E4-AF60C8D7BEAD}" type="datetimeFigureOut">
              <a:rPr lang="fr-FR" smtClean="0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C0262-3874-40F3-A035-B0ACF92F7112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E744C1-1B9D-412F-811E-F313AE8E5632}" type="datetimeFigureOut">
              <a:rPr lang="fr-FR" smtClean="0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87B22-4A0F-47E3-A784-D445EE5EDA85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460AA-DC29-4488-86B0-FC4573019629}" type="datetimeFigureOut">
              <a:rPr lang="fr-FR" smtClean="0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F008E-F86C-4434-8242-6A9E6631D342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0E874A-11A7-4DBA-89E1-E3B7A6473EA1}" type="datetimeFigureOut">
              <a:rPr lang="fr-FR" smtClean="0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062C5-4008-43C6-AC95-DB5211A5206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3074" name="Picture 2" descr="C:\Users\Admin\Pictures\Bibliothèque multimédia Microsoft\mains_levees_we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6699240" cy="4501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>
            <a:lvl1pPr>
              <a:defRPr sz="3200" b="1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C688F-F83E-4E20-8FDD-A3CF76FD6D70}" type="datetimeFigureOut">
              <a:rPr lang="fr-FR" smtClean="0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CC3F5-E163-4C8B-ABCC-9F59F0C163A6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D9867-F008-4A72-9839-11AB72435B87}" type="datetimeFigureOut">
              <a:rPr lang="fr-FR" smtClean="0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1D6B7-AD36-4EBF-A30B-D32F27AD2DAD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F022C-F4E1-4907-9F50-574E826BD2BA}" type="datetimeFigureOut">
              <a:rPr lang="fr-FR" smtClean="0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CD1B5-D295-4AFE-B653-AA23C94FE5A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A266E-B6E9-4C0B-BE5B-2CC87629A134}" type="datetimeFigureOut">
              <a:rPr lang="fr-FR" smtClean="0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45069-1C0A-478D-81B2-15BF7F7F4915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A79DB-2332-43D5-9A5E-3C11F945D151}" type="datetimeFigureOut">
              <a:rPr lang="fr-FR" smtClean="0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217CC-750B-43B6-BD69-9F5476510908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FC5C9-5D4C-4D44-970F-79B9F06E4525}" type="datetimeFigureOut">
              <a:rPr lang="fr-FR" smtClean="0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184DA-DF66-464D-BBCD-5DF0FBDC6AD7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0F5F43-364A-433A-A4FB-E1C5BE0342DE}" type="datetimeFigureOut">
              <a:rPr lang="fr-FR" smtClean="0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B0F0-9091-42AD-9D0C-C2073C4161C1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3B3AD6-7D7D-4F90-9121-A46A5E69A435}" type="datetimeFigureOut">
              <a:rPr lang="fr-FR" smtClean="0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35745-F36A-416D-936F-00985C45AE0B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0E874A-11A7-4DBA-89E1-E3B7A6473EA1}" type="datetimeFigureOut">
              <a:rPr lang="fr-FR" smtClean="0"/>
              <a:pPr>
                <a:defRPr/>
              </a:pPr>
              <a:t>18/03/2016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D062C5-4008-43C6-AC95-DB5211A52064}" type="slidenum">
              <a:rPr lang="fr-CH" smtClean="0"/>
              <a:pPr>
                <a:defRPr/>
              </a:pPr>
              <a:t>‹N°›</a:t>
            </a:fld>
            <a:endParaRPr lang="fr-CH"/>
          </a:p>
        </p:txBody>
      </p:sp>
      <p:pic>
        <p:nvPicPr>
          <p:cNvPr id="7" name="Picture 2" descr="C:\G\Google Drive\SBM Suisse\SBM Logo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405364"/>
            <a:ext cx="792088" cy="4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fr-FR" sz="3200" b="1" kern="1200" cap="none" spc="0" dirty="0" smtClean="0">
          <a:ln w="1905"/>
          <a:solidFill>
            <a:srgbClr val="82C836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usinessmodels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933529"/>
            <a:ext cx="7560840" cy="29101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CH" sz="4400" dirty="0" smtClean="0"/>
              <a:t>Atelier</a:t>
            </a:r>
            <a:r>
              <a:rPr lang="fr-CH" sz="4800" dirty="0" smtClean="0"/>
              <a:t/>
            </a:r>
            <a:br>
              <a:rPr lang="fr-CH" sz="4800" dirty="0" smtClean="0"/>
            </a:br>
            <a:r>
              <a:rPr lang="fr-CH" sz="4800" dirty="0" smtClean="0"/>
              <a:t>Evaluer et repositionner</a:t>
            </a:r>
            <a:br>
              <a:rPr lang="fr-CH" sz="4800" dirty="0" smtClean="0"/>
            </a:br>
            <a:r>
              <a:rPr lang="fr-CH" sz="4800" dirty="0" smtClean="0"/>
              <a:t>sa stratégie</a:t>
            </a:r>
            <a:endParaRPr lang="fr-CH" sz="2000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5766" y="6093296"/>
            <a:ext cx="264370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fr-CH" sz="2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Claude Michaud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96" y="6433591"/>
            <a:ext cx="2645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dirty="0" smtClean="0">
                <a:hlinkClick r:id="rId3"/>
              </a:rPr>
              <a:t>www.socialbusinessmodels.ch</a:t>
            </a:r>
            <a:endParaRPr lang="fr-CH" sz="1400" dirty="0"/>
          </a:p>
        </p:txBody>
      </p:sp>
      <p:pic>
        <p:nvPicPr>
          <p:cNvPr id="12" name="Picture 2" descr="C:\G\Google Drive\Leonardo SBM\Social Business Models Canvas and Red thread\French\Images\SBM 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40352" y="9265"/>
            <a:ext cx="1511300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G\Google Drive\Leonardo SBM\Social Business Models Canvas and Red thread\French\Images\one and many bridge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3785670"/>
            <a:ext cx="2948650" cy="295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enevolat-vaud.ch/templates/benevolat/images/logo_hove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91" y="44624"/>
            <a:ext cx="1109925" cy="8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2699339" y="6093296"/>
            <a:ext cx="264370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fr-CH" sz="2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Julien Stern</a:t>
            </a:r>
            <a:endParaRPr lang="fr-CH" sz="2000" b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3605" y="6433591"/>
            <a:ext cx="20759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1400" dirty="0" smtClean="0">
                <a:hlinkClick r:id="rId3"/>
              </a:rPr>
              <a:t>www.benevolat-vaud.ch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xmlns="" val="163941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68960"/>
            <a:ext cx="3979820" cy="1786210"/>
          </a:xfrm>
        </p:spPr>
        <p:txBody>
          <a:bodyPr>
            <a:noAutofit/>
          </a:bodyPr>
          <a:lstStyle/>
          <a:p>
            <a:r>
              <a:rPr lang="fr-CH" sz="4000" dirty="0" smtClean="0"/>
              <a:t>Dessine-moi</a:t>
            </a:r>
            <a:br>
              <a:rPr lang="fr-CH" sz="4000" dirty="0" smtClean="0"/>
            </a:br>
            <a:r>
              <a:rPr lang="fr-CH" sz="4000" dirty="0" smtClean="0"/>
              <a:t>un modèle d’affaires!</a:t>
            </a:r>
            <a:endParaRPr lang="fr-CH" sz="4000" dirty="0"/>
          </a:p>
        </p:txBody>
      </p:sp>
      <p:pic>
        <p:nvPicPr>
          <p:cNvPr id="6146" name="Picture 2" descr="http://www.bookinbed.org/wp-content/uploads/2013/11/petit-prin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9507" y="1"/>
            <a:ext cx="5159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7449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1176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2007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2578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4318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9893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5445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6003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6260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99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Pour bien commencer…</a:t>
            </a:r>
            <a:endParaRPr lang="fr-CH" dirty="0"/>
          </a:p>
        </p:txBody>
      </p:sp>
      <p:sp>
        <p:nvSpPr>
          <p:cNvPr id="37" name="Rectangle 36"/>
          <p:cNvSpPr/>
          <p:nvPr/>
        </p:nvSpPr>
        <p:spPr>
          <a:xfrm>
            <a:off x="251520" y="5085184"/>
            <a:ext cx="3024336" cy="968896"/>
          </a:xfrm>
          <a:prstGeom prst="wedgeRectCallout">
            <a:avLst>
              <a:gd name="adj1" fmla="val 83683"/>
              <a:gd name="adj2" fmla="val -212367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600" dirty="0" smtClean="0"/>
              <a:t>Quelles sont les valeurs partagées qui donnent de la cohérence à toutes les actions ?</a:t>
            </a:r>
            <a:endParaRPr lang="fr-CH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241176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522007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352578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284318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479893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345445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486003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e 29"/>
          <p:cNvGrpSpPr/>
          <p:nvPr/>
        </p:nvGrpSpPr>
        <p:grpSpPr>
          <a:xfrm>
            <a:off x="526260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99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Un rapide résumé des huit questions</a:t>
            </a:r>
            <a:endParaRPr lang="fr-CH" dirty="0"/>
          </a:p>
        </p:txBody>
      </p:sp>
      <p:sp>
        <p:nvSpPr>
          <p:cNvPr id="37" name="Rectangle 36"/>
          <p:cNvSpPr/>
          <p:nvPr/>
        </p:nvSpPr>
        <p:spPr>
          <a:xfrm>
            <a:off x="179511" y="1049675"/>
            <a:ext cx="2011213" cy="968896"/>
          </a:xfrm>
          <a:prstGeom prst="wedgeRectCallout">
            <a:avLst>
              <a:gd name="adj1" fmla="val 61842"/>
              <a:gd name="adj2" fmla="val 96000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Dans quel contexte l’organisation (ou le projet) est immergée ?</a:t>
            </a:r>
            <a:endParaRPr lang="fr-CH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1176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2007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2578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4318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9893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5445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6003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6260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99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Un rapide résumé des huit questions</a:t>
            </a:r>
            <a:endParaRPr lang="fr-CH" dirty="0"/>
          </a:p>
        </p:txBody>
      </p:sp>
      <p:sp>
        <p:nvSpPr>
          <p:cNvPr id="39" name="Rectangle 38"/>
          <p:cNvSpPr/>
          <p:nvPr/>
        </p:nvSpPr>
        <p:spPr>
          <a:xfrm>
            <a:off x="2332093" y="764704"/>
            <a:ext cx="3158775" cy="968896"/>
          </a:xfrm>
          <a:prstGeom prst="wedgeRectCallout">
            <a:avLst>
              <a:gd name="adj1" fmla="val -8313"/>
              <a:gd name="adj2" fmla="val 148675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Quels sont les besoins, problèmes et opportunités auxquels l’organisation  va répondre ?</a:t>
            </a:r>
            <a:endParaRPr lang="fr-CH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1176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2007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2578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4318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9893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5445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6003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6260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99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Un rapide résumé des huit questions</a:t>
            </a:r>
            <a:endParaRPr lang="fr-CH" dirty="0"/>
          </a:p>
        </p:txBody>
      </p:sp>
      <p:sp>
        <p:nvSpPr>
          <p:cNvPr id="40" name="Rectangle 39"/>
          <p:cNvSpPr/>
          <p:nvPr/>
        </p:nvSpPr>
        <p:spPr>
          <a:xfrm>
            <a:off x="6085203" y="1167043"/>
            <a:ext cx="2626265" cy="968896"/>
          </a:xfrm>
          <a:prstGeom prst="wedgeRectCallout">
            <a:avLst>
              <a:gd name="adj1" fmla="val -71812"/>
              <a:gd name="adj2" fmla="val 76248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Qui sont les usagers, les clients et les bénéficiaires de l’organisation qui ressentent ces besoins ?</a:t>
            </a:r>
            <a:endParaRPr lang="fr-CH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1176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2007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2578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4318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9893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5445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6003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6260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99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Un rapide résumé des huit questions</a:t>
            </a:r>
            <a:endParaRPr lang="fr-CH" dirty="0"/>
          </a:p>
        </p:txBody>
      </p:sp>
      <p:sp>
        <p:nvSpPr>
          <p:cNvPr id="43" name="Rectangle 42"/>
          <p:cNvSpPr/>
          <p:nvPr/>
        </p:nvSpPr>
        <p:spPr>
          <a:xfrm>
            <a:off x="6046014" y="4149080"/>
            <a:ext cx="3063487" cy="968896"/>
          </a:xfrm>
          <a:prstGeom prst="wedgeRectCallout">
            <a:avLst>
              <a:gd name="adj1" fmla="val -71988"/>
              <a:gd name="adj2" fmla="val -25810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Quelles sont les prestations, produits et services de l’organisation répondant aux besoins ?</a:t>
            </a:r>
            <a:endParaRPr lang="fr-CH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1176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2007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2578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4318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9893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5445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6003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6260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99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Un rapide résumé des huit questions</a:t>
            </a:r>
            <a:endParaRPr lang="fr-CH" dirty="0"/>
          </a:p>
        </p:txBody>
      </p:sp>
      <p:sp>
        <p:nvSpPr>
          <p:cNvPr id="42" name="Rectangle 41"/>
          <p:cNvSpPr/>
          <p:nvPr/>
        </p:nvSpPr>
        <p:spPr>
          <a:xfrm>
            <a:off x="6516216" y="2583903"/>
            <a:ext cx="2520280" cy="968896"/>
          </a:xfrm>
          <a:prstGeom prst="wedgeRectCallout">
            <a:avLst>
              <a:gd name="adj1" fmla="val -63762"/>
              <a:gd name="adj2" fmla="val 76247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Comment les prestations de l’organisation seront-t-elles communiquées et livrées ?</a:t>
            </a:r>
            <a:endParaRPr lang="fr-CH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1176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2007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2578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4318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9893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5445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6003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6260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99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Un rapide résumé des huit questions</a:t>
            </a:r>
            <a:endParaRPr lang="fr-CH" dirty="0"/>
          </a:p>
        </p:txBody>
      </p:sp>
      <p:sp>
        <p:nvSpPr>
          <p:cNvPr id="45" name="Rectangle 44"/>
          <p:cNvSpPr/>
          <p:nvPr/>
        </p:nvSpPr>
        <p:spPr>
          <a:xfrm>
            <a:off x="227475" y="5542108"/>
            <a:ext cx="2904365" cy="968896"/>
          </a:xfrm>
          <a:prstGeom prst="wedgeRectCallout">
            <a:avLst>
              <a:gd name="adj1" fmla="val 65268"/>
              <a:gd name="adj2" fmla="val -121282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Avec quelles personnes et ressources l’organisation peut-elle produire ses prestations ?</a:t>
            </a:r>
          </a:p>
        </p:txBody>
      </p:sp>
    </p:spTree>
    <p:extLst>
      <p:ext uri="{BB962C8B-B14F-4D97-AF65-F5344CB8AC3E}">
        <p14:creationId xmlns:p14="http://schemas.microsoft.com/office/powerpoint/2010/main" xmlns="" val="28650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1176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2007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2578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4318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9893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5445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6003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6260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99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Un rapide résumé des huit questions</a:t>
            </a:r>
            <a:endParaRPr lang="fr-CH" dirty="0"/>
          </a:p>
        </p:txBody>
      </p:sp>
      <p:sp>
        <p:nvSpPr>
          <p:cNvPr id="44" name="Rectangle 43"/>
          <p:cNvSpPr/>
          <p:nvPr/>
        </p:nvSpPr>
        <p:spPr>
          <a:xfrm>
            <a:off x="6228184" y="5628456"/>
            <a:ext cx="2520280" cy="968896"/>
          </a:xfrm>
          <a:prstGeom prst="wedgeRectCallout">
            <a:avLst>
              <a:gd name="adj1" fmla="val -57432"/>
              <a:gd name="adj2" fmla="val -96043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Quelles sont les différentes parties prenantes qui peuvent soutenir l’organisation, alliés, partenaires, etc. ?</a:t>
            </a:r>
            <a:endParaRPr lang="fr-CH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cteurs 3"/>
          <p:cNvSpPr>
            <a:spLocks noChangeAspect="1"/>
          </p:cNvSpPr>
          <p:nvPr/>
        </p:nvSpPr>
        <p:spPr>
          <a:xfrm>
            <a:off x="1979712" y="850580"/>
            <a:ext cx="5181260" cy="5175976"/>
          </a:xfrm>
          <a:prstGeom prst="pie">
            <a:avLst>
              <a:gd name="adj1" fmla="val 11962341"/>
              <a:gd name="adj2" fmla="val 2413774"/>
            </a:avLst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" name="Groupe 24"/>
          <p:cNvGrpSpPr/>
          <p:nvPr/>
        </p:nvGrpSpPr>
        <p:grpSpPr>
          <a:xfrm>
            <a:off x="2411760" y="1830036"/>
            <a:ext cx="612000" cy="884152"/>
            <a:chOff x="2411760" y="2190076"/>
            <a:chExt cx="612000" cy="884152"/>
          </a:xfrm>
        </p:grpSpPr>
        <p:pic>
          <p:nvPicPr>
            <p:cNvPr id="26" name="Picture 7" descr="C:\G\Essaim\Services\Outils\Fil rouge\Images du Canevas\Context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190076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2431463" y="2766451"/>
              <a:ext cx="57259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Où ?</a:t>
              </a:r>
              <a:endParaRPr lang="fr-CH" sz="1400" dirty="0"/>
            </a:p>
          </p:txBody>
        </p:sp>
      </p:grpSp>
      <p:sp>
        <p:nvSpPr>
          <p:cNvPr id="5" name="Secteurs 4"/>
          <p:cNvSpPr>
            <a:spLocks noChangeAspect="1"/>
          </p:cNvSpPr>
          <p:nvPr/>
        </p:nvSpPr>
        <p:spPr>
          <a:xfrm>
            <a:off x="1986041" y="836712"/>
            <a:ext cx="5181260" cy="5175402"/>
          </a:xfrm>
          <a:prstGeom prst="pie">
            <a:avLst>
              <a:gd name="adj1" fmla="val 2406601"/>
              <a:gd name="adj2" fmla="val 11982689"/>
            </a:avLst>
          </a:prstGeom>
          <a:solidFill>
            <a:schemeClr val="accent3">
              <a:tint val="50000"/>
              <a:satMod val="30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Secteurs 30"/>
          <p:cNvSpPr>
            <a:spLocks noChangeAspect="1"/>
          </p:cNvSpPr>
          <p:nvPr/>
        </p:nvSpPr>
        <p:spPr>
          <a:xfrm>
            <a:off x="2762917" y="1628800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0" name="Groupe 32"/>
          <p:cNvGrpSpPr/>
          <p:nvPr/>
        </p:nvGrpSpPr>
        <p:grpSpPr>
          <a:xfrm>
            <a:off x="5220072" y="4886372"/>
            <a:ext cx="1041979" cy="708136"/>
            <a:chOff x="5220072" y="5246412"/>
            <a:chExt cx="1041979" cy="708136"/>
          </a:xfrm>
        </p:grpSpPr>
        <p:sp>
          <p:nvSpPr>
            <p:cNvPr id="13" name="ZoneTexte 12"/>
            <p:cNvSpPr txBox="1"/>
            <p:nvPr/>
          </p:nvSpPr>
          <p:spPr>
            <a:xfrm>
              <a:off x="5220072" y="5646771"/>
              <a:ext cx="1041979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dirty="0" smtClean="0"/>
                <a:t>Avec qui ?</a:t>
              </a:r>
              <a:endParaRPr lang="fr-CH" sz="1400" dirty="0"/>
            </a:p>
          </p:txBody>
        </p:sp>
        <p:pic>
          <p:nvPicPr>
            <p:cNvPr id="15" name="Picture 8" descr="C:\G\Essaim\Services\Outils\Fil rouge\Images du Canevas\BP-Partnership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436096" y="5246412"/>
              <a:ext cx="647767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ecteurs 5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2594931"/>
              <a:gd name="adj2" fmla="val 16201677"/>
            </a:avLst>
          </a:prstGeom>
          <a:gradFill>
            <a:gsLst>
              <a:gs pos="0">
                <a:srgbClr val="FFFF00"/>
              </a:gs>
              <a:gs pos="35000">
                <a:srgbClr val="FFFF99"/>
              </a:gs>
              <a:gs pos="100000">
                <a:srgbClr val="FFFFCC"/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4" name="Groupe 27"/>
          <p:cNvGrpSpPr/>
          <p:nvPr/>
        </p:nvGrpSpPr>
        <p:grpSpPr>
          <a:xfrm>
            <a:off x="3525788" y="2018571"/>
            <a:ext cx="1050288" cy="945549"/>
            <a:chOff x="3525788" y="2378611"/>
            <a:chExt cx="1050288" cy="945549"/>
          </a:xfrm>
        </p:grpSpPr>
        <p:pic>
          <p:nvPicPr>
            <p:cNvPr id="1031" name="Picture 7"/>
            <p:cNvPicPr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663672" y="2378611"/>
              <a:ext cx="684000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1"/>
            <p:cNvSpPr txBox="1"/>
            <p:nvPr/>
          </p:nvSpPr>
          <p:spPr>
            <a:xfrm>
              <a:off x="3525788" y="3016383"/>
              <a:ext cx="105028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Pourquoi ?</a:t>
              </a:r>
              <a:endParaRPr lang="fr-CH" sz="1400" dirty="0"/>
            </a:p>
          </p:txBody>
        </p:sp>
      </p:grpSp>
      <p:sp>
        <p:nvSpPr>
          <p:cNvPr id="7" name="Secteurs 6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8991891"/>
              <a:gd name="adj2" fmla="val 12601759"/>
            </a:avLst>
          </a:prstGeom>
          <a:gradFill>
            <a:gsLst>
              <a:gs pos="0">
                <a:srgbClr val="FF9933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5" name="Groupe 35"/>
          <p:cNvGrpSpPr/>
          <p:nvPr/>
        </p:nvGrpSpPr>
        <p:grpSpPr>
          <a:xfrm>
            <a:off x="2843183" y="3110300"/>
            <a:ext cx="1080745" cy="828024"/>
            <a:chOff x="2843183" y="3470340"/>
            <a:chExt cx="1080745" cy="828024"/>
          </a:xfrm>
        </p:grpSpPr>
        <p:sp>
          <p:nvSpPr>
            <p:cNvPr id="18" name="ZoneTexte 17"/>
            <p:cNvSpPr txBox="1"/>
            <p:nvPr/>
          </p:nvSpPr>
          <p:spPr>
            <a:xfrm>
              <a:off x="2843183" y="3990587"/>
              <a:ext cx="108074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Vérifiable ?</a:t>
              </a:r>
              <a:endParaRPr lang="fr-CH" sz="1400" dirty="0"/>
            </a:p>
          </p:txBody>
        </p:sp>
        <p:pic>
          <p:nvPicPr>
            <p:cNvPr id="19" name="Picture 15" descr="C:\G\Essaim\Services\Outils\Fil rouge\Images du Canevas\Evaluation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34" y="3470340"/>
              <a:ext cx="612001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ecteurs 7"/>
          <p:cNvSpPr>
            <a:spLocks noChangeAspect="1"/>
          </p:cNvSpPr>
          <p:nvPr/>
        </p:nvSpPr>
        <p:spPr>
          <a:xfrm>
            <a:off x="2758254" y="1628815"/>
            <a:ext cx="3628333" cy="3624231"/>
          </a:xfrm>
          <a:prstGeom prst="pie">
            <a:avLst>
              <a:gd name="adj1" fmla="val 16196749"/>
              <a:gd name="adj2" fmla="val 19792086"/>
            </a:avLst>
          </a:prstGeom>
          <a:gradFill>
            <a:gsLst>
              <a:gs pos="0">
                <a:srgbClr val="92D050"/>
              </a:gs>
              <a:gs pos="74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66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8" name="Groupe 28"/>
          <p:cNvGrpSpPr/>
          <p:nvPr/>
        </p:nvGrpSpPr>
        <p:grpSpPr>
          <a:xfrm>
            <a:off x="4798932" y="2078060"/>
            <a:ext cx="691936" cy="924160"/>
            <a:chOff x="4798932" y="2438100"/>
            <a:chExt cx="691936" cy="924160"/>
          </a:xfrm>
        </p:grpSpPr>
        <p:sp>
          <p:nvSpPr>
            <p:cNvPr id="21" name="ZoneTexte 20"/>
            <p:cNvSpPr txBox="1"/>
            <p:nvPr/>
          </p:nvSpPr>
          <p:spPr>
            <a:xfrm>
              <a:off x="4878200" y="3054483"/>
              <a:ext cx="612668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Qui ?</a:t>
              </a:r>
              <a:endParaRPr lang="fr-CH" sz="1400" dirty="0"/>
            </a:p>
          </p:txBody>
        </p:sp>
        <p:pic>
          <p:nvPicPr>
            <p:cNvPr id="23" name="Picture 11" descr="C:\G\Essaim\Services\Outils\Fil rouge\Images du Canevas\BP-Us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932" y="2438100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ecteurs 8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5399763"/>
              <a:gd name="adj2" fmla="val 8994852"/>
            </a:avLst>
          </a:prstGeom>
          <a:gradFill>
            <a:gsLst>
              <a:gs pos="0">
                <a:srgbClr val="FF7171"/>
              </a:gs>
              <a:gs pos="5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0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29" name="Groupe 34"/>
          <p:cNvGrpSpPr/>
          <p:nvPr/>
        </p:nvGrpSpPr>
        <p:grpSpPr>
          <a:xfrm>
            <a:off x="3454450" y="4062595"/>
            <a:ext cx="1117550" cy="883841"/>
            <a:chOff x="3454450" y="4422635"/>
            <a:chExt cx="1117550" cy="883841"/>
          </a:xfrm>
        </p:grpSpPr>
        <p:sp>
          <p:nvSpPr>
            <p:cNvPr id="16" name="ZoneTexte 15"/>
            <p:cNvSpPr txBox="1"/>
            <p:nvPr/>
          </p:nvSpPr>
          <p:spPr>
            <a:xfrm>
              <a:off x="3454450" y="4998699"/>
              <a:ext cx="1117550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Avec quoi ?</a:t>
              </a:r>
              <a:endParaRPr lang="fr-CH" sz="1400" dirty="0"/>
            </a:p>
          </p:txBody>
        </p:sp>
        <p:pic>
          <p:nvPicPr>
            <p:cNvPr id="1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848" y="4422635"/>
              <a:ext cx="636128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Secteurs 9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9792210"/>
              <a:gd name="adj2" fmla="val 1796259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20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1" name="Secteurs 10"/>
          <p:cNvSpPr>
            <a:spLocks noChangeAspect="1"/>
          </p:cNvSpPr>
          <p:nvPr/>
        </p:nvSpPr>
        <p:spPr>
          <a:xfrm>
            <a:off x="2757850" y="1628412"/>
            <a:ext cx="3628333" cy="3624231"/>
          </a:xfrm>
          <a:prstGeom prst="pie">
            <a:avLst>
              <a:gd name="adj1" fmla="val 1765262"/>
              <a:gd name="adj2" fmla="val 5404705"/>
            </a:avLst>
          </a:prstGeom>
          <a:gradFill>
            <a:gsLst>
              <a:gs pos="0">
                <a:srgbClr val="00FFFF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89" tIns="46045" rIns="92089" bIns="46045"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grpSp>
        <p:nvGrpSpPr>
          <p:cNvPr id="30" name="Groupe 33"/>
          <p:cNvGrpSpPr/>
          <p:nvPr/>
        </p:nvGrpSpPr>
        <p:grpSpPr>
          <a:xfrm>
            <a:off x="4860032" y="4074539"/>
            <a:ext cx="727594" cy="871897"/>
            <a:chOff x="4860032" y="4434579"/>
            <a:chExt cx="727594" cy="871897"/>
          </a:xfrm>
        </p:grpSpPr>
        <p:sp>
          <p:nvSpPr>
            <p:cNvPr id="12" name="ZoneTexte 11"/>
            <p:cNvSpPr txBox="1"/>
            <p:nvPr/>
          </p:nvSpPr>
          <p:spPr>
            <a:xfrm>
              <a:off x="4875572" y="4998699"/>
              <a:ext cx="712054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Quoi ?</a:t>
              </a:r>
              <a:endParaRPr lang="fr-CH" sz="1400" dirty="0"/>
            </a:p>
          </p:txBody>
        </p:sp>
        <p:pic>
          <p:nvPicPr>
            <p:cNvPr id="14" name="Picture 3" descr="C:\G\Essaim\Services\Outils\Fil rouge\Images du Canevas\BP-Box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34579"/>
              <a:ext cx="636129" cy="636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e 29"/>
          <p:cNvGrpSpPr/>
          <p:nvPr/>
        </p:nvGrpSpPr>
        <p:grpSpPr>
          <a:xfrm>
            <a:off x="5262601" y="3142838"/>
            <a:ext cx="1000595" cy="795486"/>
            <a:chOff x="5262601" y="3502878"/>
            <a:chExt cx="1000595" cy="795486"/>
          </a:xfrm>
        </p:grpSpPr>
        <p:pic>
          <p:nvPicPr>
            <p:cNvPr id="1026" name="Picture 2" descr="C:\G\Google Drive\Leonardo SBM\Social Business Models Canvas and Red thread\French\Images\Bridge.png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502878"/>
              <a:ext cx="721115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262601" y="3990587"/>
              <a:ext cx="1000595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fr-CH" sz="1400" dirty="0" smtClean="0"/>
                <a:t>Par quoi ?</a:t>
              </a:r>
              <a:endParaRPr lang="fr-CH" sz="1400" dirty="0"/>
            </a:p>
          </p:txBody>
        </p:sp>
      </p:grpSp>
      <p:sp>
        <p:nvSpPr>
          <p:cNvPr id="38" name="Ellipse 37"/>
          <p:cNvSpPr/>
          <p:nvPr/>
        </p:nvSpPr>
        <p:spPr>
          <a:xfrm>
            <a:off x="4099748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82594"/>
          </a:xfrm>
        </p:spPr>
        <p:txBody>
          <a:bodyPr>
            <a:normAutofit/>
          </a:bodyPr>
          <a:lstStyle/>
          <a:p>
            <a:r>
              <a:rPr lang="fr-CH" dirty="0" smtClean="0"/>
              <a:t>Un rapide résumé des huit questions</a:t>
            </a:r>
            <a:endParaRPr lang="fr-CH" dirty="0"/>
          </a:p>
        </p:txBody>
      </p:sp>
      <p:sp>
        <p:nvSpPr>
          <p:cNvPr id="46" name="Rectangle 45"/>
          <p:cNvSpPr/>
          <p:nvPr/>
        </p:nvSpPr>
        <p:spPr>
          <a:xfrm>
            <a:off x="41214" y="3972272"/>
            <a:ext cx="2889203" cy="968896"/>
          </a:xfrm>
          <a:prstGeom prst="wedgeRectCallout">
            <a:avLst>
              <a:gd name="adj1" fmla="val 50390"/>
              <a:gd name="adj2" fmla="val -67511"/>
            </a:avLst>
          </a:prstGeom>
          <a:gradFill>
            <a:gsLst>
              <a:gs pos="0">
                <a:srgbClr val="FFFFB9"/>
              </a:gs>
              <a:gs pos="35000">
                <a:srgbClr val="FFFFDD"/>
              </a:gs>
              <a:gs pos="100000">
                <a:srgbClr val="FFFFEB"/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fr-CH" sz="1400" dirty="0" smtClean="0"/>
              <a:t>Comment vérifier que l’organisation répond correctement aux besoins?</a:t>
            </a:r>
            <a:endParaRPr lang="fr-CH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9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fr-CH" sz="4400" dirty="0" smtClean="0"/>
              <a:t>Ronde d’ouverture</a:t>
            </a:r>
            <a:endParaRPr lang="fr-CH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453650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sz="3000" dirty="0" smtClean="0">
                <a:latin typeface="Comic Sans MS" pitchFamily="66" charset="0"/>
              </a:rPr>
              <a:t>Votre nom et celui de</a:t>
            </a:r>
            <a:br>
              <a:rPr lang="fr-CH" sz="3000" dirty="0" smtClean="0">
                <a:latin typeface="Comic Sans MS" pitchFamily="66" charset="0"/>
              </a:rPr>
            </a:br>
            <a:r>
              <a:rPr lang="fr-CH" sz="3000" dirty="0" smtClean="0">
                <a:latin typeface="Comic Sans MS" pitchFamily="66" charset="0"/>
              </a:rPr>
              <a:t>votre organisation</a:t>
            </a:r>
          </a:p>
          <a:p>
            <a:pPr marL="514350" indent="-514350">
              <a:buFont typeface="+mj-lt"/>
              <a:buAutoNum type="arabicPeriod"/>
            </a:pPr>
            <a:endParaRPr lang="fr-CH" sz="30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CH" sz="3000" dirty="0">
                <a:latin typeface="Comic Sans MS" pitchFamily="66" charset="0"/>
              </a:rPr>
              <a:t>Sa plus grande </a:t>
            </a:r>
            <a:br>
              <a:rPr lang="fr-CH" sz="3000" dirty="0">
                <a:latin typeface="Comic Sans MS" pitchFamily="66" charset="0"/>
              </a:rPr>
            </a:br>
            <a:r>
              <a:rPr lang="fr-CH" sz="3000" dirty="0">
                <a:latin typeface="Comic Sans MS" pitchFamily="66" charset="0"/>
              </a:rPr>
              <a:t>préoccupation </a:t>
            </a:r>
            <a:r>
              <a:rPr lang="fr-CH" sz="3000" dirty="0" smtClean="0">
                <a:latin typeface="Comic Sans MS" pitchFamily="66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fr-CH" sz="3000" dirty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CH" sz="3000" dirty="0" smtClean="0">
                <a:latin typeface="Comic Sans MS" pitchFamily="66" charset="0"/>
              </a:rPr>
              <a:t>Quelque chose qui vous </a:t>
            </a:r>
            <a:br>
              <a:rPr lang="fr-CH" sz="3000" dirty="0" smtClean="0">
                <a:latin typeface="Comic Sans MS" pitchFamily="66" charset="0"/>
              </a:rPr>
            </a:br>
            <a:r>
              <a:rPr lang="fr-CH" sz="3000" dirty="0" smtClean="0">
                <a:latin typeface="Comic Sans MS" pitchFamily="66" charset="0"/>
              </a:rPr>
              <a:t>a fait sourire et plaisir</a:t>
            </a:r>
            <a:br>
              <a:rPr lang="fr-CH" sz="3000" dirty="0" smtClean="0">
                <a:latin typeface="Comic Sans MS" pitchFamily="66" charset="0"/>
              </a:rPr>
            </a:br>
            <a:r>
              <a:rPr lang="fr-CH" sz="3000" dirty="0" smtClean="0">
                <a:latin typeface="Comic Sans MS" pitchFamily="66" charset="0"/>
              </a:rPr>
              <a:t>cette semaine</a:t>
            </a:r>
            <a:br>
              <a:rPr lang="fr-CH" sz="3000" dirty="0" smtClean="0">
                <a:latin typeface="Comic Sans MS" pitchFamily="66" charset="0"/>
              </a:rPr>
            </a:br>
            <a:r>
              <a:rPr lang="fr-CH" sz="3000" dirty="0" smtClean="0">
                <a:latin typeface="Comic Sans MS" pitchFamily="66" charset="0"/>
              </a:rPr>
              <a:t/>
            </a:r>
            <a:br>
              <a:rPr lang="fr-CH" sz="3000" dirty="0" smtClean="0">
                <a:latin typeface="Comic Sans MS" pitchFamily="66" charset="0"/>
              </a:rPr>
            </a:br>
            <a:endParaRPr lang="fr-CH" sz="2800" dirty="0" smtClean="0">
              <a:latin typeface="Comic Sans MS" pitchFamily="66" charset="0"/>
            </a:endParaRPr>
          </a:p>
        </p:txBody>
      </p:sp>
      <p:pic>
        <p:nvPicPr>
          <p:cNvPr id="4" name="Picture 3" descr="G:\CmProj\Dinamica\Après-GE - Essaim\Communication\Photos\Photos Atelier Sud\PHOTOS ESSAIM et ESS\Fotolia_9588771_XX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464460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993934" y="382942"/>
            <a:ext cx="862632" cy="230425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3568" y="5949280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i="1" dirty="0" smtClean="0">
                <a:solidFill>
                  <a:srgbClr val="FF0000"/>
                </a:solidFill>
              </a:rPr>
              <a:t>Maximum 30 mots…!</a:t>
            </a:r>
            <a:endParaRPr lang="fr-CH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4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n’oubliez pas le modèle économique!</a:t>
            </a:r>
            <a:endParaRPr lang="fr-FR" dirty="0"/>
          </a:p>
        </p:txBody>
      </p:sp>
      <p:grpSp>
        <p:nvGrpSpPr>
          <p:cNvPr id="3" name="Groupe 3"/>
          <p:cNvGrpSpPr>
            <a:grpSpLocks noChangeAspect="1"/>
          </p:cNvGrpSpPr>
          <p:nvPr/>
        </p:nvGrpSpPr>
        <p:grpSpPr>
          <a:xfrm>
            <a:off x="469171" y="-2331640"/>
            <a:ext cx="8207285" cy="8198012"/>
            <a:chOff x="1810983" y="1094492"/>
            <a:chExt cx="5471523" cy="5465341"/>
          </a:xfrm>
        </p:grpSpPr>
        <p:sp>
          <p:nvSpPr>
            <p:cNvPr id="5" name="Secteurs 4"/>
            <p:cNvSpPr>
              <a:spLocks noChangeAspect="1"/>
            </p:cNvSpPr>
            <p:nvPr/>
          </p:nvSpPr>
          <p:spPr>
            <a:xfrm>
              <a:off x="1810983" y="1094492"/>
              <a:ext cx="5471523" cy="5465341"/>
            </a:xfrm>
            <a:prstGeom prst="pie">
              <a:avLst>
                <a:gd name="adj1" fmla="val 5399763"/>
                <a:gd name="adj2" fmla="val 8994852"/>
              </a:avLst>
            </a:prstGeom>
            <a:gradFill>
              <a:gsLst>
                <a:gs pos="0">
                  <a:srgbClr val="FF7171"/>
                </a:gs>
                <a:gs pos="54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20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6" name="Arc 5"/>
            <p:cNvSpPr>
              <a:spLocks noChangeAspect="1"/>
            </p:cNvSpPr>
            <p:nvPr/>
          </p:nvSpPr>
          <p:spPr>
            <a:xfrm>
              <a:off x="2537504" y="1772816"/>
              <a:ext cx="4050720" cy="4050720"/>
            </a:xfrm>
            <a:prstGeom prst="arc">
              <a:avLst>
                <a:gd name="adj1" fmla="val 5457162"/>
                <a:gd name="adj2" fmla="val 897818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7" name="Picture 9" descr="C:\G\Essaim\Services\Outils\Fil rouge\Images du Canevas\BP-Tool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644" y="4966807"/>
              <a:ext cx="514800" cy="5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G\Essaim\Services\Outils\Fil rouge\Images du Canevas\Temp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550" y="4293096"/>
              <a:ext cx="522000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C:\G\Essaim\Services\Outils\Fil rouge\Images du Canevas\BP-Regist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401" y="5229200"/>
              <a:ext cx="540000" cy="532024"/>
            </a:xfrm>
            <a:prstGeom prst="rect">
              <a:avLst/>
            </a:prstGeom>
            <a:noFill/>
            <a:extLst/>
          </p:spPr>
        </p:pic>
        <p:pic>
          <p:nvPicPr>
            <p:cNvPr id="10" name="Picture 14" descr="C:\G\Essaim\Services\Outils\Fil rouge\Images du Canevas\BP-Coin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158" y="5866528"/>
              <a:ext cx="459284" cy="514800"/>
            </a:xfrm>
            <a:prstGeom prst="rect">
              <a:avLst/>
            </a:prstGeom>
            <a:noFill/>
            <a:extLst/>
          </p:spPr>
        </p:pic>
        <p:cxnSp>
          <p:nvCxnSpPr>
            <p:cNvPr id="11" name="Connecteur droit 10"/>
            <p:cNvCxnSpPr/>
            <p:nvPr/>
          </p:nvCxnSpPr>
          <p:spPr>
            <a:xfrm flipV="1">
              <a:off x="3182714" y="5562536"/>
              <a:ext cx="376180" cy="60276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11"/>
          <p:cNvGrpSpPr/>
          <p:nvPr/>
        </p:nvGrpSpPr>
        <p:grpSpPr>
          <a:xfrm>
            <a:off x="3220053" y="2519697"/>
            <a:ext cx="3143251" cy="2464965"/>
            <a:chOff x="2940917" y="3455801"/>
            <a:chExt cx="3143251" cy="2464965"/>
          </a:xfrm>
        </p:grpSpPr>
        <p:sp>
          <p:nvSpPr>
            <p:cNvPr id="13" name="ZoneTexte 12"/>
            <p:cNvSpPr txBox="1"/>
            <p:nvPr/>
          </p:nvSpPr>
          <p:spPr>
            <a:xfrm>
              <a:off x="4854216" y="3455801"/>
              <a:ext cx="1229952" cy="707886"/>
            </a:xfrm>
            <a:prstGeom prst="rect">
              <a:avLst/>
            </a:prstGeom>
            <a:noFill/>
            <a:ln>
              <a:noFill/>
              <a:headEnd type="arrow"/>
              <a:tailEnd type="none"/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r">
                <a:defRPr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defRPr>
              </a:lvl1pPr>
            </a:lstStyle>
            <a:p>
              <a:r>
                <a:rPr lang="fr-CH" b="1" dirty="0" smtClean="0">
                  <a:ln w="1905"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n-lt"/>
                </a:rPr>
                <a:t>Processus</a:t>
              </a:r>
            </a:p>
            <a:p>
              <a:r>
                <a:rPr lang="fr-CH" b="1" dirty="0" smtClean="0">
                  <a:ln w="1905"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n-lt"/>
                </a:rPr>
                <a:t>Activités</a:t>
              </a:r>
              <a:endParaRPr lang="fr-CH" b="1" dirty="0">
                <a:ln w="1905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4154304" y="3816809"/>
              <a:ext cx="1893481" cy="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4239817" y="4437112"/>
              <a:ext cx="1844351" cy="400110"/>
            </a:xfrm>
            <a:prstGeom prst="rect">
              <a:avLst/>
            </a:prstGeom>
            <a:noFill/>
            <a:ln>
              <a:noFill/>
              <a:headEnd type="arrow"/>
              <a:tailEnd type="none"/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r">
                <a:defRPr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defRPr>
              </a:lvl1pPr>
            </a:lstStyle>
            <a:p>
              <a:r>
                <a:rPr lang="fr-CH" b="1" dirty="0" smtClean="0">
                  <a:ln w="1905"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n-lt"/>
                </a:rPr>
                <a:t>Ressources-clés</a:t>
              </a:r>
              <a:endParaRPr lang="fr-CH" b="1" dirty="0">
                <a:ln w="1905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3500977" y="4846537"/>
              <a:ext cx="2543559" cy="0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4026893" y="5212880"/>
              <a:ext cx="2054793" cy="707886"/>
            </a:xfrm>
            <a:prstGeom prst="rect">
              <a:avLst/>
            </a:prstGeom>
            <a:noFill/>
            <a:ln>
              <a:noFill/>
              <a:headEnd type="arrow"/>
              <a:tailEnd type="none"/>
            </a:ln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r">
                <a:defRPr sz="200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defRPr>
              </a:lvl1pPr>
            </a:lstStyle>
            <a:p>
              <a:r>
                <a:rPr lang="fr-CH" b="1" dirty="0" smtClean="0">
                  <a:ln w="1905"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n-lt"/>
                </a:rPr>
                <a:t>Sorties et entrées</a:t>
              </a:r>
              <a:br>
                <a:rPr lang="fr-CH" b="1" dirty="0" smtClean="0">
                  <a:ln w="1905"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n-lt"/>
                </a:rPr>
              </a:br>
              <a:r>
                <a:rPr lang="fr-CH" b="1" dirty="0" smtClean="0">
                  <a:ln w="1905"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n-lt"/>
                </a:rPr>
                <a:t>financières</a:t>
              </a:r>
              <a:endParaRPr lang="fr-CH" b="1" dirty="0">
                <a:ln w="1905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2940917" y="5548533"/>
              <a:ext cx="3110103" cy="6613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Arc 18"/>
          <p:cNvSpPr>
            <a:spLocks noChangeAspect="1"/>
          </p:cNvSpPr>
          <p:nvPr/>
        </p:nvSpPr>
        <p:spPr>
          <a:xfrm>
            <a:off x="2674038" y="-174889"/>
            <a:ext cx="3797550" cy="3797550"/>
          </a:xfrm>
          <a:prstGeom prst="arc">
            <a:avLst>
              <a:gd name="adj1" fmla="val 5369405"/>
              <a:gd name="adj2" fmla="val 8915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0" name="Ellipse 19"/>
          <p:cNvSpPr/>
          <p:nvPr/>
        </p:nvSpPr>
        <p:spPr>
          <a:xfrm>
            <a:off x="4109783" y="1300564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bv5pfqpR5MY/T8XKLxfHBDI/AAAAAAAACjY/0YrB1WBHTXw/s1600/4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6299" y="908720"/>
            <a:ext cx="3072809" cy="27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Exercice</a:t>
            </a:r>
            <a:endParaRPr lang="fr-CH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0" y="1071546"/>
            <a:ext cx="5184576" cy="2636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 smtClean="0"/>
              <a:t>Faites une évaluation de votre modèle d’affaires et de son modèle économique</a:t>
            </a:r>
          </a:p>
        </p:txBody>
      </p:sp>
      <p:pic>
        <p:nvPicPr>
          <p:cNvPr id="2054" name="Picture 6" descr="http://www.editions-epargne.fr/weboutique/30-111-thickbox/crayon-de-couleur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928487">
            <a:off x="6972423" y="2648041"/>
            <a:ext cx="402666" cy="329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77904" y="5176041"/>
            <a:ext cx="3103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 subsidiaire: </a:t>
            </a:r>
          </a:p>
          <a:p>
            <a:r>
              <a:rPr lang="fr-CH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votre équipe partagerait</a:t>
            </a:r>
            <a:br>
              <a:rPr lang="fr-CH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CH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ce pré-diagnostic?</a:t>
            </a:r>
            <a:endParaRPr lang="fr-CH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7548" y="2276873"/>
            <a:ext cx="570978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71665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336874"/>
            <a:ext cx="5554960" cy="1660078"/>
          </a:xfrm>
        </p:spPr>
        <p:txBody>
          <a:bodyPr>
            <a:normAutofit/>
          </a:bodyPr>
          <a:lstStyle/>
          <a:p>
            <a:r>
              <a:rPr lang="fr-CH" sz="4000" dirty="0" smtClean="0"/>
              <a:t>Vous avez dit «gouvernance»?</a:t>
            </a:r>
            <a:endParaRPr lang="fr-CH" sz="4000" dirty="0"/>
          </a:p>
        </p:txBody>
      </p:sp>
      <p:sp>
        <p:nvSpPr>
          <p:cNvPr id="4" name="AutoShape 2" descr="data:image/jpeg;base64,/9j/4AAQSkZJRgABAQAAAQABAAD/2wCEAAkGBhQSERQUEhMWFRUVGBwaFxYYGBkfGxwaISAaICAfHyEZHyYfHCAkIBofHy8iJCkqLSwsGx4xNTAqOCYrLCkBCQoKDgwOGg8PGjQkHyQsLCwqLzQsKTQtLi0sLywsLSwsKiwpLCwsLSwsKSwsLCksLyksLCwsLCksLCwpLCksLP/AABEIAK4BIQMBIgACEQEDEQH/xAAcAAACAwEBAQEAAAAAAAAAAAAABgQFBwMCAQj/xABEEAACAgAEBQIEBAQCBwYHAAABAgMRAAQSIQUGEzFBIlEHMmFxFCNCgVJikaEzsRUXJGNygsEIQ5Ki4fAWU5OjssLS/8QAGgEAAgMBAQAAAAAAAAAAAAAAAAMBAgQFBv/EAC8RAAEEAQMCBAQHAQEAAAAAAAEAAgMRIQQSMUFREyJx8AVhgbEUMpGhwdHx4UL/2gAMAwEAAhEDEQA/ANxwYMGBCMGDBgQjBgwYEIwYMeZJAoJY0ALJPYAYEL1gxSZjmTph5HiIhQElyw1aR+rT7fQkN9L2x34xxfpmNFoNLq0sw9IC13FiySwAW/JPg4SJ4y0uBsDlW2m6VpgxU5Dira1jk0ktq0su113BX6DyD3HjbFqWA74tHI2Ru5pwoc0tNFfcGKvmDmOHJxGSZvYKgrW7HYKoJGo4phztJp1fg5AK8k33PjTfYA/vX3aASqkgJtwYouBc1pmHaMoY5ALCk3Y8+BuPb2396vcQpRgxXZ/ipSRY0UMxGpiTQVbr7kk2AB7Ekja+GR4rJ1dEoSnJ0FNWxomjd3sDuK3FVuMIOojEnhk5VgwkWrjBgx8LV3w9VX3BiFJxuBTRniB9jIt/0vFVwHnWLMtIhHSeMtqVnjOwO59LGvf2oggnAhMWDHlHBAINg7gj2x6wIRgxR81c55Xh0YfNSadV6EAJdyKsKB9xuaG43xUZ74nwxZiDKGKRs3OI/wAldNRl9wHckAUNzQOBCc8GEX4o8z5nLRRpkpsrHMxtutLCjBPBVZWAIJBBO9V/SHmOZ+JcP4Ocxm0TM5kv6emLRUYCmfpgAgUd12Nrv5wIWjYMIvws50znEIpGzeW6QQjRKqsqvd2AHJNiu4JG/jDXFx7LtMYFniaZe8QkUuPe1BvbAhT8GDBgQjBgwYEIwYMGBCMGDBgQjBgwYEIwYMGBCMGDBgQjHLN5ZZI3RvldSrfYij/Y464MCEgccz7JGcvKgmLCQMHWgxU6ow22nTIKWwLB/emKDgpfJwo0gd00OshFjUDqG3fT+nvdebxO43wsTxFNgQQyk+CD/wBRY/fFVwzjyQ/hctJfUkeSJBtsI1ZrP2UKPu2MsOmbFuA4KuXkrxwTKEZuVJWtoyHSgQpLA6jRJ7aq7/qOJfMEbiWCQfLGJe4JVZGUCN2A30j1KT41/ciNxHmDK5fPxrJMglmQRrGDb6iw0jSu41ahudvT3xx5d5jPEZMyY1MSZWYxRyXZkZb12KrRuKHfzYNU6OMRja0KCSclJUWbkEgGaEkZYEStMoIev1azQKNXyqCg1Cj8tespxxoIgz6hC7HouQd02rb5/fxVVvhz+InDXmy8KpG0hE6Fgos6acE/Qb4UeP8AKGYGXyxhQhqImy5o2QNnQE0rnT6grC9QO5GNDX7UlzA5dm5ijlrRKokXdHXSSrC9xqFGr7HDNy7zM0yxySALIr9DMKvy6jvG63vpY1XkdQj9Jxl03CpHYj8HMHW70xuVYdrNqJAT4GknZvUarDJ8POIlswY21B2GkrIGU9RPzFvvWk6wR3G+JcQ4WoaCw0m/j2XaLMHNaYnUxhVdnIdBuSqgIwIbY9xvV3tU/hmU0yPLMQp0KQmolY1Gq2s0oJuiQOy9z44cR4bI8ccT1SSRoCP1rpTUx/h26m30GPefEqytqjeRG2DKqOugjdHQkNsbIK3s2/tjCNOzxTLWVo3HbS4Z74hZVFLRlplWgWjFpZIAGrsbJA2sYy/nHj2YzDxz5iNRC0dRjU3T3O+5ZQzAitTBbr0it8bFxXKwyZY9aHXGg6nS07nQLA07e3ynY9sQcnOJXWSBo21IBpHymPcqrAXoKkkBhY3YEe2q1RZXwCPU28CGNFJZxqYBRd7qzV8vkDsfvi+0rX+C6JZUNKFCefSFkJf32VRW427Bi47yvky5kzk0UYPyoREpXtsCRvdHsobfvtjlLw3hmYHShzCxsSCsfUbQW8HpOQrfsMM3qpauvBeMHKgRs2uIr+Wtj0EKzBAe5WkIGxqh47O+F7Icmxww6VOqQD/GkALHbsexCGhaKVvf3OPcvFH6f5ZYoi+qULqeQgb9NB3uu5sHwCN8ZpZmRjc7Cu1pOFlPNs6cQ5jVJWAy2QXVISRVJTuN/JYhP2xx+FcozXEc9xfNEKkIZtR7KWuq/wCCNSP3GETM8HE+XzmfklfWMxpEegFizksWkI2QAX47j7Ya8/nhleXIssInjfNuHZi6gupohitFmX0hdI8KpJGoKZEjSaVqXPgEi8U4nmOJ546cnlfzG1dqG0UQ9zsCQO52/VjtwzmziXGuKhctmJsvFdlUYhY4Qe7AbMx+vdiB2G0f4jZZMjw7I8Pj6oZvz5yyaVdmG13uSvavAAvfDlmmj5d4Or5VQ+ZzIW5XAU6iL1aHpqUGglbHdvOLqEy83/FXKcMkjy8nUmeh1NFFkWti1kWx713rf2vKeUfhrmZ85FmsnMr5ZZg4zJJVwAwJBRgG11satSb9WJHIPwjnz8n4viJdIWOshyRJMTvZvdVPljufHuJ3PvxnMTrleElI4oKBlCqQ2n9KAitAqr8+NtyI9E+8c+M+QymafLS9UtGdLsqWqnbbvZq96B/fDrkc6k0aSxMHR1DKw7EHscYZwnkP/T4bOSxy5KV61yBQ0Ex2GtFYh1NDfut+bsY0zOcTyvAOHQq5do4wI0AALuxsnuQBZtjuAP6YFCbsGFHkf4m5XihdYdaSILMcgAOm61AqSCLIB3sWMN2BQjBgwYEIwYMGBCMGDBgQjBgwYEIwYMGBCMGDBgQsl58+MrRtNBw1Vd4R+bM1aVOoJpRT/iNqYD/IGiRS5TjOYzHGuHyT7HLmPLygAAfiJIneW62DAgKR/LiTxHlyDLcw2sBkEeUfMxoAWLzKXN0PmYtv969sceW/h7nAuSzRmcyNnBmMxA9KsWoEs7WbL6dO3f1V9cClWnJUE0ua4rn1igcdWZYHeuqXSgihm2SMAbna/sMOPw24SmUyMECyJKzBpZJY21IzFtyD576Qf5D7YrW+G4GSh4cM1IEZ2kzDKoDzC7Zbv0Asy/xbCt8XvDHgy2rtFEtQRbHSFj279h62bud6vfAhMOIHEsxGhQuwDX6Folj2vSq7nb2G2Kufj7gt64ulvUygj/lVWJVyL3fVpB2onbHPJcIklJZriRvmuzI4/mJ3r6GgO3TGBQvWZ5nlLlIYOxAOo2w/5ENJt/8AMeP6gYz3Nc2RNm9cURM7uhLF6NFlisCLSN1Y16j9fOHjnHNQQZKXLJm4MtLImleo4B9VXQX1AlbrSO52xX8v8n5OUZZ4J0l/DymWUxkEtJQCqfKqukUDv6fqTiQQghNY4Idvz5LBuzpavtrDVjzJw2UHUszN9CdJ/t6P2KfvhV5s+ISK7QxRCYKaZjIyLqGxA0Ak0diewPvWPvCebGny3VyyzGRS6dFmLsrIAXjJ312pDI53sqCaNYU2VjnFrTkJjo3NAcRgqXxXi0kk0MUcuiQEhm7LRFFZFDAqw2plNE7CrJVl4fwpYIisYXURZagNTV3Nf5dgNhirfliodqMzD1sexbx38ITQHlS92WN2fA8wzRDX8ykqbNkEeL81dX5q8MS0mcW4czzQTwMeq0G+urJiIDLZ3VvzGsE0SN6qxQSKAsyGQtrJsOAdBpSNu3p2N1fez3t/5omjSJpE3likVzoXWQT6GLqtkqVJDbdt/FhQ4DwANFN09OhSK0LpXVbFtOw7bdqr2BGGxkXRSpAasKHm85mY2ikjlfpuvT0OzFY3YfKf92xOkeVbSAaoC/4lN+OyH4eFtMs0dEaioTSVD6ylmgTWkVqv2JOFfKcWWQyZaYFSdSnUKBFkBhfna/uPti85NyfUyk07O0TRFwJEC+EXWpWirAMoNVYNgeby6zSiUBzeRwrQyEYK8RfC6EcNiyLyvpWTqSPHSl238GxXYCwdlGJS/DnK59srOwkjTKgJHFY3EbfK43oArXpNnvfbFoM1LDAGnhdemi63LIwsAA7qxdiT/LZvtiw4dxkIwTouqMfnJF62P6lG67mr37i6xzdMHtkubHNep+S2Pot8qo858KY5uKrxGSckq6sIggA9IAWyWJ2oE7b+wwqfETkjPcU4siCBYsuiisyQN021WwLEmz6VoeTXc40LmDOyidYxI0SFNQKBLY3TWXDUBa7Ab6u/tZ8vZ1pcujtZJ1bldJIDEAkeCQNxQ+w7Y6QlaXlg5CSWkNDli/xZ5oaAR8JyThYgAsjdUM7kn5WYm1F/NZF34A3s+VfhRk+HQ/i+LyRMRRCE3Evmv9630AI9ge+HDJ/DaHL52TiEk8+YkVSUEp1aNjdaVs12UAenwCarEuYszmuOcTZIgHbdY01sEVVG9dUKV7WbUEm9sNUJh52+O8stxcPBgiG3VIHUYfyjtGP6n7dsWPKEWZ47kfwnEIpiieuDP12YAim1V1NjVi787+rFtw/k7g/Boklz7I+Y0glZSHIauyRrsRf6iD9xik5k/wC0O5tMhAI1Gwkl3avoinSP3J+2BHorzl7keDlxZs/m8wZSF6aBEr5iNgCxtjXuABf3DFyP8XMrxKUwqrxS0Sqvp9YHfSVPcdyPb3o1lnDObpuN5Z+G5uUfiGYSZWYgBS4v8twgoAgmmrb+l2fw4+D2fg4hDmMyqwxwMW2dWZzRAACE0De5NbYEeq3nBgwYFVGDBgwIRgwYMCEYMGDAhGDBgwIUfOZ+OIapZEjHu7BR/ViMceI5xxCZIFEpADBQfmXzpI2JI7YWOesmJMxlw0zRehyhBAGoFLsVe4YfqF1WPHLCyxGaKGSJnASRodQADEuCaA9AcaTsBupNbm+f+Ob+K/CkZq7+l9v55TfD8m9Wj53KMYuI6dRC9Lq+YlJ9WofppvS21jfxeOknBXf8WuoBJpI3X7AR6/66D/UY+5DLIzPNoaAuKzMMgGhtiNRolCfGtSQw2bsNNdx3J6VymXhciF3kohjtpidkUMDYAIJFGxoFHbHQSlecQzQjlRzHKwCMupE1gaipNhSX/QOynvijzvGyQyRydWFa6hUaXLt8sK6dtTd22Uops97VePG8zlniWB5JW6hSWNnaWIEAH1Fg0kZIYGw1AWdJ7YY+CcTge3S2kRnZoCV6wlLESEqSNWkelSL9N1dgYkilAIK7ctcDJVJs0qByQYolFJGB8oUe4FkbenfayxK58ReenSQ5bLydMLtLKDTFq+RD+mgbLDfwCKJFjzlzcYQJoAJKh/KBsL1ZJFjBa+2imsGjZ07E4yfMZoM7tINTbl2dfUxO5JHzbsfYC8YNZMWDa3k/ZbdLCHnc7gL0dIFqAxff31ebYm7HksSfuMM3Bctmclks3mzqDnKlUO4OldbdQg7gFnCpe5VWOGjkn4cqipPmgC7AMIBWlT41n9bD22UG9id8NnGcnE0cwzDgQyp02U0opgVJvuWPYfbYYppNKWHe/n3794tqdQHDYzhYWqAAAdhQH+X/AL+/2w5/CbNCKbPFiFj6UUrE9gR1FYn/AJVB7eMKPMPAHysxgedSsQFspILAj06rHoOmiQLuxvRGO3L+ZJdlLERs0XVXe2S3ZVYbd611W4v2OOdCTppHOdmgbWuciSLHypaNxL4gSG44Iaka9Bc9kq9TLQ0kDuCdvO4Ki7yPF26KFfzHkUSakicIFe2Fi7uvqTtdC8ZvzJxJcskgc/nZptLsCPRCzUFQn9TDt7WWPyi4mXU5mOMyXIFBKobKJZ3Cr8tDsDodqA3xTT/FZA0yzDyniu/9dB6X1WP8NuNNWmxZwNNGxCp0yyuq7HVJ2bsCV9LWDRDA38uKVsrmMprfLSjNKWt0+YsCatwlkOBX5iA2B6kOxCDwjNzyPO6sYlyzFEVGLAsmkyECUEAFGpVqlvat70jk/jE+tYsw/XVxccxVRIDVlH0gKwNEhgB2ojscdWP4jC94jJpx/wBqwlO07g3dyFkvMudZ5+pHCUo0QVIIY0SuoFlcm+wo+4BNDU+Qs1FJB+FdSJ0LzPG402WldgWF35U0w9u+JvPfDpGjMgaoYh1XCyaGtLYn5GDDSPJFV5wncM5pEBhmWHMBRZZAUHoaw1r1e9nXbAkkA6t8by5xNUkBrQLtaXk8oXiljlBOosGYgeskbkK1+kXpGq7C+1XXQcAKyQqZkIjOsoqkFgNlv1EVZuvdRXbEuPOR5+FGglBjEimRdwSBuY2HdTdEqe427HCLzzzV+HkfKyTrA0oR5XYSguGJ/LWRARGgVenqon5yKNnC5GNNOcOFZpPA6pz4nx/IS3FLIklHegzAMpH6kBAKkb77Vvi7yk6OgaJlZCPSVIKkfQjbGKZLNKVjAIjI9Ksuh422UAJIpoqos9JgGOrtYGJ2V45LAeplydZY3qvRIo79UHZXuhY0nze9YSJ/NkJxhxgrY8VvEMu0UU0mUhiadvVR9AkYUPUwF3QoE/Tcd8RuV+a487HajRIoHUib5lvsR21IfDVv9CCBd418rNwvypmuC8S4rnnV4pTMCynqB9MdWdBYrSj2vbGp8B+BORiiWTOmRnq3V5FVFPkXHVj66v2GGL4mc/twyEFYHdn2V6/LB39JYG1atxakH+tfnyb8dxednCSzsSAxVLA9tXTULdeSLofTArcreI+cuB8LUpBJAp8iBdbH7sgN/ucWPFfiFGeEzcQyVTaF2U36WsCnHcabsj2+94yHKf8AZ84i3zvl4x9XYn/ypX98Pvw9+EM3D5HaXNpJHKpSbLiMlJFII3LHuL712secCjCh/CT4uTZ3MHK5zSZHDNFIqhbrcoQNuwJB+hu++Ndwicv/AAw4dkM8JomYTEN0onkBCggglFPqOxIsk0CcPeBBRgwYMChGDBgwIRgxG4hn1hQu90CBSgkkkgAADckkgYjx8dQ1ayKD5ZGAH3PYf5YqXtBolTRVjiEnGoC4jE0Zc9lDAn+32xU85TELCGJETOQ+lnV9VErXTIYj0tYF+NtjhQfgWWAtG1KN9DyvYo3SljqXf9JB9tscfXfFm6SQRlpJ5vp/qdHDvF2tIz/DIp10zRpIB2DKDX2vthV5h+HsZAlySiGdAACraS6iyE10xT1V6h4FdjtWcD+I8cKzLK0+YVXZo3WMGovSAuosOoQxIBFkgHvpJxOz/wAU4wPycvK7UxptKikALHYs12QgFbmz2FneZoXsDnGrH17+oKptcDhLXMvHnzuWhhl/LcSFSd/znX0mFU2TqF9iX9IALLfYU0nDsxkXhjjmRp2bruu0cKaO17EnWSU1UGayNrxYyS5zMZuHNyZWoVOt9GnXe+6qsmp0ANFqtxRKkBVHRVEytnWElxz0oU0xj9NKNPqL2qEAA7kDf1Ect0kx1LAfygE335oHtXWqv0KeGDaVE43zBEMtHmsqzhWLF4nkOmNl3ZKawrWCAO3kCsdXzi6I5kGl1AlDD52RtJa63ZlsNe90B+o4mZDljWJ5VHSZ9Qljdg1OBrXUF/LcG1JUrsCdNeUbMc3jMTZeaMUQAJIgQQLvUO11V7nttv7+hhnbK2wsMkJYcLZctAM3l1mMZJf0yxhVILWA/pl2KtpU13GlSN9Vp3P3AMjkpYpIUCAl+rHG62poFSqMwEd0wLdhdkHbHHgnDM1PkZ4slnPw/wCc6Muhd6CbhlAeMsKur2Pjyl8vck5nL8Siy+cQrHMx1SAgq4UMw0v3BJoeG3xnlIILRyO60xAiieE98i8zZiPIzgt+RE8ccJsFwGkpt6DEBWQaiB6ye1EDvlHzh0SxQ65DTl3cKoZhqJ3vVWsoNjVGh6jeXcd5Zkk4nnkyiqgy7agAQoABRVA92LEADyfrjXuV8/POUMpZCEUsgKFKNqDspItkbuR2O1Y4Hxl80LGyxnA5ycHpx3uk5gBJBSXzLyjxB2lnMILO2thFIshLekEhW00dK2KVjfYDxy5KnkME2XjiR/xzAKXshgA2ruDqcFgSxHpANdvS481ZmMOIC85aQG4+qoVge5ILqwCC2JsLtRskDHjlbLOkUk8dHNtJFE3p9QhKoV2oiIEt6pWWtKGlHpAj4VqptUKfQJF2LuuOpP6/c3RL5RSXuZptDQplYLjiTpEiMDXMLBcDcsxAKqrbrbkAk478DoZUyfivXRIiBZDq1aNySLIq6C3ti+z2dlIildR+HeHo5dol3RpGUq7ITpRXoKKJoEAkljiXw/KZXOoqNGjdMWDGWVbJN7DSUa9ytA+oEd8dKXTMfZcLVo3uAoYVDy3nI5ZJCDu6+sE/M3ylqrvSFSfot33xJ4dxw5fL5eY7mIKW2u1EZ1Hv3pvfviq4jxNYOKLHGjCIxBV8l3jMgbcktIRr82x0j6XGnYyQ/g4Rqlm/JX2UGlZ2I2ACqWv2B9xjgO0j49UAzu0j9/stjXgxkn52nbmmKbiGXeKUvl+sdOXgQ25Pe5dJ0sKFsgOlVuyTVc+DcBQkjiCdDSGC2zKNZNsUkUgaaBoXZBNjbDRy5wuOCNpmkLtTKZXI9MaEgKtbKoCgnyTuxJ7IvFOLtmM1lG0GPKzyHTFHENUka7q8xrZGbS2k7aQTvscevDiweblckgOOE9cvZfJwC8vKD1SF3kLWwoAUT39QF1e634wvfGjIRSZOPXEHkaVI0bsVDWW7dxSnbtdHarxC5d4gJOJa+mHgzpIVnT1Bo4IGuyLWxYqxup8gYv8AnPKJLA8DjXEvTYnUdSBXbU2rcjT6QTuQpJxIdubajbtdSwrmPhnEODTkOAIpPlAGqCRR2Ug7WB4Pq8/XFjwnmWPM0qjRJQuAsKegaCM+xANHQ248HYAOX+kCdcEqvKmpRLlsxI04Mf8AEjncsV9alKrb+bSsfE74SR5H87KTqEJH5EjfmAk7aD3YfQ7j3OFljXi01r3MNKdkeJNHKJoW0yxn5iWonbUjAgEx+CTuNN0CFxtPAuOpmssk6+kMPUCd0YGmU/VWBH7Y/M/COMSNazKeoFPrrd0XuGrZmWr3+YDSd6xtXLnB5cvkBBMNMucnBEYNlEOjUCe1iKNmPjUaxWEOaS08KZtpAPVPGf4fHPGY5o1kRu6OAVNbiwdu++M94v8AFPh3DxIsEKiZH0yQdMwtte99Mq3033Bu/fRcvmA66l7WR/QkH+4whfE74TrxMpLE6w5hfSzMCVdfAat7B7H2JHtWlZwsx4x8feISO3Q6UKWdI6YZgPFlyQT9hiny/wAYOJiaOR807hGDGOkVWHlSEUbEbY0blv8A7PcSFWzkgl2IaNC4X6MrAqwPuCCO/wC18/wG4WT8kw+glb/rvgU2FinP+dlPETnEdtM5WbLSgkHRQ0hT4aMjQR4KnH6f5ezEkmVy7zDTK8SNIKqmKgnbxv48Yhcu8l5bJRdGFSY9etVkbXpbayuq9N1e3nfF7gUEowYMGBQjBgxWcxceTJwNK4LbhURfmdzsqL7kn+1nxgQu3GoFeCRXYICpGskAKfBs9iDRB8EYUHySykJ+Jib0EEdfqsR7AJolN+Rq33sHsesuZ4rmCSFy+Vj/AEhiXk+96St+RajuO+Kzi8GfCnVNl5xWySpGwvfeuigPj9Q2/rhb4mvIJHCnfXVXsfE5SDG8UeZQAFkBBYDwSjBWrb+Am/OIr8q5HOP6llj29UIZkU9vHcAjYhdNjuMVnDJlzZMKq+TzUYLCJmLRMB+qFxvGf+Agi/UrjbDXwGQQjpSv6yQdJQhVcqCUDfJZNuFBFatgBWAxtP5s+qN3ZXUOXWNFVFCqgCqqigFGwAA7ADxjAPihzxms3M8OV1x5eA0QpUMzV32Or5Tsq0aJBGNY5q491IUgy5/OzOoUe6RqakZq7aT6PudtXbCzlY3hXpRgvGoddCxQBQE06mbUY0XUX2QXa73veMWq1jmSCKEBzqs2aofoU2OPdkpE5ZMs+UOZVYFlhlEcko1rP6jGobyNrHbTWlvc3qWUyKo/TX5MsAq33MjDUzH3OllF/wAz4yHmnMtlM5/sYPTzsIDxhCNRsi1WyLGzqVJX22Jw6ZPPZ9o5ZC8KSShZNJICqZAVXcF9TN06AJVRtdjbGL4nDNPp9seC77dVoiIDsr23CmznEc0RPNFEgSJhE5USFApkVq7/AOKq33FEYoeSVeJszDAGQRzzK7RqxkYWAgtYpGpQOwAAuybIGLHgWdGSys0zSg9Is8rltSPO5UmCM/rJC+txfqK1spGE7gXMc0KzyqhT8VP1VnJo+kvahdww1PW4K7PsarFtFpZonlhNsDWgeo5/tRI5oz6p55dLZRHEDM9SNYCTGMULIc6QgpALb0urCipqsPOXzEObyyvSvDKgamorRF7+LHn2IxT8r5EZjIIZWkbrgtNbEa21EMTpogNpAKg0V2rvdJztnoMu8iZZnTMSA9VIyOlTAjVKh9Oog7aac97A3xu2mR+0cqWjGFUrwGCKZs1DEwhnjJt5CqqpLaZNcm1sVVgpugQKJahK5aH46dIr/LgUySTqNEkxJCqilQpSEClFAEhNgowtSzu6RrJIXESqiA9gFAUUo2Bod6s+5xZcl8abL5tfQz9VTGY1FsxHqUr4sEGyaADEkisbH6EtY57jZTDFtFlaZ/8ACuU0lTlYCD3uNDf3JFk/U4X+O8omACfJaz0wdWWEjDUhHqWJr1xnzpB0kgbAgHDJk8rKziWZtJqlhjJ0KD/Ef+8b60APAPfFjjmOAOD799wq0Cs75b5phfKxZeffLtCsfUbbSSSqozdidOm2X5WBugQRwEOay7TQfiiHYltQUdSVKOlwd1AA+cqFOq7JLA4OKcMH46aOAANqMiraj1FVMmnUpUgF0k0ECi7FWXz84Pn4ZEbIZh3ilgOmKceoRsRQUSdro0VbY3pvYAWaXMwcg+8/3/PKSbx1Xh8iUy3WOX1Qu8ah0VlJWmdSrdPqC5NC6gNhQ1MCCs7kvh+XV4ZUVpZpJTHJ1KLPtcr9M7RLGwFGhstfqXEDmzimY0JlJIiqZSAERhiyzmMUHB7sooHSd1IJO+kisyEASNejqKSIHZAK9OlSzEpG7GOyT3AU32xR8zIXBrGk+7pNZE57fMaTvxGWOZzl4VXovIsdqNnjXplga+YEiUajd79xiwy2RleSYu5h9VIqEajEuyE+VU7nSK3Js+MKeZzEuTeCedFKAWkavqka1+YKmu0X0kksLvzsMeMhxsZp0M5/OZRpXqSRelt9KjXEGsAEj1E/tQq2WTLpRRPAomh75UuDG01htXeekzEGmSRlHSzP5EgGxDRvq12SdJLFdzfm+xxaHikeZdEjQq8o6uZ3sRhSU0j2Mrx1tWpEYkXhY5j4mc2y5GCK5EHYehY3+VSwO4RF1FhuCSqgtZpk4dw8ZCFtw4JAUAHqSymgLJO5Y+kAAAD9zjQ1z+QcEcfz8r7KhDT9OqkJyxBnZp+op0xBY1KHQRJQdmBSjYBjAskAr2wif6LEcrKkEkbRsBrZtUoZexDt2AOrddJICWdqZnyXw+zzk9fOGKNyXeOJ3NsxJb+Eb3t3AAFg4Wc3AyyaIASmoqoZn1M2oqSSlEn09gNvbfCNZNLFG0R4J9FfTsY95LshM3DeN5aXMKuey0TSDdJjADRG5LPpoAVeo7CtyMOECvOgmjcoX1BGdLKx2aZFJABYAMC17abHjC7ytykqx9XNxRowPpDj0j2Yhm9R9te48Vi2l4zkQ35ubSVhvp6gb/yR7V9wcbNH4vhDxeVn1GzednCs4c9Bl40jDilUAAWzEDz6bJPkn3xKymd6m4VgPdhX+ffFbk+P5bVohWQknfRl5dNjbdtGn9ycXKtfisa1nXrBigPEpJJpYiSojavQNqIsAub9VUSBVWPffvwvPt1mhLF9KBySN1BJCgkAA6tLEefSb7jGRurY6XwRd+mFfYatXGDBgxrVEYMGDAhGMo47xN8w7zVemeSEAxh1WNGZKBYGmcoWYgE7oD2Axq+EjivLT5aQTQzj8P1DIcvLrEayMSSwkjBZV1EtpcMoY+LrAhLUGdZHlhaQ+lgY42k06UYA6QurcAkgXfjHZ+CSyHaOj70LxE45wtjL1oosvT1rdc2j6jYFnXoNadtV2oHYd8MPDOB53NqjS5iOKH2hZWPkUukdMbeSZKI2I7m4dXRKMZPVL+eyQWkVi0gp2ZCxEK6q6rMtldJGwG5IPYaiOPEeNplc6pLsYCg6w1MyujHuy7OJV+cOB58edU4ZwGLLRlMuoQkbuRbM1UCx7se3c+MZPw7icsMhcyOFEk6ZlgmomSPSNR2uzd7kk3QH8PM+Ial8DQ9os+z2Oe2FpgYMhTeT+II2a4lOZeqEKCNyCPySGkGzAEEsxJ2ot22rBxuJAh19NWn0sMtqYWFOpTtemiCSfSuxvzir5qy8it1MmVYkFcyulIwwGlwLsBmUqQQNxqb3Ix84sYDGJFzkb5l1/NRdLFy/zXR1KEBGkdl6a7E48u13iaoarcRvIsCyRQAo4wCRdkcV81sa01sV3mOGqVjknAR5daHVpkC0rUFVdnZm8d20qCNtOKNuDa81nGOfzGXZTGgJQaJAUGmMwkW7oAAQNV2CALrFzy3x6PPQwxZaIiWHRIzspCRuQdTiiC7MWf07atTE7XcjOcbymQZxEDmM0T6yDqeyd9b0dA/kUXXZMeqBP1VNqTMz8MM5mn1ZnN6cvGvpeVAlL50xA6UH1bT9sTYMjlxNFHl3bMpCgiH5BaIWpBsAgyu+ptloKGJJPpw1MqzRtLPIuYlVQ8eXdXjhUnZD03AZ/UQNb2b7BcVHE5DGWmeSYxdRyzX0dbFdASM/MWJWzppQqgWaFW3Hgqu2+FWRc/Nkcp010sVjAiUC6LLaudIAQFiLjYlrPfuSvQREAliWYm3Y2SznuSfc/wDTHjjExzchjWHZkVY4YAWMardbKLbe2LEbk/bEfL5qRQvVUVZAZiyaiCQdnCnuDekkA7WO426N7WkkhbnRjT1uOayOoNnH6VlWSxk3QJ0gliATQAN9gdq8/TGj8gctiGETuv50y3uN0jO6qPYkUzfU1+kYSpWnlyr1MenpNRw0IgPNlaRtr+XqH3YHGwkVsMRrpiQGjhIMm/CLxF4jxOLLxmSaRY0HdmND9vc/Qb4SfiLxowZnLhJ3g1xsrvGqnYumm9Q7D1GxuLPjGe80cEnWdXlnklY1okZyQSb9J1ElCa7gkH6XjJFpy8XaWX5pWXM2eXMytJBrABLRs/zs5olyD2BpUCn9Kj3w4fD/AIpFNw5hIAqgkOD/AD0bvubYkA/T6Yzs5hlADb2NXbeuxJobAGwfYg9yNp/Bch1YKLsqiWTZDp1KGLAE96DdvYi/Bxm+OaSOXTsANURlVlmZCA+vkU9ZXP60EEyhx1NGXlVqdX9QU9jpUkUGF7OFKlccY8hLw9HQGBTMiUAZNipIdVD1SHXYUElWOysGAFI+baPREAfQmYlSQXfoiRgG87CEKG+tdxZvhkLMKT+JodYdHOwBRTqYafUVjBIPq1eDYwQUYmm7wqMkEg3BcuUsxm8sFyoSLsD+IPUdZLFhgIxq0kUNTkAUALx2Q9V50zeXh9ahmUAMomBbRqBvS7R6WYWaAHm8XvHOKdMpFHKsA+XVpUqDWyEfoNEEbHuNqxRNnky6Os6B1kYuxWi8jURqVgakJC6a2O1fy45XxLUhzTC1pLiR/djunBtK34RxERNLBHFJLoWJoggLOVlDlVZjsNJRhrdgKIs33ZOGcGcMMxmqaUA9OJTaRWN6LVrkI2LmttgALLVXLmVmy7L6oSZtHU21SAAARqWDaWpf4fJJF3Zkc0895WBjFo/EzD/ukAOkk16idl+vc/THd0kLo4m+Jl1C1lfITjorCTispNGTLRewL6m/pY3/AK4qoeFxQ9SR8xKFdgWCo4UMSdwUVassf64o25s4oW0w5bK5dDupcn+h0WLPjsfp2xDn4hxBZAzZbIzMaIMbyRyb3dP6RZo/asay0GiRwlB1cFNuZhyagySLNLRHq6EkjbmgBUZYgk+MW2QniKjpwy0eytG6+/iWqxRcs8X/ABer0SRzQmnikZTIv/BKvzgX2a7vci8OMcoO2oEjY9u/19sShcYGN7RaR5JK/wD6k3iVjw8oUWSAPc7YjyZ6NgVEgBIoFSL38jEEgcopcMzwRWEml3jMncodw1AahYNHYf0x14ZwsQg+ppHatTvVmu3YAADwAK3PuThV6RimgDhA6DXI0SyPK6g+mgimlc2G1nwQN9wz5PjUchC06M3YOjLddwLFE0Lq+2+M0To910A4+llXIKsMGDBjUqIwYMGBCMcs1mVjRnc0qiydz/Ybk/QY644Z5EMbiWumVIezQ01vZPbbzgQlmHK5ISPNIGVo6LJJRK6gSNgCT2JqzVdsdeKc0dIu2oJGiIyflk9QONh3DDcUfTQtST3A7cMyuVjXbXIKQBpEZhSAhQPTQAsnYfqJ8485Cf8AFSNOSekjskC+DpOlpSPLFgwW+yixuxxlkkLY7Jz8lcDKmScxqtDpTFjQWozTMfALUB721CgThf49y6JupIkUuXlcW8kbROrMtaTJG7aXIoHVQI0j1YaTiCeFoZDIxZif0sxKd7B0/LY7A1t9zZ579Zv8sjRXarVwyshfn3nvLT5UAPmNWsFEGkD0b6q0ExqASBSnuTYsXih4fzXOIjl3zEoiNbBthVV3BIqtq7Y2f4wcjR5jLNmkULJAupioFsg0ggmrIRQSBt53GMQyonykmuNVJII1GJJF+46ikA/zV++NkBjcygKTGtebcBdK84PmZEJEBMistsqNobSKHdK1CyAEPk7Ytstn0KVGekwFqpGkg+CB5F+V7++KrIj8REvUybdW2LTB4oVe7HyrBqrSaoGtr2vFzwXlF5swOmpeVhpUesxovuxYsdI9yfoBdDESNZxdldrRSahjSXNAZWScY9eT6Z7YWgfEDnNsucpP0A6TQOQJHKaWLRN/CdxS/wBMZTzDz82Z/wAUhmB9LAlmX6KQEjW/J0En32GN45p+H8eb4YMldGJF6MhHyuooH7HsR7E/TH5q4FyjPms6Mmi6ZdTK+rsmm9RavArx3298ajHZtcJkm38vRPHwv5ilnWTh8SdPryGWfNhqdMuqgOLoUdgqt41na98aFxPiKzIsMS6MrGAscYFBlHYt/LsKU+N23NKu8p8pRZKPiAikeUhocvI7Jp9WsmRVon06Snk98XGNUTByqfmJJUXieVMkLxrdsukAdyfAHsT2/f8AYcuCcTeaZ/8ASYcLGVH5JdTqUmnlUHUjAVvGADZBJBAwzco5Hq5gufkhH9ZGGw/5V9X/ADJ7ViZ8SOG6sukkfplWaJQ6j1aXcIRYolQH1Vf6fGKzUT6ILjwEr8+cs5VMvFmcuzFFJAJlkZEWr9IZiEorZAo7fTao5b6GdTLRSEMrL0pFBo6TQVlPusixsGHYgg0SRiVJwGEsFzBnU+oBWmZoXLAqaJ2sg1TU3YbgA4Uzyu+RYuGZEBsuhtVIqnokPEd6DKznbtRrCGzAYUC00cwfDEZQFo86bZhqDwp2OwYlSLF0tihZGM5HMMmVzTQTV0klCyKgqlDAsUr5dS3t23FURjQsxzUxjZJNWagcWY5Dcq/7yF/1VVmMnfcen5cKnF+AQZvORSiQiGWEPaKWvQQhFD1CgVsAFqB2Jxchszci6KnaZMEWtCm5VhnZXhhyzQlfS5v5W09glWbu9R3BA8HFxG2bmaWNZYU6WkF+izaiyhr0mSlABHe7N+2FnKcwkkaFaL+LpNOU+4WbLqAT7jvW+I/HgJZEmdCNgB0yzTShGIsrGBpCtqG25HbbbCpmgMLq4WgjY3dWFa53lKcSKxl6xdvzAUNGxTE6Cojse3cberBNw98r0pc00UqxXoVWkjLSFWBZiEfUQnb5dxqYkgEUedLgdSPM5hUrfTPMQCD3K6tRutJAIIPg9sDOhKnNLJMF3VGmzB/MFr+SyyPbMfTThCL798cNuq07nte4G/t9Lx7+SoHhzcK4n5rzGYRmiEsQaQxoqNGOmqoAFADC3YnVbCqIA+XFPw7KopbLfiEhnXuh9JZqsMHktpPBsEMPNVi/4fDkogymPOQwF2DOZCUZySvqZHMqnuADQNecXss/C2ypjf8AD9BdtDrVEm/lanBLb33vzeOoNZtN1gpT4w4V1S/l+BUC6tMASGaR3ayKNOpPTDb9jt8xO/ny8cjsqQmRxZF6iu24oEhhdjcjbY74lZLkyN7OXlzWXU0CscytDY3FrIRIDuDuAf8APHZPh9HGtSvab7CUopJJJPr1EFgTdH3qsPGtjIwkGEqskT8NJpWWTXpuKKMRDpuW231jU2+muxGzXZvQ8hlYZ1LSQxGQUJSEUr1KGsAkeqja37gjwcUmQ4epRYY2ihhUk1lQWftv+YflJ8kDWfDDFtluMwwxKscUixrsoVLGn3sGq+pP3wM1DH8FM2EKrnysDTSRJlMqvToW8SM5v9WkAUp3AJO9HtW9hwbg2WkQk5TLghipIgRbrzRFjf3+42Ix6OYy+Yb/ALxWZdNqxG2/cxsQCLNE7746ZRnjBCIqLqJpiWY2e7EbAn2FgbDxhHibJC57xt6D2EyrFAZXPO8sqsiy5aKBXVSukoFtT3pkFqfuGG3Yd8fOGcAk/EfiJ2PpAEUIe0Q0QzfKupiDW91bV32ucnmxIgZe24/cGjR8ix3x3xoEMZf4lZVNxqkYMGDDlVGDBgwIVRxjiDaxDEwVyut5CAenHuNVHYsxFLe2zE2Fo0kHDhOYpktYktyZ9TNMdtLtbAqq7sNXup0jSMWORBaXNtfqMugXvQWNNI+1sWr+Y4gQKuWyyQskyDs8gawG8tqJPpJGwAoWBpHYcyScmQtHTCaG4XifnEPpWLUfURJLGAygAA+h3ARrJq/FNt2xzyHH9K9OBC9MxoW5GpiaIjAAFnuzD98cc7wuM5Z5BGzMXjEHV1epyyKpZW/RrbyoOm+1g4aFiKpQC2BsB6Vuv3oX96+uM0r6AoKwCr4pcy25Cx7fqIY/+FP/AO/2x1bO6YupTNSFu1MaF1p8E+2Oee4iyozIt6DoYMGUavTuCR6lF/pBJ7CziszHGDF6ZfXIy6hEigOPqfUVRf5mau+/jGFzHyHj6JooDJS1B8ZYZo6SBizCum7xgEHwb3PnbScceD8s8KzBAM0kMl2sTUkan2QPrBrwNZI+m2KzmXlaCWpNMWW6hpUiss7MQBd0gN+ye4vfFRw7hioGiE7yvuVVIXlRgK/htkANgtZAO1bEY7bNMYW3t56Ep8E8JwHFp7jj6jtjunHmD4fT5cF4z14xuSBTgfVR3H1X+gxc/DPmBCzZboJGxUyB01HWAVB1aiTY1ijdUSABW6ryH8SmjpW1tFtcb3qQfxRk7lfYdvbThw5i4rDkJ1zcEUUj5iML0wxRtN6uoKVhR2DWBZC0SdsXjDQdzcdwtmqfM9ghlG4n8jh172O9dxY/dNfGM+8Y0xi3ZH0n2YDbbzuf7HGTcDl6OfbPRIGbNJMqMxNBUeNRI9bsziNnNVZcDYDFvP8AFTMtWmCBa/iZ3/uAtffC3y9xxKhyzjQYw/QJJp0dtYUWB601FD5ICkfXTFIx7qBXNl0U8IDpG0Pf6Kwn43mBJNHp3lk6kioFAdQQwaPWSQ4J0MP1BVoijc+DOK90SNPzAggjzuD2/wDQ98dHA7mtvJrb+23n/wBcdeHZX8VJ0UNgECRgw9Knc+TbEeAP1AnbfG4AMCz8J55WyHSyyAimf1v76m3o/YUv7YrOeFlaF44610ssF0AZImEhjJP8Sqa+mv2w0AYVufc4DD+HADPJTHetCqbDWLKksAAfHqP6axlrcUvqlvJ8YhzkJKHUp2dD8yt5Vh4YYr5iYxRtlHYgdvoQN/3A/pir/wBGdRzLDIYcwCBJts/sJY79v1A9jYJ8S8tleISqxGVWZUbSWhkUWaB+WXSfIHc73jJLpntOMhMx1SzxbICM64zUbn1+qtLE/wCIrGzfgqKBH7Y5ZOAfiUW7QysdiRu8RZwK8EojV/Ni/wCM8rZ54iWgOXXUtvJJHfcdghck/Tbt3xVTZ7LQ5tIg4VMurlibLPM9DerLMFG/tYGGwscPMU+CvFb6hX6cPRflWvqCbxW8XyqQQ5mYehil6wSDqA9P3N1X+W5vseNO9dHLyvewdx00/q+57+FOPqcIeRw+adW0nUsKA9NT4Jv1SEeLAH0wrU6+GAGzZ7Dn/i6ur1mmY0htEqZdRUPnZSQGJJLkE7lu5s4h5zMxMyLAk0QIRZI3iIjcbBhTLpRhtek0wv2BxaOym1O/0I79/fY9sc0ykkE0WqJpYpdlXqFGN0V6b6gjE70CdzQ2sHHktLG6aS838+M98H6X915tjsEVyrbhXLml42y+WeKUBhUuvolTZBRlQKCLYUUFh2o+cecxyzmTmYRP+Gy4k1aGgBaTUosgMyr02KgkMtn0n6YZ+BZRI16omK5WP1qkjLcbUQbJAKCifQxJB9txhG52+I7fistLl0DwRaypLC5GZSurSp1KukkISPUWJqhv6OXQQkGQt89V7HH7JwmLBk4T6mTaFYooVOldyzMNgKJB9y9kdq+Ynxc2LNdRQ0TqRX3B/cHb/wB98cOG8YimXVHIjj+Vga+9dv3x0j0OxdGUndCVIO4O4NbEqR2Pbf3OOSCWD5rQQu2XzOpb7bkEHuCDRH9RiKMy6SOI010UYqCBswa92Nd1Dfv9cccrlaVQxdGct6tQu7JFgEpZAJoCtqodsQIvxcMjL+XLq3DE6Weq+lagB2Jqtx2NOicWu3A8KpFq/mjXMIaUCRSpIdRYoggGr2Ndwf60RivzvEmgYnMBY49Fqylm1NZtbKqAaAodzq27HH2DihWVGlhkjOll2XWCTTd0skAKTZA7n95+a4mzFRCVo3rY7laqgF23O+57V2N46bvDmi3y4KWLBoL5y9lCiMQAkbkNHGARpUgeCBps76fH3JxbYruH58lzG5DMF1WBW11uPH0PneuxxY42xFpYC3hLcCDlGDBgwxQjBgwYEKunyhR2kRdQetaggGwANQvY7AAi+yiu1GJPm43hZzIY41Yhn1aa0OVO/gEqR717YvMLeVdcu0kUxCgyO6M2yuruz9ztqBcqV77A9jjn6qIDztHr/aYw9F2zX5xkiKuoXSwkrbWCGUr76SAf2INbX8zU06pZ6S6aLNrIBUEFu6+mwD3O3ucc8zxPVH6JUYq6iZozehTuT5ratz2BLeMeuIkFYSCGjWVS5uxQuiT5AfST9r8Y59VhMUHi3HHEBlijf0JM+l1KlykZKj3olgfc6Tii4PGDAjFtbTKrySeXZgCT/egOwAAGww65yFmKUQtGyxO42rYVRuyDZHexvhRn5QhefpEtpG7QrPNEjDvfTVNNfRHCk3sO2N2jmZFZISZWF4q0vcB5c/ETUPzdA0SyneOPfdUu1eVgFvY6KJJshcUme5Tz4z8+XhdGiVW06JSgjibtFsajYihoI3+b640/jWWcQJHlFeOKJ9EkUKiORkA+WFnKgCyLKkEjVpIPetyMyDQIuGZoFL06okUAmrJZ5KJJAJY2drxZ8xlduPHZOgHhZHv6LKIuDNl8xHEyrFICVbVIG0g0PWULKoFhjvYAGwsYdk5UR3NcUysppVDO9NQFBaBoAdgBe2JEnJouWSRM1RkYsmXeCUoSdRB9Gvu10NVX3wu8Y4Iok0Q/jI9KdR2naMUt18pSlB7At332GknFmN3nbV38yuq/XNaGua8gjs1tZoYz8uf+q/z3w+zUaa1CTL3/ACmJP7AgX+1n6YVW4YZ8pLml3WJ6VO+qEWssgU/MFYij/u2+uI/DeNdNWWOWWTVqVjG3RjIOxBIW5Pa1VPphm5X4jIXiji1rGgVmUyFolgQqXtXvT6b0kEW1fUYYdM6MeKzFZ598pGo+KSTM8FxsHrVH0ItUnLXMRjlRMzBLmcu1DSLJHsyEN+d/wfciqrGvJlkmgWXKPG8ZPVjkTSrBqonVsCa2Oqj3DatxjFhw1CVk0BA5JIAegGJtQnyIKNatvTYrcnEqRgqyGDMtAripdJHSf6Op9DHxtvW2B2ta53BpYzp3VdrQf9Z8oUq0Gk+JRbWK+bQBY79rP28Yp05hhkYk5hGc7tqcB7+oaj+21UB7YU83zVmIYmeZsswFBI5EeOSW/KpvsO9sFHteImQ+IAzTrDKkECNtrcSOo+lJRA+u1e4743Mljqx9ilVSdY81FNZjlywKmurLIiop+5NvX8K/Ylb2b+H82cPyWXWNMx1tANmJXlZ2JtmPSUi2Yk+2+M15i4rPFKi5J8oE0280WThRVNnZeprY0B337jfvhb4nxgTNqlZ80w/XMxYf8q/KB9gP3xIuUXwFUp85l51mz0ixorZOMWUMykSNsbZVPp1abqydIJNHwq8Fg0M0MSy5mpVf/ZlL+m/UGcFqcgncgAn6VUbl9LEskSKkahNaldcTMjaiOmWAagFs2DuRZs3bDNZmdBIuZdIE2EUgEMTV5CwaVVfupvfv3xRw/wDJW6KN5j8jMm83yOOFoGd4EJesFljLSMjRpIrRFWClSulwbDDvVUaIGwxxz/J08cUwVbBVDHT2Vk0lXB9JJQ7Hvt/yjGe8U+JmVVEysOXMUY2mnQRPMxv1LGxoKDX+JZNVQGKrmv4mu8gbh8+dgVrMivOxGom/SLbSO/6q32ArfK6KMuot559/VYNi2vhnAnd+sgheKWLTLEzEqZNjqX0emm1ekiwWPbsPrR5XKROmbzkQhL6xC7L6bo6Rqt3Gq2HmycYrylzhlH1LxMSMx3E5kmkDN5LxlinYAXp8Y1vlqDLFFlgTLdNiFSWGNVtrI9rF7bE2GsdqOFSSiHhnsq7Y76qPxDMHikq/7OY8mlkvKpWSdirKuldmRF1FgzeqwKrfGdczct/hc0yxMzAqGi6j2FU7MKA39QP/AJd8bHEafSQ2pwzEFrA06FobkLeoGh9The4xywZ/Q8YmjDsY3VzFPCSbaiw0yLf1FgDZqvHP/EOdJudwjU6VssW1vPf30KzVZmDAjUrjsyMVYfZtj/03xpvIHH5MzEwlPrgkpmCqOoGWwWrYNvuV70DtZGKrM/DxIBreeWVL+T8lG/8AGxVf7Xhh5eyZiiAjSKFX3jQtrZj3Z3Zfmah2UkADv2C1lc17cLD8O0c2ncd58vbJ/wAU7K52XMutRPFHHJbmQrqZlulUIzULoliRsKAN2J/F3GmOvmMsYT3vUL/bRrJ/lDY5cJA0SKjanDtrZlIBk7nb+EWBt4Hc98eOBR9REzEra5GU1QpEHkRj61uxJJ23rYJAAN9F1CuHC+MO85eeBoEg9OksjFWavzH0nZNPpVhY3cmq2k8Qgly7l1VXikkLSP6zIoIPdVVtYFBBVUK22JxzkkCu2YzNRIyCJYyQWayTvp2LG9KopJ7+TQYOFKwgiD/OEXV96F46sLWyxmOsBJJLTarOHZJnkjzCgIpU6rUiRgflVttgPm37ew3xe4MGNscYjbtCo5242UYMGDF1VGDBgwIRj4ygiiLx9x5liDAqwsHYjAhJ+XzIynWSZo43ed5A8hKxujPYIbtqWOk03YKDxRxzmXLzZmF4zGQqyaWUegzHRosrQchRJS2f1fTFvneR8rIPkKGwQyMwIrceSK+lYrs78MoZQQcxmhZBNSKQSCCCQyEHcA/fGF2jBcXA8pgep2rQKbVSRkyGMkAEAGlQktvuQBdVXtg6pZ4ijU+hyAxLKylluzsdQIU2Aa3Hm8U7/CWJtnzueZe+nrgL79lQDHRfhJk9yXzLE0SfxDjcdjS0BV/3OKt0jhyVJeF2fmCplWV0Dq5U5dVOs38jrq3cefTVBje61iVBndeYCFJA8cZcMbRSHYrWi/UVCjcihY7asU/+p2AE9PN56NSb0LmDpv8AcG/3vHT/AFQ5c7tms6x39XXo712IUV28YDpCeqN4RxfqmZUkk1xdXVJECmpoVjBXaxS9QHWDWqwBY9OEXM/DriGeneSSREy8rmUF2JchjalkTYsqUoUnSoFDzbe/wMyRv87OWTZ/O7n6+nfE6D4URIAozuf0KKCHMWo/ZlIw1sMjB5Tn0VbB5SY/wzhaQrHmJyEsMqfh9TVsdJdl0i9t1NHazWLnjfA0Th8S8PQtFK6tKLuWZaOmzIQX9WklbG3YVYxeR/CuEEf7XniP4fxBCkgVdBRvjvH8NYFbWJ82HqtYnYGu/wCkAefbEOileKc5SHNBsBI3C+WnnEbZlRFDI5UKWUyEjUDZ+VPlI2LN7V3wr828scSXMN+FyoEVnpSZe3Yre1u7GRW96IHetsal/qaytkjMZ0WbP597/upxIT4XRqoVc7n1UG9IzBAr2oKAB9sVZp3sNghMdLu5WKcK+EWcmOvMlYAWo6zrlJ7mkUkk16qJBI7A4ruKZSbIP0XTokdnC/4g/iDn5ge+1V2oEHH6R/8AgXLFUDdZ+n8pbM5gm/f/ABO+OjcmZYmyJSfN5jMEH9jJWNUZlYbNJdhfl3Kxy5hwsSSTP7KGc/e/H32w58C+HMjOozb9Oxf4eIh52H1ItIV33Ynb6Y2uHkXKooVVlCg6qGYzFX/9THmfkDJu+to3LeSZ59+3f8zfsP6YmR0zsNIH3QC1IcPKULELDNmI11aRl42VUUCix1FDIqgN3aiSdu4xYNwPKqPTFHJIHMZSd3aQg2AdT6jGTRINVRG/Y4bTyDk9OgRMF9llmF+N6f1bbb33wR8hZNQQI3ANH/Gn2IIIr8zaiAdq7DGM6aU8v+6cZyRRWPD4FdRjpneFfAlSNiPYXHLv9yB9sc8n8FoGWR34iAkTaTIqL0zddmL1fqAI8HbG4nl2MqVZpSD/ALxlP9UKn++Ima5FysmixKOmCECzzKFBFbAPQ2xdrJ68zgllzOiyjIfCHILGZp5p9AJ06iketR2NFdY1eB3O1dxh4yPLvRjSLKmOFE9SxlSxUtYLvbW7i9gaUHvdCpY+EXDwSQswJ8/iJr/qWx7HwpyIoqJ1ZRpVxmJtSi7oHVsL8Yo/TSO/9qRI0dF1eMOwh9QKUde6mqq1b9TdgT2733GKmbiUQJeXNM0VaBrdYgxOliU0iPWy0o2v5iB5Btn+G8DWGnzbXQOvMM3b/iuv2x8b4Z5VtOt8y+g2obMSaVPjSoIVa8UBXjCm6Fw5KkyheZYQXXqCV+mzEBbZTq3GtR5UbDV27j6eoeJSOCFi0kuRGzfIVFbtVEN8w0DcV96+5b4Y5JCpCzEqK3zE2437jXXkn6XiSvw9yIv/AGcHUSWBZ2Bvc2GYg774BoO5R4yj8RzAbSokLGSgsaso1DezaAuFq7INbYWOZOdjl50XKGOVQAkkYVzoK3WkhljUUaNWdhtts9LyfkxdZWEX3OhbP3PnHDN8hZCRdL5SGj4C1/8AjWGM0LQ63Gx2VDJfCWM5zWJsuQcvM0h+QxLqCuKIYGxpKncX7bE4n534hyafycnJq/3xCj/7fUOJj/C/h+2nLhCBQZWawPYWSB/TBB8NssgIV8wCf1CUgj9gNLf8wONsMUcVhoSnFxS7/rKzln8nK2O46kl9v+G/7Yt8p8SNMbPmsrJGFFl46dDuOwOl73v5T98dYvhdllXT1cwR7GQV/wCHTpr6VjmnwtgXZJGA+scLf5ptX09sOO3oqAO6pm4Nx2HNJrgfUPIohge9EGiNt9+43GJ+FTg/JDZaYyx5pza6em0cegiwbIjCkttsxO1n3w1L2374orr7gwYM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sp>
        <p:nvSpPr>
          <p:cNvPr id="5" name="AutoShape 6" descr="http://www.soliwall.fr/albums/bande-dessinee/bagarre-gauloise-asterix-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sp>
        <p:nvSpPr>
          <p:cNvPr id="6" name="AutoShape 8" descr="http://www.soliwall.fr/albums/bande-dessinee/bagarre-gauloise-asterix-b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sp>
        <p:nvSpPr>
          <p:cNvPr id="7" name="AutoShape 10" descr="http://www.soliwall.fr/albums/bande-dessinee/bagarre-gauloise-asterix-b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32573" y="3356992"/>
            <a:ext cx="7722919" cy="31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6444208" y="296416"/>
            <a:ext cx="2400300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?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251520" y="332656"/>
            <a:ext cx="1247752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sz="3600" kern="10" dirty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242129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0"/>
            <a:ext cx="8229600" cy="582594"/>
          </a:xfrm>
        </p:spPr>
        <p:txBody>
          <a:bodyPr/>
          <a:lstStyle/>
          <a:p>
            <a:r>
              <a:rPr lang="fr-CH" dirty="0" smtClean="0"/>
              <a:t>Le canevas du modèle de gouvernance</a:t>
            </a:r>
            <a:endParaRPr lang="fr-CH" dirty="0"/>
          </a:p>
        </p:txBody>
      </p:sp>
      <p:grpSp>
        <p:nvGrpSpPr>
          <p:cNvPr id="3" name="Groupe 63"/>
          <p:cNvGrpSpPr/>
          <p:nvPr/>
        </p:nvGrpSpPr>
        <p:grpSpPr>
          <a:xfrm>
            <a:off x="719912" y="2342252"/>
            <a:ext cx="3060000" cy="1158756"/>
            <a:chOff x="899592" y="5227298"/>
            <a:chExt cx="3600000" cy="1296000"/>
          </a:xfrm>
        </p:grpSpPr>
        <p:pic>
          <p:nvPicPr>
            <p:cNvPr id="65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ZoneTexte 65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grpSp>
        <p:nvGrpSpPr>
          <p:cNvPr id="5" name="Groupe 66"/>
          <p:cNvGrpSpPr/>
          <p:nvPr/>
        </p:nvGrpSpPr>
        <p:grpSpPr>
          <a:xfrm>
            <a:off x="1943695" y="1709353"/>
            <a:ext cx="556731" cy="1326267"/>
            <a:chOff x="2365155" y="4531240"/>
            <a:chExt cx="622670" cy="1483350"/>
          </a:xfrm>
        </p:grpSpPr>
        <p:sp>
          <p:nvSpPr>
            <p:cNvPr id="68" name="Cylindre 67"/>
            <p:cNvSpPr/>
            <p:nvPr/>
          </p:nvSpPr>
          <p:spPr>
            <a:xfrm>
              <a:off x="2365155" y="4531240"/>
              <a:ext cx="622670" cy="1458088"/>
            </a:xfrm>
            <a:prstGeom prst="can">
              <a:avLst>
                <a:gd name="adj" fmla="val 40459"/>
              </a:avLst>
            </a:prstGeom>
            <a:gradFill flip="none" rotWithShape="1">
              <a:gsLst>
                <a:gs pos="98000">
                  <a:srgbClr val="FF99FF"/>
                </a:gs>
                <a:gs pos="35000">
                  <a:srgbClr val="FFC5FF"/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31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 rot="16200000">
              <a:off x="2164415" y="5362095"/>
              <a:ext cx="995183" cy="309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Valeurs …</a:t>
              </a:r>
              <a:endParaRPr lang="fr-CH" sz="1200" dirty="0"/>
            </a:p>
          </p:txBody>
        </p:sp>
      </p:grpSp>
      <p:grpSp>
        <p:nvGrpSpPr>
          <p:cNvPr id="6" name="Groupe 69"/>
          <p:cNvGrpSpPr/>
          <p:nvPr/>
        </p:nvGrpSpPr>
        <p:grpSpPr>
          <a:xfrm>
            <a:off x="715379" y="1262132"/>
            <a:ext cx="3060000" cy="1158756"/>
            <a:chOff x="899592" y="3933056"/>
            <a:chExt cx="3600000" cy="1296000"/>
          </a:xfrm>
        </p:grpSpPr>
        <p:pic>
          <p:nvPicPr>
            <p:cNvPr id="71" name="Picture 5" descr="C:\Users\Claude\Desktop\canevas_gouvernance_vide.png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933056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ZoneTexte 71"/>
            <p:cNvSpPr txBox="1"/>
            <p:nvPr/>
          </p:nvSpPr>
          <p:spPr>
            <a:xfrm>
              <a:off x="1673823" y="4580984"/>
              <a:ext cx="2051538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Gouvernance</a:t>
              </a:r>
              <a:endParaRPr lang="fr-CH" sz="1400" dirty="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88110" y="2019436"/>
            <a:ext cx="4516338" cy="45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00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402" y="0"/>
            <a:ext cx="9164401" cy="582594"/>
          </a:xfrm>
        </p:spPr>
        <p:txBody>
          <a:bodyPr/>
          <a:lstStyle/>
          <a:p>
            <a:r>
              <a:rPr lang="fr-CH" dirty="0" smtClean="0"/>
              <a:t>La gouvernance « interne »</a:t>
            </a:r>
            <a:endParaRPr lang="fr-CH" dirty="0"/>
          </a:p>
        </p:txBody>
      </p:sp>
      <p:grpSp>
        <p:nvGrpSpPr>
          <p:cNvPr id="3" name="Groupe 134"/>
          <p:cNvGrpSpPr/>
          <p:nvPr/>
        </p:nvGrpSpPr>
        <p:grpSpPr>
          <a:xfrm>
            <a:off x="1974363" y="852264"/>
            <a:ext cx="5189521" cy="5178549"/>
            <a:chOff x="1974363" y="834963"/>
            <a:chExt cx="5189521" cy="5178549"/>
          </a:xfrm>
        </p:grpSpPr>
        <p:sp>
          <p:nvSpPr>
            <p:cNvPr id="138" name="Secteurs 137"/>
            <p:cNvSpPr>
              <a:spLocks/>
            </p:cNvSpPr>
            <p:nvPr/>
          </p:nvSpPr>
          <p:spPr>
            <a:xfrm>
              <a:off x="1983484" y="836712"/>
              <a:ext cx="5180400" cy="5176800"/>
            </a:xfrm>
            <a:prstGeom prst="pie">
              <a:avLst>
                <a:gd name="adj1" fmla="val 12594931"/>
                <a:gd name="adj2" fmla="val 1620167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39" name="Arc plein 138"/>
            <p:cNvSpPr>
              <a:spLocks/>
            </p:cNvSpPr>
            <p:nvPr/>
          </p:nvSpPr>
          <p:spPr>
            <a:xfrm>
              <a:off x="1974363" y="834963"/>
              <a:ext cx="5180400" cy="5176800"/>
            </a:xfrm>
            <a:prstGeom prst="blockArc">
              <a:avLst>
                <a:gd name="adj1" fmla="val 12600086"/>
                <a:gd name="adj2" fmla="val 16200706"/>
                <a:gd name="adj3" fmla="val 147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e 140"/>
          <p:cNvGrpSpPr/>
          <p:nvPr/>
        </p:nvGrpSpPr>
        <p:grpSpPr>
          <a:xfrm>
            <a:off x="1974767" y="836712"/>
            <a:ext cx="5189521" cy="5176800"/>
            <a:chOff x="1974363" y="836712"/>
            <a:chExt cx="5189521" cy="5176800"/>
          </a:xfrm>
        </p:grpSpPr>
        <p:sp>
          <p:nvSpPr>
            <p:cNvPr id="144" name="Secteurs 143"/>
            <p:cNvSpPr>
              <a:spLocks/>
            </p:cNvSpPr>
            <p:nvPr/>
          </p:nvSpPr>
          <p:spPr>
            <a:xfrm>
              <a:off x="1983484" y="836712"/>
              <a:ext cx="5180400" cy="5176800"/>
            </a:xfrm>
            <a:prstGeom prst="pie">
              <a:avLst>
                <a:gd name="adj1" fmla="val 8991891"/>
                <a:gd name="adj2" fmla="val 126017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45" name="Arc plein 144"/>
            <p:cNvSpPr>
              <a:spLocks/>
            </p:cNvSpPr>
            <p:nvPr/>
          </p:nvSpPr>
          <p:spPr>
            <a:xfrm>
              <a:off x="1974363" y="836712"/>
              <a:ext cx="5180400" cy="5176800"/>
            </a:xfrm>
            <a:prstGeom prst="blockArc">
              <a:avLst>
                <a:gd name="adj1" fmla="val 9005387"/>
                <a:gd name="adj2" fmla="val 10795560"/>
                <a:gd name="adj3" fmla="val 277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46" name="Arc 145"/>
            <p:cNvSpPr>
              <a:spLocks noChangeAspect="1"/>
            </p:cNvSpPr>
            <p:nvPr/>
          </p:nvSpPr>
          <p:spPr>
            <a:xfrm>
              <a:off x="2737876" y="1609750"/>
              <a:ext cx="3625200" cy="3625200"/>
            </a:xfrm>
            <a:prstGeom prst="arc">
              <a:avLst>
                <a:gd name="adj1" fmla="val 9090871"/>
                <a:gd name="adj2" fmla="val 1072483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</p:grpSp>
      <p:grpSp>
        <p:nvGrpSpPr>
          <p:cNvPr id="5" name="Groupe 147"/>
          <p:cNvGrpSpPr/>
          <p:nvPr/>
        </p:nvGrpSpPr>
        <p:grpSpPr>
          <a:xfrm>
            <a:off x="1974363" y="846611"/>
            <a:ext cx="5189925" cy="5176800"/>
            <a:chOff x="1974363" y="332656"/>
            <a:chExt cx="5189925" cy="5176800"/>
          </a:xfrm>
          <a:solidFill>
            <a:schemeClr val="bg1">
              <a:lumMod val="85000"/>
            </a:schemeClr>
          </a:solidFill>
        </p:grpSpPr>
        <p:sp>
          <p:nvSpPr>
            <p:cNvPr id="153" name="Secteurs 152"/>
            <p:cNvSpPr>
              <a:spLocks/>
            </p:cNvSpPr>
            <p:nvPr/>
          </p:nvSpPr>
          <p:spPr>
            <a:xfrm>
              <a:off x="1983888" y="332656"/>
              <a:ext cx="5180400" cy="5176800"/>
            </a:xfrm>
            <a:prstGeom prst="pie">
              <a:avLst>
                <a:gd name="adj1" fmla="val 16196749"/>
                <a:gd name="adj2" fmla="val 19792086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54" name="Secteurs 153"/>
            <p:cNvSpPr>
              <a:spLocks/>
            </p:cNvSpPr>
            <p:nvPr/>
          </p:nvSpPr>
          <p:spPr>
            <a:xfrm>
              <a:off x="1974363" y="332656"/>
              <a:ext cx="5180400" cy="5176800"/>
            </a:xfrm>
            <a:prstGeom prst="pie">
              <a:avLst>
                <a:gd name="adj1" fmla="val 16196749"/>
                <a:gd name="adj2" fmla="val 19792086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55" name="Arc 154"/>
            <p:cNvSpPr>
              <a:spLocks noChangeAspect="1"/>
            </p:cNvSpPr>
            <p:nvPr/>
          </p:nvSpPr>
          <p:spPr>
            <a:xfrm>
              <a:off x="2741651" y="1124744"/>
              <a:ext cx="3625200" cy="3625200"/>
            </a:xfrm>
            <a:prstGeom prst="arc">
              <a:avLst>
                <a:gd name="adj1" fmla="val 16234686"/>
                <a:gd name="adj2" fmla="val 19805369"/>
              </a:avLst>
            </a:prstGeom>
            <a:grpFill/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56" name="Arc 155"/>
            <p:cNvSpPr>
              <a:spLocks noChangeAspect="1"/>
            </p:cNvSpPr>
            <p:nvPr/>
          </p:nvSpPr>
          <p:spPr>
            <a:xfrm>
              <a:off x="3414142" y="1797234"/>
              <a:ext cx="2285587" cy="2285587"/>
            </a:xfrm>
            <a:prstGeom prst="arc">
              <a:avLst>
                <a:gd name="adj1" fmla="val 16314387"/>
                <a:gd name="adj2" fmla="val 19729806"/>
              </a:avLst>
            </a:prstGeom>
            <a:grpFill/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</p:grpSp>
      <p:grpSp>
        <p:nvGrpSpPr>
          <p:cNvPr id="6" name="Groupe 157"/>
          <p:cNvGrpSpPr/>
          <p:nvPr/>
        </p:nvGrpSpPr>
        <p:grpSpPr>
          <a:xfrm>
            <a:off x="1970187" y="836712"/>
            <a:ext cx="5189521" cy="5176800"/>
            <a:chOff x="1974363" y="836712"/>
            <a:chExt cx="5189521" cy="5176800"/>
          </a:xfrm>
        </p:grpSpPr>
        <p:sp>
          <p:nvSpPr>
            <p:cNvPr id="160" name="Secteurs 159"/>
            <p:cNvSpPr>
              <a:spLocks/>
            </p:cNvSpPr>
            <p:nvPr/>
          </p:nvSpPr>
          <p:spPr>
            <a:xfrm>
              <a:off x="1983484" y="836712"/>
              <a:ext cx="5180400" cy="5176800"/>
            </a:xfrm>
            <a:prstGeom prst="pie">
              <a:avLst>
                <a:gd name="adj1" fmla="val 19792210"/>
                <a:gd name="adj2" fmla="val 17962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61" name="Arc plein 160"/>
            <p:cNvSpPr>
              <a:spLocks/>
            </p:cNvSpPr>
            <p:nvPr/>
          </p:nvSpPr>
          <p:spPr>
            <a:xfrm>
              <a:off x="1974363" y="836712"/>
              <a:ext cx="5180400" cy="5176800"/>
            </a:xfrm>
            <a:prstGeom prst="blockArc">
              <a:avLst>
                <a:gd name="adj1" fmla="val 19789023"/>
                <a:gd name="adj2" fmla="val 1751717"/>
                <a:gd name="adj3" fmla="val 1513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e 161"/>
          <p:cNvGrpSpPr/>
          <p:nvPr/>
        </p:nvGrpSpPr>
        <p:grpSpPr>
          <a:xfrm>
            <a:off x="1974363" y="836712"/>
            <a:ext cx="5189521" cy="5176800"/>
            <a:chOff x="1974363" y="836712"/>
            <a:chExt cx="5189521" cy="5176800"/>
          </a:xfrm>
        </p:grpSpPr>
        <p:grpSp>
          <p:nvGrpSpPr>
            <p:cNvPr id="8" name="Groupe 162"/>
            <p:cNvGrpSpPr/>
            <p:nvPr/>
          </p:nvGrpSpPr>
          <p:grpSpPr>
            <a:xfrm>
              <a:off x="1974363" y="836712"/>
              <a:ext cx="5189521" cy="5176800"/>
              <a:chOff x="1974363" y="836712"/>
              <a:chExt cx="5189521" cy="5176800"/>
            </a:xfrm>
          </p:grpSpPr>
          <p:sp>
            <p:nvSpPr>
              <p:cNvPr id="169" name="Secteurs 168"/>
              <p:cNvSpPr>
                <a:spLocks/>
              </p:cNvSpPr>
              <p:nvPr/>
            </p:nvSpPr>
            <p:spPr>
              <a:xfrm>
                <a:off x="1983484" y="836712"/>
                <a:ext cx="5180400" cy="5176800"/>
              </a:xfrm>
              <a:prstGeom prst="pie">
                <a:avLst>
                  <a:gd name="adj1" fmla="val 5399763"/>
                  <a:gd name="adj2" fmla="val 899485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Secteurs 169"/>
              <p:cNvSpPr>
                <a:spLocks/>
              </p:cNvSpPr>
              <p:nvPr/>
            </p:nvSpPr>
            <p:spPr>
              <a:xfrm>
                <a:off x="1974363" y="836712"/>
                <a:ext cx="5180400" cy="5176800"/>
              </a:xfrm>
              <a:prstGeom prst="pie">
                <a:avLst>
                  <a:gd name="adj1" fmla="val 5399763"/>
                  <a:gd name="adj2" fmla="val 8994852"/>
                </a:avLst>
              </a:prstGeom>
              <a:gradFill>
                <a:gsLst>
                  <a:gs pos="0">
                    <a:srgbClr val="FF7171"/>
                  </a:gs>
                  <a:gs pos="54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20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Arc 170"/>
              <p:cNvSpPr>
                <a:spLocks noChangeAspect="1"/>
              </p:cNvSpPr>
              <p:nvPr/>
            </p:nvSpPr>
            <p:spPr>
              <a:xfrm>
                <a:off x="2732126" y="1609750"/>
                <a:ext cx="3625200" cy="3625200"/>
              </a:xfrm>
              <a:prstGeom prst="arc">
                <a:avLst>
                  <a:gd name="adj1" fmla="val 5419570"/>
                  <a:gd name="adj2" fmla="val 8937976"/>
                </a:avLst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72" name="Arc 171"/>
              <p:cNvSpPr>
                <a:spLocks noChangeAspect="1"/>
              </p:cNvSpPr>
              <p:nvPr/>
            </p:nvSpPr>
            <p:spPr>
              <a:xfrm>
                <a:off x="3424048" y="2282205"/>
                <a:ext cx="2285587" cy="2285587"/>
              </a:xfrm>
              <a:prstGeom prst="arc">
                <a:avLst>
                  <a:gd name="adj1" fmla="val 5597130"/>
                  <a:gd name="adj2" fmla="val 8883987"/>
                </a:avLst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</p:grpSp>
        <p:sp>
          <p:nvSpPr>
            <p:cNvPr id="164" name="ZoneTexte 163"/>
            <p:cNvSpPr txBox="1"/>
            <p:nvPr/>
          </p:nvSpPr>
          <p:spPr>
            <a:xfrm>
              <a:off x="3168934" y="4373934"/>
              <a:ext cx="7521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Comité</a:t>
              </a:r>
              <a:endParaRPr lang="fr-CH" sz="1400" dirty="0"/>
            </a:p>
          </p:txBody>
        </p:sp>
        <p:sp>
          <p:nvSpPr>
            <p:cNvPr id="165" name="ZoneTexte 164"/>
            <p:cNvSpPr txBox="1"/>
            <p:nvPr/>
          </p:nvSpPr>
          <p:spPr>
            <a:xfrm>
              <a:off x="2555776" y="4797152"/>
              <a:ext cx="930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Membres</a:t>
              </a:r>
              <a:endParaRPr lang="fr-CH" sz="1400" dirty="0"/>
            </a:p>
          </p:txBody>
        </p:sp>
        <p:sp>
          <p:nvSpPr>
            <p:cNvPr id="166" name="ZoneTexte 165"/>
            <p:cNvSpPr txBox="1"/>
            <p:nvPr/>
          </p:nvSpPr>
          <p:spPr>
            <a:xfrm>
              <a:off x="3406550" y="5382741"/>
              <a:ext cx="1021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Bénévoles</a:t>
              </a:r>
              <a:endParaRPr lang="fr-CH" sz="1400" dirty="0"/>
            </a:p>
          </p:txBody>
        </p:sp>
        <p:sp>
          <p:nvSpPr>
            <p:cNvPr id="167" name="ZoneTexte 166"/>
            <p:cNvSpPr txBox="1"/>
            <p:nvPr/>
          </p:nvSpPr>
          <p:spPr>
            <a:xfrm>
              <a:off x="3608401" y="4705399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Direction</a:t>
              </a:r>
              <a:endParaRPr lang="fr-CH" sz="1400" dirty="0"/>
            </a:p>
          </p:txBody>
        </p:sp>
        <p:sp>
          <p:nvSpPr>
            <p:cNvPr id="168" name="ZoneTexte 167"/>
            <p:cNvSpPr txBox="1"/>
            <p:nvPr/>
          </p:nvSpPr>
          <p:spPr>
            <a:xfrm>
              <a:off x="3882089" y="3933056"/>
              <a:ext cx="5500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Staff</a:t>
              </a:r>
              <a:endParaRPr lang="fr-CH" sz="1400" dirty="0"/>
            </a:p>
          </p:txBody>
        </p:sp>
      </p:grpSp>
      <p:grpSp>
        <p:nvGrpSpPr>
          <p:cNvPr id="9" name="Groupe 173"/>
          <p:cNvGrpSpPr/>
          <p:nvPr/>
        </p:nvGrpSpPr>
        <p:grpSpPr>
          <a:xfrm>
            <a:off x="1974363" y="836712"/>
            <a:ext cx="5189521" cy="5176800"/>
            <a:chOff x="1974363" y="836712"/>
            <a:chExt cx="5189521" cy="5176800"/>
          </a:xfrm>
        </p:grpSpPr>
        <p:sp>
          <p:nvSpPr>
            <p:cNvPr id="178" name="Secteurs 177"/>
            <p:cNvSpPr>
              <a:spLocks/>
            </p:cNvSpPr>
            <p:nvPr/>
          </p:nvSpPr>
          <p:spPr>
            <a:xfrm>
              <a:off x="1983484" y="836712"/>
              <a:ext cx="5180400" cy="5176800"/>
            </a:xfrm>
            <a:prstGeom prst="pie">
              <a:avLst>
                <a:gd name="adj1" fmla="val 1765262"/>
                <a:gd name="adj2" fmla="val 540470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79" name="Arc plein 178"/>
            <p:cNvSpPr>
              <a:spLocks/>
            </p:cNvSpPr>
            <p:nvPr/>
          </p:nvSpPr>
          <p:spPr>
            <a:xfrm>
              <a:off x="1974363" y="836712"/>
              <a:ext cx="5180400" cy="5176800"/>
            </a:xfrm>
            <a:prstGeom prst="blockArc">
              <a:avLst>
                <a:gd name="adj1" fmla="val 1758997"/>
                <a:gd name="adj2" fmla="val 5379634"/>
                <a:gd name="adj3" fmla="val 1527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</p:grpSp>
      <p:sp>
        <p:nvSpPr>
          <p:cNvPr id="180" name="Ellipse 179"/>
          <p:cNvSpPr/>
          <p:nvPr/>
        </p:nvSpPr>
        <p:spPr>
          <a:xfrm>
            <a:off x="4094399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81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402" y="0"/>
            <a:ext cx="9164401" cy="582594"/>
          </a:xfrm>
        </p:spPr>
        <p:txBody>
          <a:bodyPr/>
          <a:lstStyle/>
          <a:p>
            <a:r>
              <a:rPr lang="fr-CH" dirty="0" smtClean="0"/>
              <a:t>La gouvernance de « frontière »</a:t>
            </a:r>
            <a:endParaRPr lang="fr-CH" dirty="0"/>
          </a:p>
        </p:txBody>
      </p:sp>
      <p:grpSp>
        <p:nvGrpSpPr>
          <p:cNvPr id="3" name="Groupe 134"/>
          <p:cNvGrpSpPr/>
          <p:nvPr/>
        </p:nvGrpSpPr>
        <p:grpSpPr>
          <a:xfrm>
            <a:off x="1974363" y="852264"/>
            <a:ext cx="5189521" cy="5178549"/>
            <a:chOff x="1974363" y="834963"/>
            <a:chExt cx="5189521" cy="5178549"/>
          </a:xfrm>
        </p:grpSpPr>
        <p:sp>
          <p:nvSpPr>
            <p:cNvPr id="138" name="Secteurs 137"/>
            <p:cNvSpPr>
              <a:spLocks/>
            </p:cNvSpPr>
            <p:nvPr/>
          </p:nvSpPr>
          <p:spPr>
            <a:xfrm>
              <a:off x="1983484" y="836712"/>
              <a:ext cx="5180400" cy="5176800"/>
            </a:xfrm>
            <a:prstGeom prst="pie">
              <a:avLst>
                <a:gd name="adj1" fmla="val 12594931"/>
                <a:gd name="adj2" fmla="val 1620167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39" name="Arc plein 138"/>
            <p:cNvSpPr>
              <a:spLocks/>
            </p:cNvSpPr>
            <p:nvPr/>
          </p:nvSpPr>
          <p:spPr>
            <a:xfrm>
              <a:off x="1974363" y="834963"/>
              <a:ext cx="5180400" cy="5176800"/>
            </a:xfrm>
            <a:prstGeom prst="blockArc">
              <a:avLst>
                <a:gd name="adj1" fmla="val 12600086"/>
                <a:gd name="adj2" fmla="val 16200706"/>
                <a:gd name="adj3" fmla="val 1470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e 139"/>
          <p:cNvGrpSpPr/>
          <p:nvPr/>
        </p:nvGrpSpPr>
        <p:grpSpPr>
          <a:xfrm>
            <a:off x="1974767" y="836712"/>
            <a:ext cx="5189521" cy="5176800"/>
            <a:chOff x="1974767" y="836712"/>
            <a:chExt cx="5189521" cy="5176800"/>
          </a:xfrm>
        </p:grpSpPr>
        <p:grpSp>
          <p:nvGrpSpPr>
            <p:cNvPr id="5" name="Groupe 140"/>
            <p:cNvGrpSpPr/>
            <p:nvPr/>
          </p:nvGrpSpPr>
          <p:grpSpPr>
            <a:xfrm>
              <a:off x="1974767" y="836712"/>
              <a:ext cx="5189521" cy="5176800"/>
              <a:chOff x="1974363" y="836712"/>
              <a:chExt cx="5189521" cy="5176800"/>
            </a:xfrm>
          </p:grpSpPr>
          <p:sp>
            <p:nvSpPr>
              <p:cNvPr id="144" name="Secteurs 143"/>
              <p:cNvSpPr>
                <a:spLocks/>
              </p:cNvSpPr>
              <p:nvPr/>
            </p:nvSpPr>
            <p:spPr>
              <a:xfrm>
                <a:off x="1983484" y="836712"/>
                <a:ext cx="5180400" cy="5176800"/>
              </a:xfrm>
              <a:prstGeom prst="pie">
                <a:avLst>
                  <a:gd name="adj1" fmla="val 8991891"/>
                  <a:gd name="adj2" fmla="val 1260175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Arc plein 144"/>
              <p:cNvSpPr>
                <a:spLocks/>
              </p:cNvSpPr>
              <p:nvPr/>
            </p:nvSpPr>
            <p:spPr>
              <a:xfrm>
                <a:off x="1974363" y="836712"/>
                <a:ext cx="5180400" cy="5176800"/>
              </a:xfrm>
              <a:prstGeom prst="blockArc">
                <a:avLst>
                  <a:gd name="adj1" fmla="val 9005387"/>
                  <a:gd name="adj2" fmla="val 10795560"/>
                  <a:gd name="adj3" fmla="val 27750"/>
                </a:avLst>
              </a:prstGeom>
              <a:gradFill>
                <a:gsLst>
                  <a:gs pos="0">
                    <a:srgbClr val="FF9933"/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8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Arc 145"/>
              <p:cNvSpPr>
                <a:spLocks noChangeAspect="1"/>
              </p:cNvSpPr>
              <p:nvPr/>
            </p:nvSpPr>
            <p:spPr>
              <a:xfrm>
                <a:off x="2737876" y="1609750"/>
                <a:ext cx="3625200" cy="3625200"/>
              </a:xfrm>
              <a:prstGeom prst="arc">
                <a:avLst>
                  <a:gd name="adj1" fmla="val 9090871"/>
                  <a:gd name="adj2" fmla="val 10724839"/>
                </a:avLst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</p:grpSp>
        <p:sp>
          <p:nvSpPr>
            <p:cNvPr id="142" name="ZoneTexte 141"/>
            <p:cNvSpPr txBox="1"/>
            <p:nvPr/>
          </p:nvSpPr>
          <p:spPr>
            <a:xfrm>
              <a:off x="2123728" y="3778127"/>
              <a:ext cx="691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noProof="1" smtClean="0"/>
                <a:t>Finan-</a:t>
              </a:r>
            </a:p>
            <a:p>
              <a:pPr algn="ctr"/>
              <a:r>
                <a:rPr lang="fr-CH" sz="1400" noProof="1" smtClean="0"/>
                <a:t>ceurs</a:t>
              </a:r>
              <a:endParaRPr lang="fr-CH" sz="1400" noProof="1"/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2699792" y="3580220"/>
              <a:ext cx="840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noProof="1" smtClean="0"/>
                <a:t>Fournis-</a:t>
              </a:r>
            </a:p>
            <a:p>
              <a:pPr algn="ctr"/>
              <a:r>
                <a:rPr lang="fr-CH" sz="1400" noProof="1" smtClean="0"/>
                <a:t>seurs</a:t>
              </a:r>
              <a:endParaRPr lang="fr-CH" sz="1400" noProof="1"/>
            </a:p>
          </p:txBody>
        </p:sp>
      </p:grpSp>
      <p:grpSp>
        <p:nvGrpSpPr>
          <p:cNvPr id="6" name="Groupe 146"/>
          <p:cNvGrpSpPr/>
          <p:nvPr/>
        </p:nvGrpSpPr>
        <p:grpSpPr>
          <a:xfrm>
            <a:off x="1974363" y="846611"/>
            <a:ext cx="5189925" cy="5176800"/>
            <a:chOff x="1974363" y="834963"/>
            <a:chExt cx="5189925" cy="5176800"/>
          </a:xfrm>
        </p:grpSpPr>
        <p:grpSp>
          <p:nvGrpSpPr>
            <p:cNvPr id="7" name="Groupe 147"/>
            <p:cNvGrpSpPr/>
            <p:nvPr/>
          </p:nvGrpSpPr>
          <p:grpSpPr>
            <a:xfrm>
              <a:off x="1974363" y="834963"/>
              <a:ext cx="5189925" cy="5176800"/>
              <a:chOff x="1974363" y="332656"/>
              <a:chExt cx="5189925" cy="5176800"/>
            </a:xfrm>
          </p:grpSpPr>
          <p:sp>
            <p:nvSpPr>
              <p:cNvPr id="153" name="Secteurs 152"/>
              <p:cNvSpPr>
                <a:spLocks/>
              </p:cNvSpPr>
              <p:nvPr/>
            </p:nvSpPr>
            <p:spPr>
              <a:xfrm>
                <a:off x="1983888" y="332656"/>
                <a:ext cx="5180400" cy="5176800"/>
              </a:xfrm>
              <a:prstGeom prst="pie">
                <a:avLst>
                  <a:gd name="adj1" fmla="val 16196749"/>
                  <a:gd name="adj2" fmla="val 1979208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Secteurs 153"/>
              <p:cNvSpPr>
                <a:spLocks/>
              </p:cNvSpPr>
              <p:nvPr/>
            </p:nvSpPr>
            <p:spPr>
              <a:xfrm>
                <a:off x="1974363" y="332656"/>
                <a:ext cx="5180400" cy="5176800"/>
              </a:xfrm>
              <a:prstGeom prst="pie">
                <a:avLst>
                  <a:gd name="adj1" fmla="val 16196749"/>
                  <a:gd name="adj2" fmla="val 19792086"/>
                </a:avLst>
              </a:prstGeom>
              <a:gradFill>
                <a:gsLst>
                  <a:gs pos="0">
                    <a:srgbClr val="92D050"/>
                  </a:gs>
                  <a:gs pos="74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66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Arc 154"/>
              <p:cNvSpPr>
                <a:spLocks noChangeAspect="1"/>
              </p:cNvSpPr>
              <p:nvPr/>
            </p:nvSpPr>
            <p:spPr>
              <a:xfrm>
                <a:off x="2741651" y="1124744"/>
                <a:ext cx="3625200" cy="3625200"/>
              </a:xfrm>
              <a:prstGeom prst="arc">
                <a:avLst>
                  <a:gd name="adj1" fmla="val 16234686"/>
                  <a:gd name="adj2" fmla="val 19805369"/>
                </a:avLst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56" name="Arc 155"/>
              <p:cNvSpPr>
                <a:spLocks noChangeAspect="1"/>
              </p:cNvSpPr>
              <p:nvPr/>
            </p:nvSpPr>
            <p:spPr>
              <a:xfrm>
                <a:off x="3414142" y="1797234"/>
                <a:ext cx="2285587" cy="2285587"/>
              </a:xfrm>
              <a:prstGeom prst="arc">
                <a:avLst>
                  <a:gd name="adj1" fmla="val 16314387"/>
                  <a:gd name="adj2" fmla="val 19729806"/>
                </a:avLst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</p:grpSp>
        <p:sp>
          <p:nvSpPr>
            <p:cNvPr id="151" name="ZoneTexte 150"/>
            <p:cNvSpPr txBox="1"/>
            <p:nvPr/>
          </p:nvSpPr>
          <p:spPr>
            <a:xfrm>
              <a:off x="4899273" y="1988840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Clients</a:t>
              </a:r>
              <a:endParaRPr lang="fr-CH" sz="1400" dirty="0"/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4581408" y="2399546"/>
              <a:ext cx="792205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fr-CH" sz="1400" noProof="1" smtClean="0"/>
                <a:t>Béné-</a:t>
              </a:r>
              <a:br>
                <a:rPr lang="fr-CH" sz="1400" noProof="1" smtClean="0"/>
              </a:br>
              <a:r>
                <a:rPr lang="fr-CH" sz="1400" noProof="1" smtClean="0"/>
                <a:t>ficiaires</a:t>
              </a:r>
              <a:br>
                <a:rPr lang="fr-CH" sz="1400" noProof="1" smtClean="0"/>
              </a:br>
              <a:r>
                <a:rPr lang="fr-CH" sz="1400" noProof="1" smtClean="0"/>
                <a:t>directs</a:t>
              </a:r>
              <a:endParaRPr lang="fr-CH" sz="1400" noProof="1"/>
            </a:p>
          </p:txBody>
        </p:sp>
      </p:grpSp>
      <p:grpSp>
        <p:nvGrpSpPr>
          <p:cNvPr id="8" name="Groupe 157"/>
          <p:cNvGrpSpPr/>
          <p:nvPr/>
        </p:nvGrpSpPr>
        <p:grpSpPr>
          <a:xfrm>
            <a:off x="1970187" y="836712"/>
            <a:ext cx="5189521" cy="5176800"/>
            <a:chOff x="1974363" y="836712"/>
            <a:chExt cx="5189521" cy="5176800"/>
          </a:xfrm>
        </p:grpSpPr>
        <p:sp>
          <p:nvSpPr>
            <p:cNvPr id="160" name="Secteurs 159"/>
            <p:cNvSpPr>
              <a:spLocks/>
            </p:cNvSpPr>
            <p:nvPr/>
          </p:nvSpPr>
          <p:spPr>
            <a:xfrm>
              <a:off x="1983484" y="836712"/>
              <a:ext cx="5180400" cy="5176800"/>
            </a:xfrm>
            <a:prstGeom prst="pie">
              <a:avLst>
                <a:gd name="adj1" fmla="val 19792210"/>
                <a:gd name="adj2" fmla="val 17962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61" name="Arc plein 160"/>
            <p:cNvSpPr>
              <a:spLocks/>
            </p:cNvSpPr>
            <p:nvPr/>
          </p:nvSpPr>
          <p:spPr>
            <a:xfrm>
              <a:off x="1974363" y="836712"/>
              <a:ext cx="5180400" cy="5176800"/>
            </a:xfrm>
            <a:prstGeom prst="blockArc">
              <a:avLst>
                <a:gd name="adj1" fmla="val 19789023"/>
                <a:gd name="adj2" fmla="val 1751717"/>
                <a:gd name="adj3" fmla="val 1513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e 162"/>
          <p:cNvGrpSpPr/>
          <p:nvPr/>
        </p:nvGrpSpPr>
        <p:grpSpPr>
          <a:xfrm>
            <a:off x="1974363" y="836712"/>
            <a:ext cx="5189521" cy="5176800"/>
            <a:chOff x="1974363" y="836712"/>
            <a:chExt cx="5189521" cy="5176800"/>
          </a:xfrm>
        </p:grpSpPr>
        <p:sp>
          <p:nvSpPr>
            <p:cNvPr id="169" name="Secteurs 168"/>
            <p:cNvSpPr>
              <a:spLocks/>
            </p:cNvSpPr>
            <p:nvPr/>
          </p:nvSpPr>
          <p:spPr>
            <a:xfrm>
              <a:off x="1983484" y="836712"/>
              <a:ext cx="5180400" cy="5176800"/>
            </a:xfrm>
            <a:prstGeom prst="pie">
              <a:avLst>
                <a:gd name="adj1" fmla="val 5399763"/>
                <a:gd name="adj2" fmla="val 899485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70" name="Secteurs 169"/>
            <p:cNvSpPr>
              <a:spLocks/>
            </p:cNvSpPr>
            <p:nvPr/>
          </p:nvSpPr>
          <p:spPr>
            <a:xfrm>
              <a:off x="1974363" y="836712"/>
              <a:ext cx="5180400" cy="5176800"/>
            </a:xfrm>
            <a:prstGeom prst="pie">
              <a:avLst>
                <a:gd name="adj1" fmla="val 5399763"/>
                <a:gd name="adj2" fmla="val 899485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71" name="Arc 170"/>
            <p:cNvSpPr>
              <a:spLocks noChangeAspect="1"/>
            </p:cNvSpPr>
            <p:nvPr/>
          </p:nvSpPr>
          <p:spPr>
            <a:xfrm>
              <a:off x="2732126" y="1609750"/>
              <a:ext cx="3625200" cy="3625200"/>
            </a:xfrm>
            <a:prstGeom prst="arc">
              <a:avLst>
                <a:gd name="adj1" fmla="val 5419570"/>
                <a:gd name="adj2" fmla="val 8937976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72" name="Arc 171"/>
            <p:cNvSpPr>
              <a:spLocks noChangeAspect="1"/>
            </p:cNvSpPr>
            <p:nvPr/>
          </p:nvSpPr>
          <p:spPr>
            <a:xfrm>
              <a:off x="3424048" y="2282205"/>
              <a:ext cx="2285587" cy="2285587"/>
            </a:xfrm>
            <a:prstGeom prst="arc">
              <a:avLst>
                <a:gd name="adj1" fmla="val 5597130"/>
                <a:gd name="adj2" fmla="val 8883987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</p:grpSp>
      <p:grpSp>
        <p:nvGrpSpPr>
          <p:cNvPr id="10" name="Groupe 172"/>
          <p:cNvGrpSpPr/>
          <p:nvPr/>
        </p:nvGrpSpPr>
        <p:grpSpPr>
          <a:xfrm>
            <a:off x="1974363" y="836712"/>
            <a:ext cx="5189521" cy="5176800"/>
            <a:chOff x="1974363" y="836712"/>
            <a:chExt cx="5189521" cy="5176800"/>
          </a:xfrm>
        </p:grpSpPr>
        <p:grpSp>
          <p:nvGrpSpPr>
            <p:cNvPr id="11" name="Groupe 173"/>
            <p:cNvGrpSpPr/>
            <p:nvPr/>
          </p:nvGrpSpPr>
          <p:grpSpPr>
            <a:xfrm>
              <a:off x="1974363" y="836712"/>
              <a:ext cx="5189521" cy="5176800"/>
              <a:chOff x="1974363" y="836712"/>
              <a:chExt cx="5189521" cy="5176800"/>
            </a:xfrm>
          </p:grpSpPr>
          <p:sp>
            <p:nvSpPr>
              <p:cNvPr id="178" name="Secteurs 177"/>
              <p:cNvSpPr>
                <a:spLocks/>
              </p:cNvSpPr>
              <p:nvPr/>
            </p:nvSpPr>
            <p:spPr>
              <a:xfrm>
                <a:off x="1983484" y="836712"/>
                <a:ext cx="5180400" cy="5176800"/>
              </a:xfrm>
              <a:prstGeom prst="pie">
                <a:avLst>
                  <a:gd name="adj1" fmla="val 1765262"/>
                  <a:gd name="adj2" fmla="val 54047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Arc plein 178"/>
              <p:cNvSpPr>
                <a:spLocks/>
              </p:cNvSpPr>
              <p:nvPr/>
            </p:nvSpPr>
            <p:spPr>
              <a:xfrm>
                <a:off x="1974363" y="836712"/>
                <a:ext cx="5180400" cy="5176800"/>
              </a:xfrm>
              <a:prstGeom prst="blockArc">
                <a:avLst>
                  <a:gd name="adj1" fmla="val 1758997"/>
                  <a:gd name="adj2" fmla="val 5379634"/>
                  <a:gd name="adj3" fmla="val 15279"/>
                </a:avLst>
              </a:prstGeom>
              <a:gradFill>
                <a:gsLst>
                  <a:gs pos="0">
                    <a:srgbClr val="00FFFF"/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5" name="ZoneTexte 174"/>
            <p:cNvSpPr txBox="1"/>
            <p:nvPr/>
          </p:nvSpPr>
          <p:spPr>
            <a:xfrm>
              <a:off x="4599645" y="5420841"/>
              <a:ext cx="10999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Partenaires</a:t>
              </a:r>
              <a:endParaRPr lang="fr-CH" sz="1400" dirty="0"/>
            </a:p>
          </p:txBody>
        </p:sp>
      </p:grpSp>
      <p:sp>
        <p:nvSpPr>
          <p:cNvPr id="180" name="Ellipse 179"/>
          <p:cNvSpPr/>
          <p:nvPr/>
        </p:nvSpPr>
        <p:spPr>
          <a:xfrm>
            <a:off x="4094399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31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0402" y="0"/>
            <a:ext cx="9164401" cy="582594"/>
          </a:xfrm>
        </p:spPr>
        <p:txBody>
          <a:bodyPr/>
          <a:lstStyle/>
          <a:p>
            <a:r>
              <a:rPr lang="fr-CH" dirty="0" smtClean="0"/>
              <a:t>La gouvernance « externe »</a:t>
            </a:r>
            <a:endParaRPr lang="fr-CH" dirty="0"/>
          </a:p>
        </p:txBody>
      </p:sp>
      <p:grpSp>
        <p:nvGrpSpPr>
          <p:cNvPr id="3" name="Groupe 133"/>
          <p:cNvGrpSpPr/>
          <p:nvPr/>
        </p:nvGrpSpPr>
        <p:grpSpPr>
          <a:xfrm>
            <a:off x="1974363" y="852264"/>
            <a:ext cx="5189521" cy="5178549"/>
            <a:chOff x="1974363" y="852264"/>
            <a:chExt cx="5189521" cy="5178549"/>
          </a:xfrm>
        </p:grpSpPr>
        <p:grpSp>
          <p:nvGrpSpPr>
            <p:cNvPr id="4" name="Groupe 134"/>
            <p:cNvGrpSpPr/>
            <p:nvPr/>
          </p:nvGrpSpPr>
          <p:grpSpPr>
            <a:xfrm>
              <a:off x="1974363" y="852264"/>
              <a:ext cx="5189521" cy="5178549"/>
              <a:chOff x="1974363" y="834963"/>
              <a:chExt cx="5189521" cy="5178549"/>
            </a:xfrm>
          </p:grpSpPr>
          <p:sp>
            <p:nvSpPr>
              <p:cNvPr id="138" name="Secteurs 137"/>
              <p:cNvSpPr>
                <a:spLocks/>
              </p:cNvSpPr>
              <p:nvPr/>
            </p:nvSpPr>
            <p:spPr>
              <a:xfrm>
                <a:off x="1983484" y="836712"/>
                <a:ext cx="5180400" cy="5176800"/>
              </a:xfrm>
              <a:prstGeom prst="pie">
                <a:avLst>
                  <a:gd name="adj1" fmla="val 12594931"/>
                  <a:gd name="adj2" fmla="val 1620167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Arc plein 138"/>
              <p:cNvSpPr>
                <a:spLocks/>
              </p:cNvSpPr>
              <p:nvPr/>
            </p:nvSpPr>
            <p:spPr>
              <a:xfrm>
                <a:off x="1974363" y="834963"/>
                <a:ext cx="5180400" cy="5176800"/>
              </a:xfrm>
              <a:prstGeom prst="blockArc">
                <a:avLst>
                  <a:gd name="adj1" fmla="val 12600086"/>
                  <a:gd name="adj2" fmla="val 16200706"/>
                  <a:gd name="adj3" fmla="val 14708"/>
                </a:avLst>
              </a:prstGeom>
              <a:gradFill>
                <a:gsLst>
                  <a:gs pos="0">
                    <a:srgbClr val="FFFF00"/>
                  </a:gs>
                  <a:gs pos="35000">
                    <a:srgbClr val="FFFF99"/>
                  </a:gs>
                  <a:gs pos="100000">
                    <a:srgbClr val="FFFFCC"/>
                  </a:gs>
                </a:gsLst>
                <a:lin ang="66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ZoneTexte 135"/>
            <p:cNvSpPr txBox="1"/>
            <p:nvPr/>
          </p:nvSpPr>
          <p:spPr>
            <a:xfrm>
              <a:off x="2690057" y="1528553"/>
              <a:ext cx="801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Secteur</a:t>
              </a:r>
              <a:br>
                <a:rPr lang="fr-CH" sz="1400" dirty="0" smtClean="0"/>
              </a:br>
              <a:r>
                <a:rPr lang="fr-CH" sz="1400" dirty="0" smtClean="0"/>
                <a:t>public</a:t>
              </a:r>
              <a:endParaRPr lang="fr-CH" sz="1400" dirty="0"/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3635896" y="980728"/>
              <a:ext cx="8515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Monde</a:t>
              </a:r>
            </a:p>
            <a:p>
              <a:pPr algn="ctr"/>
              <a:r>
                <a:rPr lang="fr-CH" sz="1400" dirty="0" smtClean="0"/>
                <a:t>politique</a:t>
              </a:r>
              <a:endParaRPr lang="fr-CH" sz="1400" dirty="0"/>
            </a:p>
          </p:txBody>
        </p:sp>
      </p:grpSp>
      <p:grpSp>
        <p:nvGrpSpPr>
          <p:cNvPr id="5" name="Groupe 140"/>
          <p:cNvGrpSpPr/>
          <p:nvPr/>
        </p:nvGrpSpPr>
        <p:grpSpPr>
          <a:xfrm>
            <a:off x="1974767" y="836712"/>
            <a:ext cx="5189521" cy="5176800"/>
            <a:chOff x="1974363" y="836712"/>
            <a:chExt cx="5189521" cy="5176800"/>
          </a:xfrm>
        </p:grpSpPr>
        <p:sp>
          <p:nvSpPr>
            <p:cNvPr id="144" name="Secteurs 143"/>
            <p:cNvSpPr>
              <a:spLocks/>
            </p:cNvSpPr>
            <p:nvPr/>
          </p:nvSpPr>
          <p:spPr>
            <a:xfrm>
              <a:off x="1983484" y="836712"/>
              <a:ext cx="5180400" cy="5176800"/>
            </a:xfrm>
            <a:prstGeom prst="pie">
              <a:avLst>
                <a:gd name="adj1" fmla="val 8991891"/>
                <a:gd name="adj2" fmla="val 126017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45" name="Arc plein 144"/>
            <p:cNvSpPr>
              <a:spLocks/>
            </p:cNvSpPr>
            <p:nvPr/>
          </p:nvSpPr>
          <p:spPr>
            <a:xfrm>
              <a:off x="1974363" y="836712"/>
              <a:ext cx="5180400" cy="5176800"/>
            </a:xfrm>
            <a:prstGeom prst="blockArc">
              <a:avLst>
                <a:gd name="adj1" fmla="val 9005387"/>
                <a:gd name="adj2" fmla="val 10795560"/>
                <a:gd name="adj3" fmla="val 277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46" name="Arc 145"/>
            <p:cNvSpPr>
              <a:spLocks noChangeAspect="1"/>
            </p:cNvSpPr>
            <p:nvPr/>
          </p:nvSpPr>
          <p:spPr>
            <a:xfrm>
              <a:off x="2737876" y="1609750"/>
              <a:ext cx="3625200" cy="3625200"/>
            </a:xfrm>
            <a:prstGeom prst="arc">
              <a:avLst>
                <a:gd name="adj1" fmla="val 9090871"/>
                <a:gd name="adj2" fmla="val 1072483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</p:grpSp>
      <p:grpSp>
        <p:nvGrpSpPr>
          <p:cNvPr id="6" name="Groupe 146"/>
          <p:cNvGrpSpPr/>
          <p:nvPr/>
        </p:nvGrpSpPr>
        <p:grpSpPr>
          <a:xfrm>
            <a:off x="1974363" y="846611"/>
            <a:ext cx="5189925" cy="5176800"/>
            <a:chOff x="1974363" y="834963"/>
            <a:chExt cx="5189925" cy="5176800"/>
          </a:xfrm>
        </p:grpSpPr>
        <p:grpSp>
          <p:nvGrpSpPr>
            <p:cNvPr id="7" name="Groupe 147"/>
            <p:cNvGrpSpPr/>
            <p:nvPr/>
          </p:nvGrpSpPr>
          <p:grpSpPr>
            <a:xfrm>
              <a:off x="1974363" y="834963"/>
              <a:ext cx="5189925" cy="5176800"/>
              <a:chOff x="1974363" y="332656"/>
              <a:chExt cx="5189925" cy="5176800"/>
            </a:xfrm>
          </p:grpSpPr>
          <p:sp>
            <p:nvSpPr>
              <p:cNvPr id="153" name="Secteurs 152"/>
              <p:cNvSpPr>
                <a:spLocks/>
              </p:cNvSpPr>
              <p:nvPr/>
            </p:nvSpPr>
            <p:spPr>
              <a:xfrm>
                <a:off x="1983888" y="332656"/>
                <a:ext cx="5180400" cy="5176800"/>
              </a:xfrm>
              <a:prstGeom prst="pie">
                <a:avLst>
                  <a:gd name="adj1" fmla="val 16196749"/>
                  <a:gd name="adj2" fmla="val 1979208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Secteurs 153"/>
              <p:cNvSpPr>
                <a:spLocks/>
              </p:cNvSpPr>
              <p:nvPr/>
            </p:nvSpPr>
            <p:spPr>
              <a:xfrm>
                <a:off x="1974363" y="332656"/>
                <a:ext cx="5180400" cy="5176800"/>
              </a:xfrm>
              <a:prstGeom prst="pie">
                <a:avLst>
                  <a:gd name="adj1" fmla="val 16196749"/>
                  <a:gd name="adj2" fmla="val 19792086"/>
                </a:avLst>
              </a:prstGeom>
              <a:gradFill>
                <a:gsLst>
                  <a:gs pos="0">
                    <a:srgbClr val="92D050"/>
                  </a:gs>
                  <a:gs pos="74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66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Arc 154"/>
              <p:cNvSpPr>
                <a:spLocks noChangeAspect="1"/>
              </p:cNvSpPr>
              <p:nvPr/>
            </p:nvSpPr>
            <p:spPr>
              <a:xfrm>
                <a:off x="2741651" y="1124744"/>
                <a:ext cx="3625200" cy="3625200"/>
              </a:xfrm>
              <a:prstGeom prst="arc">
                <a:avLst>
                  <a:gd name="adj1" fmla="val 16234686"/>
                  <a:gd name="adj2" fmla="val 19805369"/>
                </a:avLst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56" name="Arc 155"/>
              <p:cNvSpPr>
                <a:spLocks noChangeAspect="1"/>
              </p:cNvSpPr>
              <p:nvPr/>
            </p:nvSpPr>
            <p:spPr>
              <a:xfrm>
                <a:off x="3414142" y="1797234"/>
                <a:ext cx="2285587" cy="2285587"/>
              </a:xfrm>
              <a:prstGeom prst="arc">
                <a:avLst>
                  <a:gd name="adj1" fmla="val 16314387"/>
                  <a:gd name="adj2" fmla="val 19729806"/>
                </a:avLst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</p:grpSp>
        <p:sp>
          <p:nvSpPr>
            <p:cNvPr id="149" name="ZoneTexte 148"/>
            <p:cNvSpPr txBox="1"/>
            <p:nvPr/>
          </p:nvSpPr>
          <p:spPr>
            <a:xfrm>
              <a:off x="4636843" y="1196752"/>
              <a:ext cx="1159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Concurrents</a:t>
              </a:r>
              <a:endParaRPr lang="fr-CH" sz="1400" dirty="0"/>
            </a:p>
          </p:txBody>
        </p:sp>
        <p:sp>
          <p:nvSpPr>
            <p:cNvPr id="150" name="ZoneTexte 149"/>
            <p:cNvSpPr txBox="1"/>
            <p:nvPr/>
          </p:nvSpPr>
          <p:spPr>
            <a:xfrm>
              <a:off x="5733629" y="1753071"/>
              <a:ext cx="782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Société</a:t>
              </a:r>
              <a:endParaRPr lang="fr-CH" sz="1400" dirty="0"/>
            </a:p>
          </p:txBody>
        </p:sp>
      </p:grpSp>
      <p:grpSp>
        <p:nvGrpSpPr>
          <p:cNvPr id="8" name="Groupe 156"/>
          <p:cNvGrpSpPr/>
          <p:nvPr/>
        </p:nvGrpSpPr>
        <p:grpSpPr>
          <a:xfrm>
            <a:off x="1970187" y="836712"/>
            <a:ext cx="5223540" cy="5176800"/>
            <a:chOff x="1970187" y="836712"/>
            <a:chExt cx="5223540" cy="5176800"/>
          </a:xfrm>
        </p:grpSpPr>
        <p:grpSp>
          <p:nvGrpSpPr>
            <p:cNvPr id="9" name="Groupe 157"/>
            <p:cNvGrpSpPr/>
            <p:nvPr/>
          </p:nvGrpSpPr>
          <p:grpSpPr>
            <a:xfrm>
              <a:off x="1970187" y="836712"/>
              <a:ext cx="5189521" cy="5176800"/>
              <a:chOff x="1974363" y="836712"/>
              <a:chExt cx="5189521" cy="5176800"/>
            </a:xfrm>
          </p:grpSpPr>
          <p:sp>
            <p:nvSpPr>
              <p:cNvPr id="160" name="Secteurs 159"/>
              <p:cNvSpPr>
                <a:spLocks/>
              </p:cNvSpPr>
              <p:nvPr/>
            </p:nvSpPr>
            <p:spPr>
              <a:xfrm>
                <a:off x="1983484" y="836712"/>
                <a:ext cx="5180400" cy="5176800"/>
              </a:xfrm>
              <a:prstGeom prst="pie">
                <a:avLst>
                  <a:gd name="adj1" fmla="val 19792210"/>
                  <a:gd name="adj2" fmla="val 179625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Arc plein 160"/>
              <p:cNvSpPr>
                <a:spLocks/>
              </p:cNvSpPr>
              <p:nvPr/>
            </p:nvSpPr>
            <p:spPr>
              <a:xfrm>
                <a:off x="1974363" y="836712"/>
                <a:ext cx="5180400" cy="5176800"/>
              </a:xfrm>
              <a:prstGeom prst="blockArc">
                <a:avLst>
                  <a:gd name="adj1" fmla="val 19789023"/>
                  <a:gd name="adj2" fmla="val 1751717"/>
                  <a:gd name="adj3" fmla="val 15133"/>
                </a:avLst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2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9" name="ZoneTexte 158"/>
            <p:cNvSpPr txBox="1"/>
            <p:nvPr/>
          </p:nvSpPr>
          <p:spPr>
            <a:xfrm>
              <a:off x="6302136" y="2718445"/>
              <a:ext cx="89159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CH" sz="1400" dirty="0" smtClean="0"/>
                <a:t>Médias</a:t>
              </a:r>
            </a:p>
            <a:p>
              <a:pPr algn="ctr">
                <a:lnSpc>
                  <a:spcPct val="150000"/>
                </a:lnSpc>
              </a:pPr>
              <a:r>
                <a:rPr lang="fr-CH" sz="1400" dirty="0" smtClean="0"/>
                <a:t>Presse</a:t>
              </a:r>
            </a:p>
            <a:p>
              <a:pPr algn="ctr">
                <a:lnSpc>
                  <a:spcPct val="150000"/>
                </a:lnSpc>
              </a:pPr>
              <a:r>
                <a:rPr lang="fr-CH" sz="1400" dirty="0" smtClean="0"/>
                <a:t>Réseaux</a:t>
              </a:r>
            </a:p>
            <a:p>
              <a:pPr algn="ctr">
                <a:lnSpc>
                  <a:spcPct val="150000"/>
                </a:lnSpc>
              </a:pPr>
              <a:r>
                <a:rPr lang="fr-CH" sz="1400" dirty="0" smtClean="0"/>
                <a:t>sociaux</a:t>
              </a:r>
              <a:endParaRPr lang="fr-CH" sz="1400" dirty="0"/>
            </a:p>
          </p:txBody>
        </p:sp>
      </p:grpSp>
      <p:grpSp>
        <p:nvGrpSpPr>
          <p:cNvPr id="10" name="Groupe 162"/>
          <p:cNvGrpSpPr/>
          <p:nvPr/>
        </p:nvGrpSpPr>
        <p:grpSpPr>
          <a:xfrm>
            <a:off x="1974363" y="836712"/>
            <a:ext cx="5189521" cy="5176800"/>
            <a:chOff x="1974363" y="836712"/>
            <a:chExt cx="5189521" cy="5176800"/>
          </a:xfrm>
          <a:solidFill>
            <a:schemeClr val="bg1">
              <a:lumMod val="85000"/>
            </a:schemeClr>
          </a:solidFill>
        </p:grpSpPr>
        <p:sp>
          <p:nvSpPr>
            <p:cNvPr id="169" name="Secteurs 168"/>
            <p:cNvSpPr>
              <a:spLocks/>
            </p:cNvSpPr>
            <p:nvPr/>
          </p:nvSpPr>
          <p:spPr>
            <a:xfrm>
              <a:off x="1983484" y="836712"/>
              <a:ext cx="5180400" cy="5176800"/>
            </a:xfrm>
            <a:prstGeom prst="pie">
              <a:avLst>
                <a:gd name="adj1" fmla="val 5399763"/>
                <a:gd name="adj2" fmla="val 8994852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70" name="Secteurs 169"/>
            <p:cNvSpPr>
              <a:spLocks/>
            </p:cNvSpPr>
            <p:nvPr/>
          </p:nvSpPr>
          <p:spPr>
            <a:xfrm>
              <a:off x="1974363" y="836712"/>
              <a:ext cx="5180400" cy="5176800"/>
            </a:xfrm>
            <a:prstGeom prst="pie">
              <a:avLst>
                <a:gd name="adj1" fmla="val 5399763"/>
                <a:gd name="adj2" fmla="val 8994852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89" tIns="46045" rIns="92089" bIns="46045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171" name="Arc 170"/>
            <p:cNvSpPr>
              <a:spLocks noChangeAspect="1"/>
            </p:cNvSpPr>
            <p:nvPr/>
          </p:nvSpPr>
          <p:spPr>
            <a:xfrm>
              <a:off x="2732126" y="1609750"/>
              <a:ext cx="3625200" cy="3625200"/>
            </a:xfrm>
            <a:prstGeom prst="arc">
              <a:avLst>
                <a:gd name="adj1" fmla="val 5419570"/>
                <a:gd name="adj2" fmla="val 8937976"/>
              </a:avLst>
            </a:prstGeom>
            <a:grpFill/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72" name="Arc 171"/>
            <p:cNvSpPr>
              <a:spLocks noChangeAspect="1"/>
            </p:cNvSpPr>
            <p:nvPr/>
          </p:nvSpPr>
          <p:spPr>
            <a:xfrm>
              <a:off x="3424048" y="2282205"/>
              <a:ext cx="2285587" cy="2285587"/>
            </a:xfrm>
            <a:prstGeom prst="arc">
              <a:avLst>
                <a:gd name="adj1" fmla="val 5597130"/>
                <a:gd name="adj2" fmla="val 8883987"/>
              </a:avLst>
            </a:prstGeom>
            <a:grpFill/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</p:grpSp>
      <p:grpSp>
        <p:nvGrpSpPr>
          <p:cNvPr id="11" name="Groupe 172"/>
          <p:cNvGrpSpPr/>
          <p:nvPr/>
        </p:nvGrpSpPr>
        <p:grpSpPr>
          <a:xfrm>
            <a:off x="1974363" y="836712"/>
            <a:ext cx="5189521" cy="5176800"/>
            <a:chOff x="1974363" y="836712"/>
            <a:chExt cx="5189521" cy="5176800"/>
          </a:xfrm>
        </p:grpSpPr>
        <p:grpSp>
          <p:nvGrpSpPr>
            <p:cNvPr id="12" name="Groupe 173"/>
            <p:cNvGrpSpPr/>
            <p:nvPr/>
          </p:nvGrpSpPr>
          <p:grpSpPr>
            <a:xfrm>
              <a:off x="1974363" y="836712"/>
              <a:ext cx="5189521" cy="5176800"/>
              <a:chOff x="1974363" y="836712"/>
              <a:chExt cx="5189521" cy="5176800"/>
            </a:xfrm>
          </p:grpSpPr>
          <p:sp>
            <p:nvSpPr>
              <p:cNvPr id="178" name="Secteurs 177"/>
              <p:cNvSpPr>
                <a:spLocks/>
              </p:cNvSpPr>
              <p:nvPr/>
            </p:nvSpPr>
            <p:spPr>
              <a:xfrm>
                <a:off x="1983484" y="836712"/>
                <a:ext cx="5180400" cy="5176800"/>
              </a:xfrm>
              <a:prstGeom prst="pie">
                <a:avLst>
                  <a:gd name="adj1" fmla="val 1765262"/>
                  <a:gd name="adj2" fmla="val 5404705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Arc plein 178"/>
              <p:cNvSpPr>
                <a:spLocks/>
              </p:cNvSpPr>
              <p:nvPr/>
            </p:nvSpPr>
            <p:spPr>
              <a:xfrm>
                <a:off x="1974363" y="836712"/>
                <a:ext cx="5180400" cy="5176800"/>
              </a:xfrm>
              <a:prstGeom prst="blockArc">
                <a:avLst>
                  <a:gd name="adj1" fmla="val 1758997"/>
                  <a:gd name="adj2" fmla="val 5379634"/>
                  <a:gd name="adj3" fmla="val 15279"/>
                </a:avLst>
              </a:prstGeom>
              <a:gradFill>
                <a:gsLst>
                  <a:gs pos="0">
                    <a:srgbClr val="00FFFF"/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92089" tIns="46045" rIns="92089" bIns="46045" rtlCol="0" anchor="ctr"/>
              <a:lstStyle/>
              <a:p>
                <a:pPr algn="ctr"/>
                <a:endParaRPr lang="fr-CH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6" name="ZoneTexte 175"/>
            <p:cNvSpPr txBox="1"/>
            <p:nvPr/>
          </p:nvSpPr>
          <p:spPr>
            <a:xfrm>
              <a:off x="5119489" y="5113759"/>
              <a:ext cx="123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Prescripteurs</a:t>
              </a:r>
              <a:endParaRPr lang="fr-CH" sz="1400" dirty="0"/>
            </a:p>
          </p:txBody>
        </p:sp>
        <p:sp>
          <p:nvSpPr>
            <p:cNvPr id="177" name="ZoneTexte 176"/>
            <p:cNvSpPr txBox="1"/>
            <p:nvPr/>
          </p:nvSpPr>
          <p:spPr>
            <a:xfrm>
              <a:off x="5744765" y="4612706"/>
              <a:ext cx="901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400" dirty="0" smtClean="0"/>
                <a:t>Faiseurs</a:t>
              </a:r>
              <a:br>
                <a:rPr lang="fr-CH" sz="1400" dirty="0" smtClean="0"/>
              </a:br>
              <a:r>
                <a:rPr lang="fr-CH" sz="1400" dirty="0" smtClean="0"/>
                <a:t>d’opinion</a:t>
              </a:r>
              <a:endParaRPr lang="fr-CH" sz="1400" dirty="0"/>
            </a:p>
          </p:txBody>
        </p:sp>
      </p:grpSp>
      <p:sp>
        <p:nvSpPr>
          <p:cNvPr id="180" name="Ellipse 179"/>
          <p:cNvSpPr/>
          <p:nvPr/>
        </p:nvSpPr>
        <p:spPr>
          <a:xfrm>
            <a:off x="4094399" y="2954049"/>
            <a:ext cx="936104" cy="936104"/>
          </a:xfrm>
          <a:prstGeom prst="ellipse">
            <a:avLst/>
          </a:prstGeom>
          <a:gradFill flip="none" rotWithShape="1">
            <a:gsLst>
              <a:gs pos="98000">
                <a:srgbClr val="FF99FF"/>
              </a:gs>
              <a:gs pos="35000">
                <a:srgbClr val="FFC5FF"/>
              </a:gs>
              <a:gs pos="0">
                <a:schemeClr val="accent2">
                  <a:tint val="15000"/>
                  <a:satMod val="350000"/>
                </a:schemeClr>
              </a:gs>
            </a:gsLst>
            <a:lin ang="10800000" scaled="0"/>
            <a:tileRect/>
          </a:gradFill>
          <a:ln>
            <a:noFill/>
          </a:ln>
          <a:effectLst>
            <a:innerShdw blurRad="63500" dist="50800" dir="13500000">
              <a:prstClr val="black">
                <a:alpha val="31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itchFamily="34" charset="0"/>
                <a:cs typeface="Arial" pitchFamily="34" charset="0"/>
              </a:rPr>
              <a:t>Les valeurs</a:t>
            </a:r>
            <a:endParaRPr lang="fr-CH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45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bv5pfqpR5MY/T8XKLxfHBDI/AAAAAAAACjY/0YrB1WBHTXw/s1600/4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6299" y="908720"/>
            <a:ext cx="3072809" cy="27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Exercice rapide</a:t>
            </a:r>
            <a:endParaRPr lang="fr-CH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71546"/>
            <a:ext cx="5328592" cy="5525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 smtClean="0"/>
              <a:t>Faites une évaluation globale de votre gouvernance. Où se situent les principaux défis d’amélioration ?</a:t>
            </a:r>
            <a:endParaRPr lang="fr-CH" sz="2400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77904" y="5176041"/>
            <a:ext cx="2977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 subsidiaire:</a:t>
            </a:r>
            <a:br>
              <a:rPr lang="fr-CH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CH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votre gouvernance </a:t>
            </a:r>
            <a:br>
              <a:rPr lang="fr-CH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CH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partage ce diagnostic?</a:t>
            </a:r>
            <a:endParaRPr lang="fr-CH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907849"/>
            <a:ext cx="3611885" cy="2550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6016" y="5099418"/>
            <a:ext cx="3888432" cy="1425925"/>
          </a:xfrm>
          <a:prstGeom prst="rect">
            <a:avLst/>
          </a:prstGeom>
        </p:spPr>
      </p:pic>
      <p:pic>
        <p:nvPicPr>
          <p:cNvPr id="2054" name="Picture 6" descr="http://www.editions-epargne.fr/weboutique/30-111-thickbox/crayon-de-couleur.jpg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928487">
            <a:off x="7254030" y="2658505"/>
            <a:ext cx="402666" cy="329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090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1"/>
            </a:gs>
            <a:gs pos="100000">
              <a:schemeClr val="accent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4000" dirty="0" smtClean="0"/>
              <a:t>Enfin de la stratégie !</a:t>
            </a:r>
            <a:endParaRPr lang="fr-CH" sz="4000" dirty="0"/>
          </a:p>
        </p:txBody>
      </p:sp>
      <p:pic>
        <p:nvPicPr>
          <p:cNvPr id="1026" name="Picture 2" descr="C:\G\Google Drive\SBM Concept\Images\canevas_superpose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82" y="1196751"/>
            <a:ext cx="2698315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G\Google Drive\SBM Concept\Images\canevas_strategie_new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0472" y="1988840"/>
            <a:ext cx="45419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courbée vers le bas 11"/>
          <p:cNvSpPr/>
          <p:nvPr/>
        </p:nvSpPr>
        <p:spPr>
          <a:xfrm>
            <a:off x="2123728" y="1628800"/>
            <a:ext cx="3240360" cy="1008112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98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1"/>
            </a:gs>
            <a:gs pos="100000">
              <a:schemeClr val="accent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5792" y="2145048"/>
            <a:ext cx="4256087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e 18"/>
          <p:cNvGrpSpPr/>
          <p:nvPr/>
        </p:nvGrpSpPr>
        <p:grpSpPr>
          <a:xfrm>
            <a:off x="4426840" y="2169432"/>
            <a:ext cx="4320480" cy="2160000"/>
            <a:chOff x="-1404664" y="-171400"/>
            <a:chExt cx="4320480" cy="2160000"/>
          </a:xfrm>
        </p:grpSpPr>
        <p:sp>
          <p:nvSpPr>
            <p:cNvPr id="26626" name="AutoShape 2" descr="data:image/jpeg;base64,/9j/4AAQSkZJRgABAQAAAQABAAD/2wCEAAkGBxQSEhQUEBQWFBUVFBQUFRUUFRQUFBQUFBQWFxQUFBUYHCggGBolHBQUITEhJSksLi4uFx8zODMsNygtLisBCgoKBQUFDgUFDisZExkrKysrKysrKysrKysrKysrKysrKysrKysrKysrKysrKysrKysrKysrKysrKysrKysrK//AABEIAPoAygMBIgACEQEDEQH/xAAcAAABBQEBAQAAAAAAAAAAAAABAAIDBgcFBAj/xABDEAACAQIEBAQEAwUECQUBAAABAgADEQQSITEFBkFREyJhcQcygZFCobEUI3LB8FKC0eEVFiQzU2KSsvE0NUOi0gj/xAAUAQEAAAAAAAAAAAAAAAAAAAAA/8QAFBEBAAAAAAAAAAAAAAAAAAAAAP/aAAwDAQACEQMRAD8AyFhI7SRoyA0iNtHmCA3LBaPggNIgyx8UBmWLLHiGBHliyySK0CO0FpIxt/Q/rvIjUMA2itGZzHK/eA4CIiAVJIDAZaK0kAhtAjtEBJLRZYEZhkmWLJAjEkEQWPtALRhkjRhgMMEcY0wFBDBAUEMUAQwRGARJKFF3bLTUsT0A1tPZwThbV3yr0tc9gb6++k0bh3C0pIFpj37sepY9YFIwfKFZyPEIQEEnq2+3uZZsNyJRC6gnuzNYn6DQSxUqFjrp7D+tZ0MHgy1tP0v94FTPJFG3lS/1M8OL5KQ7Ll/h/wA5ob4Qge+2hFv6vIqqjp9O/S94GJ8X4I1Em+19JybWmw8Rw6OCGCupuPS40P1uNvSZnx3AeFUYAEW6Hp2geCm95JaeWeik14DoRFCBAQhtEBDaArRwEEeIDWjDJGEjMBpEBjrxsBtoiI6AiABAYYIAiinu4FgTXxFGkupqVFX6Xu35AwL9yfwc06AJGrWZtOrbD6DS3vLPhsEzbi3oO3eXqnwanRogWFgBe+1xubSulgW/di+p22gRUcAFI6nr1+/Tp0nXwyKijTp1Fz9u+v5SJkdiBsCNLb+s9gwpQk1TlUfbTUkmB53Ia9vyHpOfVw39DTbvPbW4zRYWpMWYkAWR3vfWwsNWtrbtrtOfjscaflqWVutlfKfQ3WwPpeBz8dhVta1wNbb3O+8z7mfhasCV0PTc39Jea3E82htrsQdfYjeVTjXy3F/Kfrv/AJ/lAzSopBt2iptrOjxemM1xsQP85zSIHsEcI2nqBH2gKEQRwgECPCxgjrwGtIzJGjDAYRBCRAYAihiMARpjjBAbLd8JgDxbCBv7VW3v4FS0qU73IdQrxHCFWCk1lUMTa2cFSfezG3raBu3NvNqUiyaqq6FiLZja/l9NCL7esrfBedaNTMq5VYr5Cd7ja1/ppIviQeH4esKeMGcgKQqZvEUEADW9hoOup3laoNw2qo/Zlq0WspUuwcKxFwHAJZR6nSBrvDuKDEUlqUrF13GmhB1H3lI5upVsXUKkMgvfM3yjb5SPWev4cmqq53BNNnemut/lIzaHYZifsZ3+KYYVA41vbobfY9D6wKPg+Z8PwkMi58TVUBqnhqLqt1Bz1NlGqj6rfeebiPxMq12qMcEVWmEDlXWoy+Jql7KNCANuu86eB5SqUvFyL4i4gWrB7LdL38PYnKD66nW+0sL8pHwgMOlChcWOSmoawFgLgDpAzrA8yU6zWA+a1hsQw36To4nAHKS29tu17n+c7jcmLQ8xAa2uoAse+k8XFsQQmW1v1sBAynj1PK5F9BtG8E4HUxJJXy01BL1G+VQoufeevjaZmJ951eEYrxqdDB6olWpTpsVGrLmu4uOpAt9RArnhFQOxF1JBGZTezAfSATUOfeUvCwilEI/ZRdDctnwzuAVLE3Jpuyn2c9pmNoAtDDaK0AR0QEdaAxhGESVhIyIDIDHGCA20BEfGmAIrQy38vcgYjF0vG0ROhO5gU0zocuVgmLwzN8or0c38JqAN+RM9vG+WauGOtmHcThMSNRoRqPQjaBsnHuS6tJMfV4hUp1Fq/uqLEu1VFap4udbD5s1hr0S22ki5d5UV6JSnSOV1UNUr3Z3KKVVgrfKFBsAAOg9ZpVRnq0ELAnxArb91uPeeen5NEQtbXKo3I2B7Da8DmUECLToUiclEEZurHNdmPuSZM+MA3a9rHY31vb9DJqz0sPUs7LUzrc2OmY3vr6ESq4/nrh9GoyuKlSrqMlEBgLam577wLtwmt4qlkswvlJBFwexHQz3kMtr/AGmdcmcdXF42oMJmQeAahDAjVaiKAw6XDH7TR8Nis4KsLMNx6j9YHF5g4gAL29CO0zDjWN8Qm23T9P1l+5oS2gI7+trgATNdCWuLkXJvvrsLD+tYFc4iu9/X9f8AzPbyFxQUsTRU0hVtiEYAqWKg06iOQAPVT9JzOKvqbbfrHcm8Zp4TGJVrhsguCU+ZCdmA67Wt2JgbdztxqjVwtVL+GAldSHVlvmosLDMNdSp0/szAiJefiDzwuOVaWHUiiCGLuLM5G1h0HvKQBAbaG0daK0AAR+WACSCB4WqxnjSFoyB6PGg8Wee8F4Hp8WI1BPLeK8D055pmD+JYp4VKKIQVW2ky/DUWqMFQXJl+5S5Y8Js+IAYkWVTqov1PrArnF+YmrNobC95yy2e8l48FWvUCjLZjp0nip1LWywPqzkPHDE8MwlQkEiiit/HTGRvrdTOTzLi3/ZMQtAMa1TyIEbK7ZmGYKe+UH/Kcj4H8QYYWrhqmhR/FT1pVtevZxU+4nux4XhuFxWNc5mGbwQ5JAeqdPmN9Sw+gMDGMRwt6NTwKmIdNDUemzK7Ja98zKxVHNjpc9L9p0RzAuHpVaWCy01VrMzC711zWzVWt5rkgkbAXAEbQwOFpDPxSrUevVAqVUp5V8PxBmVahtm8QqwYgWtcDe86PDOP0abGlwnB+Kz6M7IKlU3NwGZgQq+mm0D38j/ELD4e61MOlFmILVKaKoJ2s1hfQ9Tp7TUcDxejiVFSk4N9AQRr6X7zIOM8Px9Zv9pwVEMBpmNKlVVQCbZqZB1u2mus8PLODxmBqCrlBovY1VDXyg/KWFhZvUfWBqHMeIPm6HYX8wJGu30mZ8XxZBYD7W11Avf6y58w8Q8gAI1N+/Qb9x1+szrGP5tSWN9Sdzr19YHMxwIXWcc6kX2vOrxjEXFhpb73/AKtOPTgdGh8o9v0kqiQYT5fqZ6QIChMVo60Bojw0QWPAEDitGmOaNMBhghiMAQQwQNH+HeEo/slaoVvW8QKCei2G35ywCo6gm2ljb6Tx8q8I8DD0/OCag8Q2132E9FfFEEq3ynQ23gZfVwVXE4hgqlmZzsNtes2Dl/k6jSw4V6QdyPMxFzf0nn4Pw00jmwwVr6m+/wB5Ym4+9FM1WkRl36iBXsRi3wGKoOoChVamV2zI1tD7ED7Sy1qCcSw7Ua7eTewNtRqPe0xznbmtsXiM6aKugHtPD/rhXUEU2y3FjaBfKWE4ZgMOzYhjXxTM1qrJUcL0CqbFbgab306bTxYj4hqSP2ehUOVSoKDIoBIvoNvlE8XI/BK+Lw1QrZg1QklzcC3zH3lp4RgkosVpUkqMu75FJPe19oFfo8ZxmKYgJ4IawZ2YtUIvf5yPLL/gcThsNRCIt1A16ljuxY9ZNgalKulipFjtexB+kg4zTohbC3Y7ajW+h1HXWBTeaeIioQyDKCNB0Pe3p+Wso1arufX+tZ1+ZOIKCQNfW97nY3/L7SrVKxMCLF1cxjVEZ1kyLpA9OB2Pv/IT1gR3CuE1Ww9bEgDwqdSnSY382eoGIsOo0Fzf8Q9bILAVobQhY7LAAEeIlWShPX9YFdaNMc0bAaYDHQGA2KKEHWBqPK//AKZNdbT2KpVwKyNlP49xOBwDHqUFm7aS78D4tm/d1ACp7wOtwZUSxU3Eh505goUcI9yGdgQF956H4NSyOyuaYAv6TB+Zca71WDMWAYgHvrvA5lavck95AYW1nsJpilYXLk6noB2EDZvhfxylhcBlYBXysylr5XZibA6C2p79d+kz2pzTXpVncNcM7E62uL6aCeXhfNbpRFCrZ0QWRjqQCfkYH5lF9O1uuluVxSpTdr0hYW29e+51P8oHabm6re6MwJ0Njv2/WabzRydUw/D2r+OxrBFeorEZSDYlV0/8zDBR95auZ+csRi6NNHqnKECVFHVk2J7gi0CusSxzNf6yOs89fD8WBYPqvUb3HrPdgKSCpnpKGP4Va5yn/lF94Hjw3C7DNVuOoTqf4u3tO1y3yxX4hWFLCpYC3iVCD4VJe7t37LufuRevhxypg+IMWxeIL1E1bBqDSsL7s/zVF2+UgC9iTNnSjRwlA+GiUqNJGbKihVVVBLGw9BAzbC8nURwWvhqP7x2rYsIzeVquJo1Ho02t0t4WgG1r73mHcPxBbytva4PX1Bn1Nypw0phsPUrgmt4ZcrfRKlcmpVsNs13Iv79587fFLwk4riRhQEVXUHIdPFyA1iO3nLAja4MDxKI8LPHgsaH0Ojduh9v8J7xAGWPA9/yitHW9P0gVhoyPaNMBsBhgMARWnpp4bS5sCRmAP9m17/abL8KfhyqomLxyZne5o0HHlROlWop/EegO2nXYKlwLkiqmHp4ms3hrUGZQdLD8Ja+15yqnNDUGZRYlTYMDNn+IePpmgaTAZB5T0t2Ok+dOJYXI5CkML6EdoHc4lzrXqIUDEA7iVp6hMjjlEABYYTBARE9/LnCxisVRw5qLS8aotPOwuFzGw06m+gHcjac8wo5BBBIINwRoQRsQekD6FX4D4AC74jFGwuSGoqPX/wCM2Ex3m2pgRValw2kRSpsV8d6jvUr20LBbhVS+2lzobi9pquM+INTH8MdAholqVOlXr3GtR7ColJOz6jU3AbaDg/w8wmJ/enC+GCiLlzsUuqgFxa3mNrm3UmBj3AeB18W5TDIWI+Zr5UQd2bpNU5U5BGG89RvFrEEAgEU0uLeXqT6y88N5WpYWmaeGQUxe59T3JOpjjVUHIGBI3AO3vAo2O5Uq0WGIwtTJWpnMjKRcHtbY31BB0N53/wDXM8R4ZXoEBMYSmGq0gbBlqG1SpT65TTFU26EW7E916dMWLny3va+n1mPcWdsHxEVqVjkqh1U3C1FDB8hI9rfQQNv+I3Mf+jsDVrL/ALw/uqOlx4rghSfRQC392fJ9RySSSSSSSSbkk7knqTNG+MXOq498PTo3FKnTFRgQQfHqDzKe+RRa40uzTN4Antw3EXXfzDsf5GeOEQO9h+Io25yn12+89vj0/wDiJ/1D/GVUSSAmjDHmNIgMgIvtHT2YNbDMRqTYe3p9f0gaT8JeWkxuPqVagzUcMEYAjR3JtRUg/hAQtb0WbfxKuEDd229AOko3wCwwGArVOtTEv9kRFA/I/edDmPir0q1RGFwDp3swDD6awONzRhvGpOv9oGx9Z8/Y+g1OoyPoysQfpN6fHhluwt6THedgpxLMuzb+8CvSW0jWSwGgxGJhEIDYI6CBfzzXQ/0OuFAy1lKt7stTNmJ9p3+D/FmqVSn4ZLWCgItzppoBKd8LcYtPieGFUA06rNh3UgEMK6lAD28xSWzlihR4disTQcjPTrOmY2vlBvSsexWx97wO/geYMbjKlSmxOHp08viHJ+982y9QhNjv2ndo8Pp01ApLlHzEkkl27sSbkysce5nqYWqr4Tw6lPEACuh3Z1N1JO4O9j/lbqLj8ZXp+WkmHT/iVTckdSiDX72gd+hiL6AXNtyBv7TK+eaD1KmY9HO2kvWAxGUlSSQPxX1Pcytc8Y6mqLkK9yL+a8Cj8UwQIGbfvK3UQgkHpLVWxXiAWnKx2CLXZRqPzEDkgRQwCARHxkeIBMaY8wIlzbvAlwmFzXY/Kup9fQSW9yP0nprsFpKi9dT7dJBSXS/oYH0H8Bv/AGseuIrn/wCwk3xBoZayVD8rU7f3kP8Agw+08vwBa/C/bEVh/wBp/nOp8UwBQoselbL/ANSP/wDkQM24nj8qm1/eZxxi9R7KCxLWUAXLEmwCjck9pqHD+XauLBNOy0x81WoctNbb69ben5Tl4/mPA8LuOHBcXjNQcW4vRo3Gvgj8R9tO5O0DNOI8Nq4eoaddDTcAEq24BFxeQCSY7GPWqPVqsXdzmZmNyxPU/wCEjEAmNj40wAYrRCKBLhcQabrUX5kZXX3Qhh+Ylk+JTX4ni2B+eotRT/y1KaOv5MJVxLJziATg62/jYDCsx7vRBw7fX9wL+8DtfD7i1KhmNQZ6vRnsco6ZQZczxl6/zEDtrMRq19rXE6fLvG1o11qYlDiKah70izKGbI3h3IOwbLffS+kDUsTxYIxRD4rkahdbdP1lQ5w4PVohXrkBqh8qA3IErFbjlQV3rUAMPmbMEpfInYKDfSHE8wV6zipiHNV1BCl7eX1AFhA9ifux5vmPT+UtvAuFeLRz23/MSicPBrVAHawvqew629ZrHC8cgRadIeUALYbC3rAoXMPK9RXJpIzeXOQqlvL/AGtNvrKuVtN/4zgndKaUNXq5qLrbMDTqCzlh6AE3O0onM/BxRoVFqUUHhqtmIsylmYI1M72byXU31BgZ1JBGrJQIDTJ8Im5+g/nIm0uZ1MLh/kXqBmPudT/L7QIcWt3sOgA+wiVLIT7yU6Vm9LiQl7pU9BtA1j/+feYTlqYIoLBzWV76+YAMCP7o+80/m7gH7bTpUi2VVr06rnqUQNmVfU3t9Zg/wU4olDHKCrsaqincC4Us62JtsPWbF8VuaVwGAqlWtWqqaVEA+bMwsXH8IN7+3eBiPxM5zbFVnw1A+Hg6DNSp00NlqZDl8R7fNci4Hb1lDZoo2A5RHCBREID41o6RO0AkxZoyCBKssHGcT4nDsAMp/c1MbRLW0uXpVgt/aqT9TK6hl85fwYxPA+IIBd8JiKOLHfK6GnUPtkRz9IFBhEVooBhEEIgdfgFFXax3v3/lNX4Ph6VCmpZgGKs6rpmYIt2CD8Rt0GszPgnFTS8OpVw61KQFShnAZDmZCVAqi6rUXMGBAv8AmZ3K+Lr4q7WCo1XN5AKdP9oNIKzITcIzhGawYA3gW6h8QCldPB/3VlcFQtR6nlP7tkNjTNzY2PeV74ocXqMQjU8i1T46MSpJXVWChGYZCy6XP4R6wcC5VqYhlWgruxFE3ZR4dNywaqKysxsml7rroulzacn4m4OjRx1Slh/lphVcAnKKpGapkB+Vbt8vvAqMcGMaI+0DqUsHmKDpYE+rMdB/XaTU8RauxHS4/K09HDKn4z+Gnce5FrzkUH85ge3g9Km9dRiHanTJJqOoBZR/yg6XvaLixSkalMWfIzIHGmcZrqx+louAA/tFrU2srsVrHLTYKhNmP0nL4jVzHMd3JqEAWC5tQoHYQOhylzAcFVaoBqyFRrbK17q30InT5v5tpY+ijVkqtjFIXxC4FBKQuSEpg/MTa5I+ugEp5ggIwQxQCGhBjYoDi8jhggKKKKApqHwJ4pQp1sZRxbolGthvOarKiEK2UqSxtqtVpl8IgdbifC8r1QhFRKTOoqqQVdEYhagI3BAB+s5Uu/BaSNgMQ3iEuKb3p+GAALb5zqT7SlQGxwgtHAQO3yrx5sLUsSrUKhUV6VWmK1J1Gxamdyu4IIO82vB8GWsaSpTZVNJRhyrrXwdREDVFpi4DpbM+UtmA1F9hPnq01/4Sc70cPRNPFVUpikbgObXU/ipdyNmTroR1EDYOWcH4VHPU8pbzG9hkUbD02vPl3nHiK4jG4qshulSvUZT3XMQp+oAM0P4ufEtMSv7JgKhNEi9aqoIFU9KSk2OTueug2vfInMBCPvIxH3gdzBYhfAyi+Ymx7WG05DPZ/rHYbE5faQVjcmB7HIzA+1/YzxY03cxGpp7SJjAbBDFAEUUUAQxRQBaKGCAbwRRQEJKlK5AG5kYE9vDD+9p/xD/CBbET9l4fVLfNUHhqO5qDU/QXP0lIAne5s4j4jrSHy0hb3drZj9BYfecSAIYIYCjY6AwFHLa4vt1tvb0jRDAdaOEK1DlCWFsxa9hmJIAsW3tptsLnvLFV5GxykqaKggkEePh9CDb/AIkCtGNtOtxfhfguRup1Ru47e4nLZbQGRpjjGwBFDBAEUmw+GZzZFLG6jQaAswVbnYXJA17yXivD3w9VqVS2ZQpNtR50Vxb6MIHkiihgCK0eojoEUIWOtCIDQJJRqZWVh+Fg32N4wwwExJJJ3JJPud4jFeEQBDFFAUUUUAQxERQDCEHYfaCPEDQsVTWqpSoLjp3B7qehlYxfLNW/7tlqDprkYe4bT7GWVd5Mu8CojlSv3pj+838lnqocmsfnrKP4VJ/MkS0f1+Uk7wODR5Oo/iqVD7ZV/kZ0cLy3hVIPhZv42Zh9tp0R/jJFECucGwPh4ytSUWVq1F1G3kAq1FsOwbKPpPbz5Rpu9yi5gpuwAzHKLLduun6CdbBj/aqZ65Rr10bT9TK3zgfP/db/ALmgUeotjABH1d4BAEcIIoCMUMUARCGKArRWhEMBsUMIgNtFHCGA2K0eIHgNEkESjb2P848QP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100" name="Picture 4" descr="http://www.prosintraining.com/wp-content/uploads/2009/05/42-19767371.jpg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1404664" y="-171400"/>
              <a:ext cx="4320000" cy="2160000"/>
            </a:xfrm>
            <a:prstGeom prst="rect">
              <a:avLst/>
            </a:prstGeom>
            <a:noFill/>
          </p:spPr>
        </p:pic>
        <p:sp>
          <p:nvSpPr>
            <p:cNvPr id="11" name="Sous-titre 7"/>
            <p:cNvSpPr txBox="1">
              <a:spLocks/>
            </p:cNvSpPr>
            <p:nvPr/>
          </p:nvSpPr>
          <p:spPr>
            <a:xfrm>
              <a:off x="-1404664" y="-171400"/>
              <a:ext cx="2160240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Force</a:t>
              </a:r>
              <a:endParaRPr kumimoji="0" lang="fr-FR" sz="28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2" name="Sous-titre 7"/>
            <p:cNvSpPr txBox="1">
              <a:spLocks/>
            </p:cNvSpPr>
            <p:nvPr/>
          </p:nvSpPr>
          <p:spPr>
            <a:xfrm>
              <a:off x="755576" y="-171400"/>
              <a:ext cx="2160240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Faiblesse</a:t>
              </a:r>
            </a:p>
          </p:txBody>
        </p:sp>
      </p:grpSp>
      <p:grpSp>
        <p:nvGrpSpPr>
          <p:cNvPr id="4" name="Groupe 19"/>
          <p:cNvGrpSpPr/>
          <p:nvPr/>
        </p:nvGrpSpPr>
        <p:grpSpPr>
          <a:xfrm>
            <a:off x="4427984" y="4329672"/>
            <a:ext cx="2160240" cy="2160240"/>
            <a:chOff x="3851920" y="2708920"/>
            <a:chExt cx="2160240" cy="2160240"/>
          </a:xfrm>
        </p:grpSpPr>
        <p:pic>
          <p:nvPicPr>
            <p:cNvPr id="4104" name="Picture 8" descr="http://www.trinityp3.com/wp-content/uploads/2013/03/Creative-agencies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52240" y="2708920"/>
              <a:ext cx="2159920" cy="2160000"/>
            </a:xfrm>
            <a:prstGeom prst="rect">
              <a:avLst/>
            </a:prstGeom>
            <a:noFill/>
          </p:spPr>
        </p:pic>
        <p:sp>
          <p:nvSpPr>
            <p:cNvPr id="13" name="Sous-titre 7"/>
            <p:cNvSpPr txBox="1">
              <a:spLocks/>
            </p:cNvSpPr>
            <p:nvPr/>
          </p:nvSpPr>
          <p:spPr>
            <a:xfrm>
              <a:off x="3851920" y="4293096"/>
              <a:ext cx="2160240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Opportunité</a:t>
              </a:r>
            </a:p>
          </p:txBody>
        </p:sp>
      </p:grpSp>
      <p:grpSp>
        <p:nvGrpSpPr>
          <p:cNvPr id="5" name="Groupe 20"/>
          <p:cNvGrpSpPr/>
          <p:nvPr/>
        </p:nvGrpSpPr>
        <p:grpSpPr>
          <a:xfrm>
            <a:off x="6588224" y="4329672"/>
            <a:ext cx="2160240" cy="2160240"/>
            <a:chOff x="6012160" y="2708920"/>
            <a:chExt cx="2160240" cy="2160240"/>
          </a:xfrm>
        </p:grpSpPr>
        <p:pic>
          <p:nvPicPr>
            <p:cNvPr id="4102" name="Picture 6" descr="http://fr.woopets.com/assets/blog_post_pictures/datas/000/000/286/original.png?1255336916"/>
            <p:cNvPicPr>
              <a:picLocks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012160" y="2708920"/>
              <a:ext cx="2160240" cy="2160000"/>
            </a:xfrm>
            <a:prstGeom prst="rect">
              <a:avLst/>
            </a:prstGeom>
            <a:noFill/>
          </p:spPr>
        </p:pic>
        <p:sp>
          <p:nvSpPr>
            <p:cNvPr id="14" name="Sous-titre 7"/>
            <p:cNvSpPr txBox="1">
              <a:spLocks/>
            </p:cNvSpPr>
            <p:nvPr/>
          </p:nvSpPr>
          <p:spPr>
            <a:xfrm>
              <a:off x="6012160" y="4293096"/>
              <a:ext cx="2160240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Menace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5112568" cy="278092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CH" sz="8000" dirty="0" smtClean="0">
                <a:ln/>
                <a:solidFill>
                  <a:schemeClr val="accent3"/>
                </a:solidFill>
                <a:effectLst/>
              </a:rPr>
              <a:t>SWOT</a:t>
            </a:r>
            <a:br>
              <a:rPr lang="fr-CH" sz="8000" dirty="0" smtClean="0">
                <a:ln/>
                <a:solidFill>
                  <a:schemeClr val="accent3"/>
                </a:solidFill>
                <a:effectLst/>
              </a:rPr>
            </a:br>
            <a:r>
              <a:rPr lang="fr-CH" sz="6000" dirty="0" smtClean="0">
                <a:ln/>
                <a:solidFill>
                  <a:schemeClr val="accent3"/>
                </a:solidFill>
                <a:effectLst/>
              </a:rPr>
              <a:t>et stratégie</a:t>
            </a:r>
            <a:endParaRPr lang="fr-CH" sz="800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808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62103" y="2423464"/>
            <a:ext cx="2185789" cy="313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87396" y="1420460"/>
            <a:ext cx="4960868" cy="4960868"/>
          </a:xfrm>
        </p:spPr>
      </p:pic>
      <p:grpSp>
        <p:nvGrpSpPr>
          <p:cNvPr id="10" name="Groupe 9"/>
          <p:cNvGrpSpPr/>
          <p:nvPr/>
        </p:nvGrpSpPr>
        <p:grpSpPr>
          <a:xfrm>
            <a:off x="5088936" y="1638496"/>
            <a:ext cx="3377501" cy="926408"/>
            <a:chOff x="5763048" y="5003884"/>
            <a:chExt cx="3377501" cy="926408"/>
          </a:xfrm>
        </p:grpSpPr>
        <p:grpSp>
          <p:nvGrpSpPr>
            <p:cNvPr id="44" name="Groupe 43"/>
            <p:cNvGrpSpPr/>
            <p:nvPr/>
          </p:nvGrpSpPr>
          <p:grpSpPr>
            <a:xfrm>
              <a:off x="5763048" y="5003884"/>
              <a:ext cx="3377501" cy="926408"/>
              <a:chOff x="5763048" y="5003884"/>
              <a:chExt cx="3377501" cy="926408"/>
            </a:xfrm>
          </p:grpSpPr>
          <p:cxnSp>
            <p:nvCxnSpPr>
              <p:cNvPr id="34" name="Connecteur droit 33"/>
              <p:cNvCxnSpPr/>
              <p:nvPr/>
            </p:nvCxnSpPr>
            <p:spPr>
              <a:xfrm flipV="1">
                <a:off x="5763048" y="5373620"/>
                <a:ext cx="767661" cy="55667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6516250" y="5368858"/>
                <a:ext cx="2559418" cy="476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7" name="ZoneTexte 36"/>
              <p:cNvSpPr txBox="1"/>
              <p:nvPr/>
            </p:nvSpPr>
            <p:spPr>
              <a:xfrm>
                <a:off x="6468023" y="5003884"/>
                <a:ext cx="2672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Responsabilité sociétale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1" name="ZoneTexte 40"/>
            <p:cNvSpPr txBox="1"/>
            <p:nvPr/>
          </p:nvSpPr>
          <p:spPr>
            <a:xfrm>
              <a:off x="6703026" y="5363758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FF0000"/>
                  </a:solidFill>
                </a:rPr>
                <a:t>Questions centrales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544111" y="5097311"/>
            <a:ext cx="2702735" cy="1507928"/>
            <a:chOff x="239938" y="1426308"/>
            <a:chExt cx="2702735" cy="1507928"/>
          </a:xfrm>
        </p:grpSpPr>
        <p:sp>
          <p:nvSpPr>
            <p:cNvPr id="27" name="ZoneTexte 26"/>
            <p:cNvSpPr txBox="1"/>
            <p:nvPr/>
          </p:nvSpPr>
          <p:spPr>
            <a:xfrm>
              <a:off x="1317932" y="2564904"/>
              <a:ext cx="949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FF0000"/>
                  </a:solidFill>
                </a:rPr>
                <a:t>Valeurs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239938" y="1426308"/>
              <a:ext cx="2702735" cy="1147888"/>
              <a:chOff x="239938" y="1426308"/>
              <a:chExt cx="2702735" cy="1147888"/>
            </a:xfrm>
          </p:grpSpPr>
          <p:cxnSp>
            <p:nvCxnSpPr>
              <p:cNvPr id="18" name="Connecteur droit 17"/>
              <p:cNvCxnSpPr/>
              <p:nvPr/>
            </p:nvCxnSpPr>
            <p:spPr>
              <a:xfrm flipH="1" flipV="1">
                <a:off x="239938" y="1426308"/>
                <a:ext cx="482504" cy="113859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V="1">
                <a:off x="699875" y="2571232"/>
                <a:ext cx="2242798" cy="2457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ZoneTexte 27"/>
              <p:cNvSpPr txBox="1"/>
              <p:nvPr/>
            </p:nvSpPr>
            <p:spPr>
              <a:xfrm>
                <a:off x="784763" y="2204864"/>
                <a:ext cx="1992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Principes d’action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9" name="Groupe 8"/>
          <p:cNvGrpSpPr/>
          <p:nvPr/>
        </p:nvGrpSpPr>
        <p:grpSpPr>
          <a:xfrm>
            <a:off x="5220072" y="3645024"/>
            <a:ext cx="3456384" cy="747388"/>
            <a:chOff x="3131840" y="5939988"/>
            <a:chExt cx="3456384" cy="747388"/>
          </a:xfrm>
        </p:grpSpPr>
        <p:sp>
          <p:nvSpPr>
            <p:cNvPr id="25" name="ZoneTexte 24"/>
            <p:cNvSpPr txBox="1"/>
            <p:nvPr/>
          </p:nvSpPr>
          <p:spPr>
            <a:xfrm>
              <a:off x="4874548" y="631804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FF0000"/>
                  </a:solidFill>
                </a:rPr>
                <a:t>Gouvernance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Groupe 46"/>
            <p:cNvGrpSpPr/>
            <p:nvPr/>
          </p:nvGrpSpPr>
          <p:grpSpPr>
            <a:xfrm>
              <a:off x="3131840" y="5939988"/>
              <a:ext cx="3456384" cy="562722"/>
              <a:chOff x="3131840" y="5939988"/>
              <a:chExt cx="3456384" cy="562722"/>
            </a:xfrm>
          </p:grpSpPr>
          <p:cxnSp>
            <p:nvCxnSpPr>
              <p:cNvPr id="15" name="Connecteur droit 14"/>
              <p:cNvCxnSpPr/>
              <p:nvPr/>
            </p:nvCxnSpPr>
            <p:spPr>
              <a:xfrm flipV="1">
                <a:off x="3131840" y="6340494"/>
                <a:ext cx="1656184" cy="162216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4788024" y="6339039"/>
                <a:ext cx="1800200" cy="1455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2" name="ZoneTexte 31"/>
              <p:cNvSpPr txBox="1"/>
              <p:nvPr/>
            </p:nvSpPr>
            <p:spPr>
              <a:xfrm>
                <a:off x="5099732" y="5939988"/>
                <a:ext cx="11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Relations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5" name="Groupe 4"/>
          <p:cNvGrpSpPr/>
          <p:nvPr/>
        </p:nvGrpSpPr>
        <p:grpSpPr>
          <a:xfrm>
            <a:off x="347685" y="4539367"/>
            <a:ext cx="3792267" cy="742610"/>
            <a:chOff x="340530" y="4126550"/>
            <a:chExt cx="3792267" cy="742610"/>
          </a:xfrm>
        </p:grpSpPr>
        <p:sp>
          <p:nvSpPr>
            <p:cNvPr id="23" name="ZoneTexte 22"/>
            <p:cNvSpPr txBox="1"/>
            <p:nvPr/>
          </p:nvSpPr>
          <p:spPr>
            <a:xfrm>
              <a:off x="494882" y="4499828"/>
              <a:ext cx="1937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FF0000"/>
                  </a:solidFill>
                </a:rPr>
                <a:t>Modèle d’affaires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  <p:grpSp>
          <p:nvGrpSpPr>
            <p:cNvPr id="45" name="Groupe 44"/>
            <p:cNvGrpSpPr/>
            <p:nvPr/>
          </p:nvGrpSpPr>
          <p:grpSpPr>
            <a:xfrm>
              <a:off x="340530" y="4126550"/>
              <a:ext cx="3792267" cy="473809"/>
              <a:chOff x="388516" y="4126276"/>
              <a:chExt cx="3792267" cy="473809"/>
            </a:xfrm>
          </p:grpSpPr>
          <p:cxnSp>
            <p:nvCxnSpPr>
              <p:cNvPr id="7" name="Connecteur droit 6"/>
              <p:cNvCxnSpPr/>
              <p:nvPr/>
            </p:nvCxnSpPr>
            <p:spPr>
              <a:xfrm flipH="1" flipV="1">
                <a:off x="3667940" y="4504318"/>
                <a:ext cx="512843" cy="95767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V="1">
                <a:off x="388516" y="4504318"/>
                <a:ext cx="3279423" cy="480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3" name="ZoneTexte 32"/>
              <p:cNvSpPr txBox="1"/>
              <p:nvPr/>
            </p:nvSpPr>
            <p:spPr>
              <a:xfrm>
                <a:off x="950126" y="4126276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Mission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1" name="Groupe 10"/>
          <p:cNvGrpSpPr/>
          <p:nvPr/>
        </p:nvGrpSpPr>
        <p:grpSpPr>
          <a:xfrm>
            <a:off x="1864885" y="2748189"/>
            <a:ext cx="2131051" cy="767755"/>
            <a:chOff x="6506724" y="1607258"/>
            <a:chExt cx="2131051" cy="767755"/>
          </a:xfrm>
        </p:grpSpPr>
        <p:sp>
          <p:nvSpPr>
            <p:cNvPr id="22" name="ZoneTexte 21"/>
            <p:cNvSpPr txBox="1"/>
            <p:nvPr/>
          </p:nvSpPr>
          <p:spPr>
            <a:xfrm>
              <a:off x="6606240" y="200568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>
                  <a:solidFill>
                    <a:srgbClr val="FF0000"/>
                  </a:solidFill>
                </a:rPr>
                <a:t>Stratégie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  <p:grpSp>
          <p:nvGrpSpPr>
            <p:cNvPr id="46" name="Groupe 45"/>
            <p:cNvGrpSpPr/>
            <p:nvPr/>
          </p:nvGrpSpPr>
          <p:grpSpPr>
            <a:xfrm>
              <a:off x="6506724" y="1607258"/>
              <a:ext cx="2131051" cy="767755"/>
              <a:chOff x="6506724" y="1607258"/>
              <a:chExt cx="2131051" cy="767755"/>
            </a:xfrm>
          </p:grpSpPr>
          <p:cxnSp>
            <p:nvCxnSpPr>
              <p:cNvPr id="6" name="Connecteur droit 5"/>
              <p:cNvCxnSpPr/>
              <p:nvPr/>
            </p:nvCxnSpPr>
            <p:spPr>
              <a:xfrm flipH="1" flipV="1">
                <a:off x="7812360" y="1976590"/>
                <a:ext cx="825415" cy="398423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6506724" y="1973023"/>
                <a:ext cx="130563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6755104" y="1607258"/>
                <a:ext cx="808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0000FF"/>
                    </a:solidFill>
                  </a:rPr>
                  <a:t>Vision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38" name="Titre 1"/>
          <p:cNvSpPr txBox="1">
            <a:spLocks/>
          </p:cNvSpPr>
          <p:nvPr/>
        </p:nvSpPr>
        <p:spPr>
          <a:xfrm>
            <a:off x="0" y="436916"/>
            <a:ext cx="9144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200" b="1" kern="1200" cap="none" spc="0">
                <a:ln w="1905"/>
                <a:solidFill>
                  <a:srgbClr val="82C83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fr-CH" dirty="0"/>
          </a:p>
        </p:txBody>
      </p:sp>
      <p:sp>
        <p:nvSpPr>
          <p:cNvPr id="36" name="Titr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L’organisation vue sous plusieurs facettes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22151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5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5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1"/>
            </a:gs>
            <a:gs pos="100000">
              <a:schemeClr val="accent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3600" dirty="0" smtClean="0">
                <a:ln/>
                <a:solidFill>
                  <a:schemeClr val="accent3"/>
                </a:solidFill>
                <a:effectLst/>
              </a:rPr>
              <a:t>SWOT: un outil de stratégie…</a:t>
            </a:r>
            <a:endParaRPr lang="fr-FR" sz="3600" dirty="0">
              <a:ln/>
              <a:solidFill>
                <a:schemeClr val="accent3"/>
              </a:solidFill>
              <a:effectLst/>
            </a:endParaRPr>
          </a:p>
        </p:txBody>
      </p:sp>
      <p:grpSp>
        <p:nvGrpSpPr>
          <p:cNvPr id="3" name="Groupe 12"/>
          <p:cNvGrpSpPr/>
          <p:nvPr/>
        </p:nvGrpSpPr>
        <p:grpSpPr>
          <a:xfrm>
            <a:off x="1763688" y="1911138"/>
            <a:ext cx="5616624" cy="4032448"/>
            <a:chOff x="1691680" y="1988840"/>
            <a:chExt cx="5040560" cy="3600400"/>
          </a:xfrm>
        </p:grpSpPr>
        <p:sp>
          <p:nvSpPr>
            <p:cNvPr id="9" name="Rectangle 8"/>
            <p:cNvSpPr/>
            <p:nvPr/>
          </p:nvSpPr>
          <p:spPr>
            <a:xfrm>
              <a:off x="2411760" y="2708920"/>
              <a:ext cx="2160240" cy="14401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Forces</a:t>
              </a:r>
            </a:p>
            <a:p>
              <a:pPr algn="ctr"/>
              <a:endParaRPr lang="fr-FR" sz="2400" b="1" i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0" y="2708920"/>
              <a:ext cx="2160240" cy="14401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Faiblesses</a:t>
              </a:r>
            </a:p>
            <a:p>
              <a:pPr algn="ctr"/>
              <a:endParaRPr lang="fr-FR" sz="2400" b="1" i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11760" y="4149080"/>
              <a:ext cx="2160240" cy="14401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Opportunités</a:t>
              </a:r>
            </a:p>
            <a:p>
              <a:pPr algn="ctr"/>
              <a:endParaRPr lang="fr-FR" sz="2400" b="1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0" y="4149080"/>
              <a:ext cx="2160240" cy="144016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Menaces</a:t>
              </a:r>
            </a:p>
            <a:p>
              <a:pPr algn="ctr"/>
              <a:endParaRPr lang="fr-FR" sz="2400" b="1" i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411760" y="1988840"/>
              <a:ext cx="2160240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Positif</a:t>
              </a:r>
              <a:endPara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0" y="1988840"/>
              <a:ext cx="2160240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Négatif</a:t>
              </a:r>
              <a:endPara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91680" y="1988840"/>
              <a:ext cx="720080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91680" y="2708920"/>
              <a:ext cx="720080" cy="14401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fr-FR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Interne</a:t>
              </a:r>
              <a:endPara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91680" y="4149080"/>
              <a:ext cx="720080" cy="14401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fr-FR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Externe</a:t>
              </a:r>
              <a:endPara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3" name="Groupe 28"/>
          <p:cNvGrpSpPr/>
          <p:nvPr/>
        </p:nvGrpSpPr>
        <p:grpSpPr>
          <a:xfrm>
            <a:off x="2565824" y="2723322"/>
            <a:ext cx="4814249" cy="3225958"/>
            <a:chOff x="4438271" y="2296968"/>
            <a:chExt cx="4814249" cy="3225958"/>
          </a:xfrm>
          <a:noFill/>
        </p:grpSpPr>
        <p:sp>
          <p:nvSpPr>
            <p:cNvPr id="25" name="Rectangle 24"/>
            <p:cNvSpPr/>
            <p:nvPr/>
          </p:nvSpPr>
          <p:spPr>
            <a:xfrm>
              <a:off x="4438271" y="2296968"/>
              <a:ext cx="2407125" cy="16129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20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3200" b="1" i="1" dirty="0" smtClean="0">
                  <a:solidFill>
                    <a:srgbClr val="0000FF"/>
                  </a:solidFill>
                </a:rPr>
                <a:t>S</a:t>
              </a:r>
              <a:r>
                <a:rPr lang="en-US" sz="20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trengths</a:t>
              </a:r>
            </a:p>
            <a:p>
              <a:pPr algn="ctr"/>
              <a:endParaRPr lang="en-US" sz="2000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45395" y="2296968"/>
              <a:ext cx="2407125" cy="16129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20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3200" b="1" i="1" dirty="0" smtClean="0">
                  <a:solidFill>
                    <a:srgbClr val="0000FF"/>
                  </a:solidFill>
                </a:rPr>
                <a:t>W</a:t>
              </a:r>
              <a:r>
                <a:rPr lang="en-US" sz="20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eaknesses</a:t>
              </a:r>
            </a:p>
            <a:p>
              <a:pPr algn="ctr"/>
              <a:endParaRPr lang="en-US" sz="2000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38271" y="3909947"/>
              <a:ext cx="2407125" cy="16129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20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3200" b="1" i="1" dirty="0" smtClean="0">
                  <a:solidFill>
                    <a:srgbClr val="0000FF"/>
                  </a:solidFill>
                </a:rPr>
                <a:t>O</a:t>
              </a:r>
              <a:r>
                <a:rPr lang="en-US" sz="20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pportunities</a:t>
              </a:r>
            </a:p>
            <a:p>
              <a:pPr algn="ctr"/>
              <a:endParaRPr lang="en-US" sz="2000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45395" y="3909947"/>
              <a:ext cx="2407125" cy="16129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20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3200" b="1" i="1" dirty="0" smtClean="0">
                  <a:solidFill>
                    <a:srgbClr val="0000FF"/>
                  </a:solidFill>
                </a:rPr>
                <a:t>T</a:t>
              </a:r>
              <a:r>
                <a:rPr lang="en-US" sz="20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hreats</a:t>
              </a:r>
            </a:p>
            <a:p>
              <a:pPr algn="ctr"/>
              <a:endParaRPr lang="en-US" sz="2000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Sous-titre 7"/>
          <p:cNvSpPr txBox="1">
            <a:spLocks/>
          </p:cNvSpPr>
          <p:nvPr/>
        </p:nvSpPr>
        <p:spPr>
          <a:xfrm>
            <a:off x="0" y="836712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Mais comment la construire efficacement ?</a:t>
            </a:r>
          </a:p>
        </p:txBody>
      </p:sp>
    </p:spTree>
    <p:extLst>
      <p:ext uri="{BB962C8B-B14F-4D97-AF65-F5344CB8AC3E}">
        <p14:creationId xmlns:p14="http://schemas.microsoft.com/office/powerpoint/2010/main" xmlns="" val="823731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1"/>
            </a:gs>
            <a:gs pos="100000">
              <a:schemeClr val="accent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994122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3600" dirty="0" smtClean="0">
                <a:ln/>
                <a:solidFill>
                  <a:schemeClr val="accent3"/>
                </a:solidFill>
                <a:effectLst/>
              </a:rPr>
              <a:t>Les facteurs qui peuvent vous amener au succès</a:t>
            </a:r>
            <a:endParaRPr lang="fr-FR" sz="360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0"/>
            <a:ext cx="208823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à coins arrondis 25"/>
          <p:cNvSpPr/>
          <p:nvPr/>
        </p:nvSpPr>
        <p:spPr>
          <a:xfrm rot="20689178">
            <a:off x="3392160" y="1793406"/>
            <a:ext cx="2520280" cy="1224136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PRESTATION</a:t>
            </a:r>
          </a:p>
          <a:p>
            <a:pPr algn="ctr"/>
            <a:r>
              <a:rPr lang="fr-FR" sz="1400" dirty="0" smtClean="0"/>
              <a:t>Quelles sont les caractéristiques nécessaires pour avoir du succès?</a:t>
            </a:r>
            <a:endParaRPr lang="fr-FR" sz="1600" dirty="0"/>
          </a:p>
        </p:txBody>
      </p:sp>
      <p:sp>
        <p:nvSpPr>
          <p:cNvPr id="27" name="Rectangle à coins arrondis 26"/>
          <p:cNvSpPr/>
          <p:nvPr/>
        </p:nvSpPr>
        <p:spPr>
          <a:xfrm rot="1196118">
            <a:off x="5713292" y="2237804"/>
            <a:ext cx="2520280" cy="1224135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COÛTS - </a:t>
            </a:r>
            <a:r>
              <a:rPr lang="fr-FR" sz="1600" b="1" dirty="0"/>
              <a:t>PRIX </a:t>
            </a:r>
            <a:endParaRPr lang="fr-FR" sz="1600" b="1" dirty="0" smtClean="0"/>
          </a:p>
          <a:p>
            <a:pPr algn="ctr"/>
            <a:r>
              <a:rPr lang="fr-FR" sz="1400" dirty="0" smtClean="0"/>
              <a:t>Quelle sont les valeurs financières  acceptables pour envisager le succès?</a:t>
            </a:r>
            <a:endParaRPr lang="fr-FR" sz="1600" dirty="0"/>
          </a:p>
        </p:txBody>
      </p:sp>
      <p:sp>
        <p:nvSpPr>
          <p:cNvPr id="28" name="Rectangle à coins arrondis 27"/>
          <p:cNvSpPr/>
          <p:nvPr/>
        </p:nvSpPr>
        <p:spPr>
          <a:xfrm rot="391091">
            <a:off x="1248960" y="2776006"/>
            <a:ext cx="2520280" cy="1224136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IMPACT</a:t>
            </a:r>
          </a:p>
          <a:p>
            <a:pPr algn="ctr"/>
            <a:r>
              <a:rPr lang="fr-FR" sz="1400" dirty="0" smtClean="0"/>
              <a:t>Quel est le degré de réponse aux besoins digne d’être appelé succès?</a:t>
            </a:r>
            <a:endParaRPr lang="fr-FR" sz="1600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3779912" y="2996952"/>
            <a:ext cx="2520280" cy="1224136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DISTRIBUTION </a:t>
            </a:r>
          </a:p>
          <a:p>
            <a:pPr algn="ctr"/>
            <a:r>
              <a:rPr lang="fr-FR" sz="1400" dirty="0" smtClean="0"/>
              <a:t>Quelle sont les formes de distribution, </a:t>
            </a:r>
            <a:r>
              <a:rPr lang="fr-FR" sz="1400" dirty="0" err="1" smtClean="0"/>
              <a:t>y.c</a:t>
            </a:r>
            <a:r>
              <a:rPr lang="fr-FR" sz="1400" dirty="0" smtClean="0"/>
              <a:t>. les lieux, pour atteindre le succès?</a:t>
            </a:r>
            <a:endParaRPr lang="fr-FR" sz="1600" dirty="0"/>
          </a:p>
        </p:txBody>
      </p:sp>
      <p:sp>
        <p:nvSpPr>
          <p:cNvPr id="30" name="Rectangle à coins arrondis 29"/>
          <p:cNvSpPr/>
          <p:nvPr/>
        </p:nvSpPr>
        <p:spPr>
          <a:xfrm rot="21039461">
            <a:off x="1630308" y="4129500"/>
            <a:ext cx="2520280" cy="1224136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DISPONIBILITÉ</a:t>
            </a:r>
          </a:p>
          <a:p>
            <a:pPr algn="ctr"/>
            <a:r>
              <a:rPr lang="fr-FR" sz="1400" dirty="0" smtClean="0"/>
              <a:t>Le succès est-il lié à des plages horaires spécifiques pour livrer les prestations?</a:t>
            </a:r>
            <a:endParaRPr lang="fr-FR" sz="1600" dirty="0"/>
          </a:p>
        </p:txBody>
      </p:sp>
      <p:sp>
        <p:nvSpPr>
          <p:cNvPr id="31" name="Rectangle à coins arrondis 30"/>
          <p:cNvSpPr/>
          <p:nvPr/>
        </p:nvSpPr>
        <p:spPr>
          <a:xfrm rot="784009">
            <a:off x="3984307" y="4346126"/>
            <a:ext cx="2520280" cy="1224136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INNOVATION </a:t>
            </a:r>
          </a:p>
          <a:p>
            <a:pPr algn="ctr"/>
            <a:r>
              <a:rPr lang="fr-FR" sz="1400" dirty="0" smtClean="0"/>
              <a:t>L’innovation est-elle considérée nécessaire pour atteindre le succès?</a:t>
            </a:r>
            <a:endParaRPr lang="fr-FR" sz="16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6156176" y="3717032"/>
            <a:ext cx="2520280" cy="1224136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IMAGE </a:t>
            </a:r>
          </a:p>
          <a:p>
            <a:pPr algn="ctr"/>
            <a:r>
              <a:rPr lang="fr-FR" sz="1400" dirty="0" smtClean="0"/>
              <a:t>L’image ou la personnalité de l’organisation contribue-t-elle au succès?</a:t>
            </a:r>
            <a:endParaRPr lang="fr-FR" sz="16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483768" y="5301208"/>
            <a:ext cx="2520280" cy="1224136"/>
          </a:xfrm>
          <a:prstGeom prst="roundRect">
            <a:avLst>
              <a:gd name="adj" fmla="val 233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COMMUNICATION </a:t>
            </a:r>
          </a:p>
          <a:p>
            <a:pPr algn="ctr"/>
            <a:r>
              <a:rPr lang="fr-FR" sz="1400" dirty="0" smtClean="0"/>
              <a:t>Quelle sont la promotion / communication qui contribueront au succès?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823731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1"/>
            </a:gs>
            <a:gs pos="100000">
              <a:schemeClr val="accent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600" dirty="0" smtClean="0">
                <a:ln/>
                <a:solidFill>
                  <a:schemeClr val="accent3"/>
                </a:solidFill>
                <a:effectLst/>
              </a:rPr>
              <a:t>Analysez vos FCS…</a:t>
            </a:r>
            <a:endParaRPr lang="fr-CH" sz="360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331640" y="1988840"/>
            <a:ext cx="25202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403648" y="2154342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2"/>
                </a:solidFill>
              </a:rPr>
              <a:t>Facteur clé 1</a:t>
            </a:r>
            <a:endParaRPr lang="fr-FR" sz="1600" dirty="0">
              <a:solidFill>
                <a:schemeClr val="bg2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331640" y="2708920"/>
            <a:ext cx="25202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403648" y="2874422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2"/>
                </a:solidFill>
              </a:rPr>
              <a:t>Facteur clé 2</a:t>
            </a:r>
            <a:endParaRPr lang="fr-FR" sz="1600" dirty="0">
              <a:solidFill>
                <a:schemeClr val="bg2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1331640" y="3429000"/>
            <a:ext cx="25202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403648" y="3594502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2"/>
                </a:solidFill>
              </a:rPr>
              <a:t>Facteur clé 3</a:t>
            </a:r>
            <a:endParaRPr lang="fr-FR" sz="1600" dirty="0">
              <a:solidFill>
                <a:schemeClr val="bg2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1331640" y="4149080"/>
            <a:ext cx="25202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403648" y="431458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2"/>
                </a:solidFill>
              </a:rPr>
              <a:t>…</a:t>
            </a:r>
            <a:endParaRPr lang="fr-FR" sz="1600" dirty="0">
              <a:solidFill>
                <a:schemeClr val="bg2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331640" y="4869160"/>
            <a:ext cx="25202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403648" y="5034662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2"/>
                </a:solidFill>
              </a:rPr>
              <a:t>Facteur clé 10</a:t>
            </a:r>
            <a:endParaRPr lang="fr-FR" sz="1600" dirty="0">
              <a:solidFill>
                <a:schemeClr val="bg2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1331640" y="5589240"/>
            <a:ext cx="25202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131840" y="1628800"/>
            <a:ext cx="0" cy="39604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1331640" y="1988840"/>
            <a:ext cx="0" cy="3600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73"/>
          <p:cNvGrpSpPr/>
          <p:nvPr/>
        </p:nvGrpSpPr>
        <p:grpSpPr>
          <a:xfrm>
            <a:off x="3347864" y="2204864"/>
            <a:ext cx="288032" cy="3168352"/>
            <a:chOff x="2987824" y="2204864"/>
            <a:chExt cx="288032" cy="3168352"/>
          </a:xfrm>
        </p:grpSpPr>
        <p:sp>
          <p:nvSpPr>
            <p:cNvPr id="10" name="Ellipse 9"/>
            <p:cNvSpPr/>
            <p:nvPr/>
          </p:nvSpPr>
          <p:spPr>
            <a:xfrm>
              <a:off x="2987824" y="2204864"/>
              <a:ext cx="288032" cy="28803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2987824" y="2924944"/>
              <a:ext cx="288032" cy="28803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2987824" y="364502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2987824" y="436510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>
              <a:off x="2987824" y="5085184"/>
              <a:ext cx="288032" cy="28803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76" name="Connecteur droit 75"/>
          <p:cNvCxnSpPr/>
          <p:nvPr/>
        </p:nvCxnSpPr>
        <p:spPr>
          <a:xfrm>
            <a:off x="3131840" y="1628800"/>
            <a:ext cx="7200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3131840" y="162880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/>
                </a:solidFill>
              </a:rPr>
              <a:t>Vous</a:t>
            </a:r>
            <a:endParaRPr lang="fr-FR" sz="1600" dirty="0">
              <a:solidFill>
                <a:schemeClr val="bg2"/>
              </a:solidFill>
            </a:endParaRPr>
          </a:p>
        </p:txBody>
      </p:sp>
      <p:grpSp>
        <p:nvGrpSpPr>
          <p:cNvPr id="4" name="Groupe 83"/>
          <p:cNvGrpSpPr/>
          <p:nvPr/>
        </p:nvGrpSpPr>
        <p:grpSpPr>
          <a:xfrm>
            <a:off x="3851920" y="1628800"/>
            <a:ext cx="4032448" cy="3960440"/>
            <a:chOff x="3491880" y="1628800"/>
            <a:chExt cx="4032448" cy="3960440"/>
          </a:xfrm>
        </p:grpSpPr>
        <p:cxnSp>
          <p:nvCxnSpPr>
            <p:cNvPr id="31" name="Connecteur droit 30"/>
            <p:cNvCxnSpPr/>
            <p:nvPr/>
          </p:nvCxnSpPr>
          <p:spPr>
            <a:xfrm flipV="1">
              <a:off x="3491880" y="1628800"/>
              <a:ext cx="0" cy="39604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3491880" y="1988840"/>
              <a:ext cx="40324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V="1">
              <a:off x="4211960" y="1988840"/>
              <a:ext cx="0" cy="3600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932040" y="1988840"/>
              <a:ext cx="0" cy="3600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5652120" y="1988840"/>
              <a:ext cx="0" cy="3600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V="1">
              <a:off x="6372200" y="1988840"/>
              <a:ext cx="0" cy="3600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V="1">
              <a:off x="7092280" y="1988840"/>
              <a:ext cx="0" cy="3600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3491880" y="2708920"/>
              <a:ext cx="40324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3491880" y="3429000"/>
              <a:ext cx="40324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3491880" y="4149080"/>
              <a:ext cx="40324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3491880" y="4869160"/>
              <a:ext cx="40324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3491880" y="5589240"/>
              <a:ext cx="40324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e 48"/>
            <p:cNvSpPr/>
            <p:nvPr/>
          </p:nvSpPr>
          <p:spPr>
            <a:xfrm>
              <a:off x="3707904" y="2204864"/>
              <a:ext cx="288032" cy="28803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>
              <a:off x="3707904" y="2924944"/>
              <a:ext cx="288032" cy="28803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3707904" y="3645024"/>
              <a:ext cx="288032" cy="28803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3707904" y="4365104"/>
              <a:ext cx="288032" cy="28803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3707904" y="508518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4427984" y="220486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4427984" y="2924944"/>
              <a:ext cx="288032" cy="28803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4427984" y="364502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4427984" y="4365104"/>
              <a:ext cx="288032" cy="28803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>
              <a:off x="4427984" y="508518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148064" y="2204864"/>
              <a:ext cx="288032" cy="28803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5148064" y="292494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>
              <a:off x="5148064" y="364502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148064" y="4365104"/>
              <a:ext cx="288032" cy="28803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5148064" y="5085184"/>
              <a:ext cx="288032" cy="28803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5868144" y="2204864"/>
              <a:ext cx="288032" cy="28803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868144" y="2924944"/>
              <a:ext cx="288032" cy="28803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5868144" y="3645024"/>
              <a:ext cx="288032" cy="28803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868144" y="4365104"/>
              <a:ext cx="288032" cy="28803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868144" y="508518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6588224" y="2204864"/>
              <a:ext cx="288032" cy="28803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6588224" y="292494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6588224" y="3645024"/>
              <a:ext cx="288032" cy="28803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6588224" y="4365104"/>
              <a:ext cx="288032" cy="28803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6588224" y="508518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3491880" y="1628800"/>
              <a:ext cx="40324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bg2"/>
                  </a:solidFill>
                </a:rPr>
                <a:t>Concurrents</a:t>
              </a:r>
              <a:endParaRPr lang="fr-FR" sz="1600" dirty="0">
                <a:solidFill>
                  <a:schemeClr val="bg2"/>
                </a:solidFill>
              </a:endParaRPr>
            </a:p>
          </p:txBody>
        </p:sp>
        <p:cxnSp>
          <p:nvCxnSpPr>
            <p:cNvPr id="83" name="Connecteur droit 82"/>
            <p:cNvCxnSpPr/>
            <p:nvPr/>
          </p:nvCxnSpPr>
          <p:spPr>
            <a:xfrm>
              <a:off x="3491880" y="1628800"/>
              <a:ext cx="403244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271617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1"/>
            </a:gs>
            <a:gs pos="100000">
              <a:schemeClr val="accent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>
                <a:ln/>
                <a:solidFill>
                  <a:schemeClr val="accent3"/>
                </a:solidFill>
                <a:effectLst/>
              </a:rPr>
              <a:t>PESTEL: qu’est-ce qui vous influence?</a:t>
            </a:r>
            <a:endParaRPr lang="fr-FR" sz="360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20" name="Diagramme 19"/>
          <p:cNvGraphicFramePr/>
          <p:nvPr/>
        </p:nvGraphicFramePr>
        <p:xfrm>
          <a:off x="299864" y="764704"/>
          <a:ext cx="8520608" cy="56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Plus 20"/>
          <p:cNvSpPr/>
          <p:nvPr/>
        </p:nvSpPr>
        <p:spPr>
          <a:xfrm>
            <a:off x="3252192" y="2965136"/>
            <a:ext cx="1440160" cy="1440160"/>
          </a:xfrm>
          <a:prstGeom prst="mathPlus">
            <a:avLst/>
          </a:prstGeom>
          <a:scene3d>
            <a:camera prst="isometricOffAxis1Top">
              <a:rot lat="18863577" lon="20738859" rev="1140000"/>
            </a:camera>
            <a:lightRig rig="threePt" dir="t">
              <a:rot lat="0" lon="0" rev="1200000"/>
            </a:lightRig>
          </a:scene3d>
          <a:sp3d>
            <a:bevelT w="63500" h="1079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Moins 21"/>
          <p:cNvSpPr/>
          <p:nvPr/>
        </p:nvSpPr>
        <p:spPr>
          <a:xfrm>
            <a:off x="4478000" y="2802696"/>
            <a:ext cx="1080120" cy="1440160"/>
          </a:xfrm>
          <a:prstGeom prst="mathMinus">
            <a:avLst/>
          </a:prstGeom>
          <a:scene3d>
            <a:camera prst="isometricOffAxis1Top">
              <a:rot lat="18863577" lon="20738859" rev="1140000"/>
            </a:camera>
            <a:lightRig rig="threePt" dir="t">
              <a:rot lat="0" lon="0" rev="1200000"/>
            </a:lightRig>
          </a:scene3d>
          <a:sp3d>
            <a:bevelT w="63500" h="1079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38076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1"/>
            </a:gs>
            <a:gs pos="100000">
              <a:schemeClr val="accent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6696075" cy="865187"/>
          </a:xfrm>
        </p:spPr>
        <p:txBody>
          <a:bodyPr lIns="18000" rIns="18000">
            <a:normAutofit/>
          </a:bodyPr>
          <a:lstStyle/>
          <a:p>
            <a:pPr algn="l">
              <a:defRPr/>
            </a:pPr>
            <a:r>
              <a:rPr lang="fr-CH" sz="3600" dirty="0">
                <a:ln/>
                <a:solidFill>
                  <a:schemeClr val="accent3"/>
                </a:solidFill>
                <a:effectLst/>
              </a:rPr>
              <a:t>Gestion cyclique des risques!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83038" y="2022475"/>
            <a:ext cx="3790949" cy="3657600"/>
            <a:chOff x="1728" y="1488"/>
            <a:chExt cx="2388" cy="2304"/>
          </a:xfrm>
        </p:grpSpPr>
        <p:sp>
          <p:nvSpPr>
            <p:cNvPr id="129046" name="AutoShape 7"/>
            <p:cNvSpPr>
              <a:spLocks noChangeArrowheads="1"/>
            </p:cNvSpPr>
            <p:nvPr/>
          </p:nvSpPr>
          <p:spPr bwMode="auto">
            <a:xfrm rot="3600000">
              <a:off x="1728" y="1488"/>
              <a:ext cx="2304" cy="2304"/>
            </a:xfrm>
            <a:custGeom>
              <a:avLst/>
              <a:gdLst>
                <a:gd name="T0" fmla="*/ 1152 w 21600"/>
                <a:gd name="T1" fmla="*/ 0 h 21600"/>
                <a:gd name="T2" fmla="*/ 670 w 21600"/>
                <a:gd name="T3" fmla="*/ 277 h 21600"/>
                <a:gd name="T4" fmla="*/ 1152 w 21600"/>
                <a:gd name="T5" fmla="*/ 305 h 21600"/>
                <a:gd name="T6" fmla="*/ 1634 w 21600"/>
                <a:gd name="T7" fmla="*/ 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1 w 21600"/>
                <a:gd name="T13" fmla="*/ 0 h 21600"/>
                <a:gd name="T14" fmla="*/ 17719 w 21600"/>
                <a:gd name="T15" fmla="*/ 4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70" y="3849"/>
                  </a:moveTo>
                  <a:cubicBezTo>
                    <a:pt x="8143" y="3202"/>
                    <a:pt x="9460" y="2863"/>
                    <a:pt x="10800" y="2864"/>
                  </a:cubicBezTo>
                  <a:cubicBezTo>
                    <a:pt x="12139" y="2864"/>
                    <a:pt x="13456" y="3202"/>
                    <a:pt x="14629" y="3849"/>
                  </a:cubicBezTo>
                  <a:lnTo>
                    <a:pt x="16011" y="1340"/>
                  </a:lnTo>
                  <a:cubicBezTo>
                    <a:pt x="14415" y="461"/>
                    <a:pt x="12622" y="-1"/>
                    <a:pt x="10799" y="0"/>
                  </a:cubicBezTo>
                  <a:cubicBezTo>
                    <a:pt x="8977" y="0"/>
                    <a:pt x="7184" y="461"/>
                    <a:pt x="5588" y="13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CH" sz="2000">
                <a:solidFill>
                  <a:schemeClr val="bg1"/>
                </a:solidFill>
              </a:endParaRPr>
            </a:p>
          </p:txBody>
        </p:sp>
        <p:sp>
          <p:nvSpPr>
            <p:cNvPr id="11298" name="Text Box 8"/>
            <p:cNvSpPr txBox="1">
              <a:spLocks noChangeArrowheads="1"/>
            </p:cNvSpPr>
            <p:nvPr/>
          </p:nvSpPr>
          <p:spPr bwMode="auto">
            <a:xfrm rot="3600000">
              <a:off x="3579" y="1881"/>
              <a:ext cx="82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2000" b="1">
                  <a:solidFill>
                    <a:schemeClr val="bg1"/>
                  </a:solidFill>
                  <a:latin typeface="Arial Narrow" pitchFamily="34" charset="0"/>
                </a:rPr>
                <a:t>2. Identifier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83038" y="1628775"/>
            <a:ext cx="3657600" cy="4038600"/>
            <a:chOff x="1728" y="1248"/>
            <a:chExt cx="2304" cy="2544"/>
          </a:xfrm>
        </p:grpSpPr>
        <p:sp>
          <p:nvSpPr>
            <p:cNvPr id="129044" name="AutoShape 10"/>
            <p:cNvSpPr>
              <a:spLocks noChangeArrowheads="1"/>
            </p:cNvSpPr>
            <p:nvPr/>
          </p:nvSpPr>
          <p:spPr bwMode="auto">
            <a:xfrm>
              <a:off x="1728" y="1488"/>
              <a:ext cx="2304" cy="2304"/>
            </a:xfrm>
            <a:custGeom>
              <a:avLst/>
              <a:gdLst>
                <a:gd name="T0" fmla="*/ 1152 w 21600"/>
                <a:gd name="T1" fmla="*/ 0 h 21600"/>
                <a:gd name="T2" fmla="*/ 670 w 21600"/>
                <a:gd name="T3" fmla="*/ 277 h 21600"/>
                <a:gd name="T4" fmla="*/ 1152 w 21600"/>
                <a:gd name="T5" fmla="*/ 305 h 21600"/>
                <a:gd name="T6" fmla="*/ 1634 w 21600"/>
                <a:gd name="T7" fmla="*/ 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1 w 21600"/>
                <a:gd name="T13" fmla="*/ 0 h 21600"/>
                <a:gd name="T14" fmla="*/ 17719 w 21600"/>
                <a:gd name="T15" fmla="*/ 4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70" y="3849"/>
                  </a:moveTo>
                  <a:cubicBezTo>
                    <a:pt x="8143" y="3202"/>
                    <a:pt x="9460" y="2863"/>
                    <a:pt x="10800" y="2864"/>
                  </a:cubicBezTo>
                  <a:cubicBezTo>
                    <a:pt x="12139" y="2864"/>
                    <a:pt x="13456" y="3202"/>
                    <a:pt x="14629" y="3849"/>
                  </a:cubicBezTo>
                  <a:lnTo>
                    <a:pt x="16011" y="1340"/>
                  </a:lnTo>
                  <a:cubicBezTo>
                    <a:pt x="14415" y="461"/>
                    <a:pt x="12622" y="-1"/>
                    <a:pt x="10799" y="0"/>
                  </a:cubicBezTo>
                  <a:cubicBezTo>
                    <a:pt x="8977" y="0"/>
                    <a:pt x="7184" y="461"/>
                    <a:pt x="5588" y="13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tIns="46800" anchor="ctr"/>
            <a:lstStyle/>
            <a:p>
              <a:pPr algn="ctr">
                <a:defRPr/>
              </a:pPr>
              <a:endParaRPr lang="fr-CH" sz="2000" dirty="0">
                <a:solidFill>
                  <a:schemeClr val="bg1"/>
                </a:solidFill>
              </a:endParaRPr>
            </a:p>
          </p:txBody>
        </p:sp>
        <p:sp>
          <p:nvSpPr>
            <p:cNvPr id="11294" name="Text Box 11"/>
            <p:cNvSpPr txBox="1">
              <a:spLocks noChangeArrowheads="1"/>
            </p:cNvSpPr>
            <p:nvPr/>
          </p:nvSpPr>
          <p:spPr bwMode="auto">
            <a:xfrm>
              <a:off x="2505" y="1248"/>
              <a:ext cx="7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2000" b="1">
                  <a:solidFill>
                    <a:schemeClr val="bg1"/>
                  </a:solidFill>
                  <a:latin typeface="Arial Narrow" pitchFamily="34" charset="0"/>
                </a:rPr>
                <a:t>1. Planifier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983038" y="2022475"/>
            <a:ext cx="4151313" cy="3806826"/>
            <a:chOff x="1728" y="1488"/>
            <a:chExt cx="2615" cy="2398"/>
          </a:xfrm>
        </p:grpSpPr>
        <p:sp>
          <p:nvSpPr>
            <p:cNvPr id="129042" name="AutoShape 13"/>
            <p:cNvSpPr>
              <a:spLocks noChangeArrowheads="1"/>
            </p:cNvSpPr>
            <p:nvPr/>
          </p:nvSpPr>
          <p:spPr bwMode="auto">
            <a:xfrm rot="7200000">
              <a:off x="1728" y="1488"/>
              <a:ext cx="2304" cy="2304"/>
            </a:xfrm>
            <a:custGeom>
              <a:avLst/>
              <a:gdLst>
                <a:gd name="T0" fmla="*/ 1152 w 21600"/>
                <a:gd name="T1" fmla="*/ 0 h 21600"/>
                <a:gd name="T2" fmla="*/ 670 w 21600"/>
                <a:gd name="T3" fmla="*/ 277 h 21600"/>
                <a:gd name="T4" fmla="*/ 1152 w 21600"/>
                <a:gd name="T5" fmla="*/ 305 h 21600"/>
                <a:gd name="T6" fmla="*/ 1634 w 21600"/>
                <a:gd name="T7" fmla="*/ 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1 w 21600"/>
                <a:gd name="T13" fmla="*/ 0 h 21600"/>
                <a:gd name="T14" fmla="*/ 17719 w 21600"/>
                <a:gd name="T15" fmla="*/ 4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70" y="3849"/>
                  </a:moveTo>
                  <a:cubicBezTo>
                    <a:pt x="8143" y="3202"/>
                    <a:pt x="9460" y="2863"/>
                    <a:pt x="10800" y="2864"/>
                  </a:cubicBezTo>
                  <a:cubicBezTo>
                    <a:pt x="12139" y="2864"/>
                    <a:pt x="13456" y="3202"/>
                    <a:pt x="14629" y="3849"/>
                  </a:cubicBezTo>
                  <a:lnTo>
                    <a:pt x="16011" y="1340"/>
                  </a:lnTo>
                  <a:cubicBezTo>
                    <a:pt x="14415" y="461"/>
                    <a:pt x="12622" y="-1"/>
                    <a:pt x="10799" y="0"/>
                  </a:cubicBezTo>
                  <a:cubicBezTo>
                    <a:pt x="8977" y="0"/>
                    <a:pt x="7184" y="461"/>
                    <a:pt x="5588" y="13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CH" sz="2000">
                <a:solidFill>
                  <a:schemeClr val="bg1"/>
                </a:solidFill>
              </a:endParaRPr>
            </a:p>
          </p:txBody>
        </p:sp>
        <p:sp>
          <p:nvSpPr>
            <p:cNvPr id="11290" name="Text Box 14"/>
            <p:cNvSpPr txBox="1">
              <a:spLocks noChangeArrowheads="1"/>
            </p:cNvSpPr>
            <p:nvPr/>
          </p:nvSpPr>
          <p:spPr bwMode="auto">
            <a:xfrm rot="18000000">
              <a:off x="3576" y="3119"/>
              <a:ext cx="108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2000" b="1">
                  <a:solidFill>
                    <a:schemeClr val="bg1"/>
                  </a:solidFill>
                  <a:latin typeface="Arial Narrow" pitchFamily="34" charset="0"/>
                </a:rPr>
                <a:t>3. Analyser</a:t>
              </a:r>
              <a:br>
                <a:rPr lang="pt-BR" sz="2000" b="1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pt-BR" sz="2000" b="1">
                  <a:solidFill>
                    <a:schemeClr val="bg1"/>
                  </a:solidFill>
                  <a:latin typeface="Arial Narrow" pitchFamily="34" charset="0"/>
                </a:rPr>
                <a:t>qualitativement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983038" y="2022475"/>
            <a:ext cx="3657600" cy="4410075"/>
            <a:chOff x="1728" y="1488"/>
            <a:chExt cx="2304" cy="2778"/>
          </a:xfrm>
        </p:grpSpPr>
        <p:sp>
          <p:nvSpPr>
            <p:cNvPr id="129040" name="AutoShape 16"/>
            <p:cNvSpPr>
              <a:spLocks noChangeArrowheads="1"/>
            </p:cNvSpPr>
            <p:nvPr/>
          </p:nvSpPr>
          <p:spPr bwMode="auto">
            <a:xfrm rot="10800000">
              <a:off x="1728" y="1488"/>
              <a:ext cx="2304" cy="2304"/>
            </a:xfrm>
            <a:custGeom>
              <a:avLst/>
              <a:gdLst>
                <a:gd name="T0" fmla="*/ 1152 w 21600"/>
                <a:gd name="T1" fmla="*/ 0 h 21600"/>
                <a:gd name="T2" fmla="*/ 670 w 21600"/>
                <a:gd name="T3" fmla="*/ 277 h 21600"/>
                <a:gd name="T4" fmla="*/ 1152 w 21600"/>
                <a:gd name="T5" fmla="*/ 305 h 21600"/>
                <a:gd name="T6" fmla="*/ 1634 w 21600"/>
                <a:gd name="T7" fmla="*/ 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1 w 21600"/>
                <a:gd name="T13" fmla="*/ 0 h 21600"/>
                <a:gd name="T14" fmla="*/ 17719 w 21600"/>
                <a:gd name="T15" fmla="*/ 4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70" y="3849"/>
                  </a:moveTo>
                  <a:cubicBezTo>
                    <a:pt x="8143" y="3202"/>
                    <a:pt x="9460" y="2863"/>
                    <a:pt x="10800" y="2864"/>
                  </a:cubicBezTo>
                  <a:cubicBezTo>
                    <a:pt x="12139" y="2864"/>
                    <a:pt x="13456" y="3202"/>
                    <a:pt x="14629" y="3849"/>
                  </a:cubicBezTo>
                  <a:lnTo>
                    <a:pt x="16011" y="1340"/>
                  </a:lnTo>
                  <a:cubicBezTo>
                    <a:pt x="14415" y="461"/>
                    <a:pt x="12622" y="-1"/>
                    <a:pt x="10799" y="0"/>
                  </a:cubicBezTo>
                  <a:cubicBezTo>
                    <a:pt x="8977" y="0"/>
                    <a:pt x="7184" y="461"/>
                    <a:pt x="5588" y="13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CH" sz="2000">
                <a:solidFill>
                  <a:schemeClr val="bg1"/>
                </a:solidFill>
              </a:endParaRPr>
            </a:p>
          </p:txBody>
        </p:sp>
        <p:sp>
          <p:nvSpPr>
            <p:cNvPr id="11286" name="Text Box 17"/>
            <p:cNvSpPr txBox="1">
              <a:spLocks noChangeArrowheads="1"/>
            </p:cNvSpPr>
            <p:nvPr/>
          </p:nvSpPr>
          <p:spPr bwMode="auto">
            <a:xfrm>
              <a:off x="2301" y="3820"/>
              <a:ext cx="117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2000" b="1">
                  <a:solidFill>
                    <a:schemeClr val="bg1"/>
                  </a:solidFill>
                  <a:latin typeface="Arial Narrow" pitchFamily="34" charset="0"/>
                </a:rPr>
                <a:t>4. Analyser</a:t>
              </a:r>
              <a:br>
                <a:rPr lang="pt-BR" sz="2000" b="1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pt-BR" sz="2000" b="1">
                  <a:solidFill>
                    <a:schemeClr val="bg1"/>
                  </a:solidFill>
                  <a:latin typeface="Arial Narrow" pitchFamily="34" charset="0"/>
                </a:rPr>
                <a:t>quantitativement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616326" y="2022475"/>
            <a:ext cx="4024313" cy="3657600"/>
            <a:chOff x="1497" y="1488"/>
            <a:chExt cx="2535" cy="2304"/>
          </a:xfrm>
        </p:grpSpPr>
        <p:sp>
          <p:nvSpPr>
            <p:cNvPr id="129038" name="AutoShape 19"/>
            <p:cNvSpPr>
              <a:spLocks noChangeArrowheads="1"/>
            </p:cNvSpPr>
            <p:nvPr/>
          </p:nvSpPr>
          <p:spPr bwMode="auto">
            <a:xfrm rot="-7200000">
              <a:off x="1728" y="1488"/>
              <a:ext cx="2304" cy="2304"/>
            </a:xfrm>
            <a:custGeom>
              <a:avLst/>
              <a:gdLst>
                <a:gd name="T0" fmla="*/ 1152 w 21600"/>
                <a:gd name="T1" fmla="*/ 0 h 21600"/>
                <a:gd name="T2" fmla="*/ 670 w 21600"/>
                <a:gd name="T3" fmla="*/ 277 h 21600"/>
                <a:gd name="T4" fmla="*/ 1152 w 21600"/>
                <a:gd name="T5" fmla="*/ 305 h 21600"/>
                <a:gd name="T6" fmla="*/ 1634 w 21600"/>
                <a:gd name="T7" fmla="*/ 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1 w 21600"/>
                <a:gd name="T13" fmla="*/ 0 h 21600"/>
                <a:gd name="T14" fmla="*/ 17719 w 21600"/>
                <a:gd name="T15" fmla="*/ 4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70" y="3849"/>
                  </a:moveTo>
                  <a:cubicBezTo>
                    <a:pt x="8143" y="3202"/>
                    <a:pt x="9460" y="2863"/>
                    <a:pt x="10800" y="2864"/>
                  </a:cubicBezTo>
                  <a:cubicBezTo>
                    <a:pt x="12139" y="2864"/>
                    <a:pt x="13456" y="3202"/>
                    <a:pt x="14629" y="3849"/>
                  </a:cubicBezTo>
                  <a:lnTo>
                    <a:pt x="16011" y="1340"/>
                  </a:lnTo>
                  <a:cubicBezTo>
                    <a:pt x="14415" y="461"/>
                    <a:pt x="12622" y="-1"/>
                    <a:pt x="10799" y="0"/>
                  </a:cubicBezTo>
                  <a:cubicBezTo>
                    <a:pt x="8977" y="0"/>
                    <a:pt x="7184" y="461"/>
                    <a:pt x="5588" y="13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CH" sz="2000">
                <a:solidFill>
                  <a:schemeClr val="bg1"/>
                </a:solidFill>
              </a:endParaRPr>
            </a:p>
          </p:txBody>
        </p:sp>
        <p:sp>
          <p:nvSpPr>
            <p:cNvPr id="11282" name="Text Box 20"/>
            <p:cNvSpPr txBox="1">
              <a:spLocks noChangeArrowheads="1"/>
            </p:cNvSpPr>
            <p:nvPr/>
          </p:nvSpPr>
          <p:spPr bwMode="auto">
            <a:xfrm rot="3600000">
              <a:off x="1257" y="3072"/>
              <a:ext cx="92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2000" b="1">
                  <a:solidFill>
                    <a:schemeClr val="bg1"/>
                  </a:solidFill>
                  <a:latin typeface="Arial Narrow" pitchFamily="34" charset="0"/>
                </a:rPr>
                <a:t>5. Planifier</a:t>
              </a:r>
              <a:br>
                <a:rPr lang="pt-BR" sz="2000" b="1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pt-BR" sz="2000" b="1">
                  <a:solidFill>
                    <a:schemeClr val="bg1"/>
                  </a:solidFill>
                  <a:latin typeface="Arial Narrow" pitchFamily="34" charset="0"/>
                </a:rPr>
                <a:t>les réponses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538539" y="2022475"/>
            <a:ext cx="4102101" cy="3657600"/>
            <a:chOff x="1448" y="1488"/>
            <a:chExt cx="2584" cy="2304"/>
          </a:xfrm>
        </p:grpSpPr>
        <p:sp>
          <p:nvSpPr>
            <p:cNvPr id="129036" name="AutoShape 22"/>
            <p:cNvSpPr>
              <a:spLocks noChangeArrowheads="1"/>
            </p:cNvSpPr>
            <p:nvPr/>
          </p:nvSpPr>
          <p:spPr bwMode="auto">
            <a:xfrm rot="-3600000">
              <a:off x="1728" y="1488"/>
              <a:ext cx="2304" cy="2304"/>
            </a:xfrm>
            <a:custGeom>
              <a:avLst/>
              <a:gdLst>
                <a:gd name="T0" fmla="*/ 1152 w 21600"/>
                <a:gd name="T1" fmla="*/ 0 h 21600"/>
                <a:gd name="T2" fmla="*/ 670 w 21600"/>
                <a:gd name="T3" fmla="*/ 277 h 21600"/>
                <a:gd name="T4" fmla="*/ 1152 w 21600"/>
                <a:gd name="T5" fmla="*/ 305 h 21600"/>
                <a:gd name="T6" fmla="*/ 1634 w 21600"/>
                <a:gd name="T7" fmla="*/ 27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881 w 21600"/>
                <a:gd name="T13" fmla="*/ 0 h 21600"/>
                <a:gd name="T14" fmla="*/ 17719 w 21600"/>
                <a:gd name="T15" fmla="*/ 47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970" y="3849"/>
                  </a:moveTo>
                  <a:cubicBezTo>
                    <a:pt x="8143" y="3202"/>
                    <a:pt x="9460" y="2863"/>
                    <a:pt x="10800" y="2864"/>
                  </a:cubicBezTo>
                  <a:cubicBezTo>
                    <a:pt x="12139" y="2864"/>
                    <a:pt x="13456" y="3202"/>
                    <a:pt x="14629" y="3849"/>
                  </a:cubicBezTo>
                  <a:lnTo>
                    <a:pt x="16011" y="1340"/>
                  </a:lnTo>
                  <a:cubicBezTo>
                    <a:pt x="14415" y="461"/>
                    <a:pt x="12622" y="-1"/>
                    <a:pt x="10799" y="0"/>
                  </a:cubicBezTo>
                  <a:cubicBezTo>
                    <a:pt x="8977" y="0"/>
                    <a:pt x="7184" y="461"/>
                    <a:pt x="5588" y="13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fr-CH" sz="2000">
                <a:solidFill>
                  <a:schemeClr val="bg1"/>
                </a:solidFill>
              </a:endParaRPr>
            </a:p>
          </p:txBody>
        </p:sp>
        <p:sp>
          <p:nvSpPr>
            <p:cNvPr id="11278" name="Text Box 23"/>
            <p:cNvSpPr txBox="1">
              <a:spLocks noChangeArrowheads="1"/>
            </p:cNvSpPr>
            <p:nvPr/>
          </p:nvSpPr>
          <p:spPr bwMode="auto">
            <a:xfrm rot="18000000">
              <a:off x="1234" y="1764"/>
              <a:ext cx="8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2000" b="1" dirty="0">
                  <a:solidFill>
                    <a:schemeClr val="bg1"/>
                  </a:solidFill>
                  <a:latin typeface="Arial Narrow" pitchFamily="34" charset="0"/>
                </a:rPr>
                <a:t>6. Monitorer</a:t>
              </a:r>
            </a:p>
            <a:p>
              <a:pPr algn="ctr" eaLnBrk="1" hangingPunct="1"/>
              <a:r>
                <a:rPr lang="pt-BR" sz="2000" b="1" dirty="0">
                  <a:solidFill>
                    <a:schemeClr val="bg1"/>
                  </a:solidFill>
                  <a:latin typeface="Arial Narrow" pitchFamily="34" charset="0"/>
                </a:rPr>
                <a:t>et contrôler</a:t>
              </a:r>
            </a:p>
          </p:txBody>
        </p:sp>
      </p:grpSp>
      <p:sp>
        <p:nvSpPr>
          <p:cNvPr id="1304605" name="AutoShape 29"/>
          <p:cNvSpPr>
            <a:spLocks noChangeArrowheads="1"/>
          </p:cNvSpPr>
          <p:nvPr/>
        </p:nvSpPr>
        <p:spPr bwMode="auto">
          <a:xfrm>
            <a:off x="4859338" y="2874963"/>
            <a:ext cx="1944687" cy="1946275"/>
          </a:xfrm>
          <a:custGeom>
            <a:avLst/>
            <a:gdLst>
              <a:gd name="T0" fmla="*/ 124471492 w 21600"/>
              <a:gd name="T1" fmla="*/ 167177709 h 21600"/>
              <a:gd name="T2" fmla="*/ 95266625 w 21600"/>
              <a:gd name="T3" fmla="*/ 7209688 h 21600"/>
              <a:gd name="T4" fmla="*/ 118708378 w 21600"/>
              <a:gd name="T5" fmla="*/ 154771922 h 21600"/>
              <a:gd name="T6" fmla="*/ -2545199 w 21600"/>
              <a:gd name="T7" fmla="*/ 25452954 h 21600"/>
              <a:gd name="T8" fmla="*/ 37407943 w 21600"/>
              <a:gd name="T9" fmla="*/ 18097203 h 21600"/>
              <a:gd name="T10" fmla="*/ 44743642 w 21600"/>
              <a:gd name="T11" fmla="*/ 5811559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3297" y="5625"/>
                </a:moveTo>
                <a:cubicBezTo>
                  <a:pt x="2248" y="7146"/>
                  <a:pt x="1686" y="8951"/>
                  <a:pt x="1686" y="10799"/>
                </a:cubicBezTo>
                <a:cubicBezTo>
                  <a:pt x="1686" y="15833"/>
                  <a:pt x="5766" y="19914"/>
                  <a:pt x="10800" y="19914"/>
                </a:cubicBezTo>
                <a:cubicBezTo>
                  <a:pt x="15833" y="19914"/>
                  <a:pt x="19914" y="15833"/>
                  <a:pt x="19914" y="10800"/>
                </a:cubicBezTo>
                <a:cubicBezTo>
                  <a:pt x="19914" y="6104"/>
                  <a:pt x="16346" y="2177"/>
                  <a:pt x="11672" y="1727"/>
                </a:cubicBezTo>
                <a:lnTo>
                  <a:pt x="11833" y="49"/>
                </a:lnTo>
                <a:cubicBezTo>
                  <a:pt x="17372" y="582"/>
                  <a:pt x="21600" y="52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8609"/>
                  <a:pt x="665" y="6471"/>
                  <a:pt x="1909" y="4668"/>
                </a:cubicBezTo>
                <a:lnTo>
                  <a:pt x="-314" y="3135"/>
                </a:lnTo>
                <a:lnTo>
                  <a:pt x="4615" y="2229"/>
                </a:lnTo>
                <a:lnTo>
                  <a:pt x="5520" y="7158"/>
                </a:lnTo>
                <a:lnTo>
                  <a:pt x="3297" y="5625"/>
                </a:lnTo>
                <a:close/>
              </a:path>
            </a:pathLst>
          </a:custGeom>
          <a:gradFill rotWithShape="1">
            <a:gsLst>
              <a:gs pos="0">
                <a:srgbClr val="008000"/>
              </a:gs>
              <a:gs pos="50000">
                <a:srgbClr val="CCFF99"/>
              </a:gs>
              <a:gs pos="100000">
                <a:srgbClr val="0080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 sz="2000">
              <a:solidFill>
                <a:schemeClr val="bg1"/>
              </a:solidFill>
            </a:endParaRPr>
          </a:p>
        </p:txBody>
      </p:sp>
      <p:sp>
        <p:nvSpPr>
          <p:cNvPr id="23" name="WordArt 2"/>
          <p:cNvSpPr>
            <a:spLocks noChangeArrowheads="1" noChangeShapeType="1" noTextEdit="1"/>
          </p:cNvSpPr>
          <p:nvPr/>
        </p:nvSpPr>
        <p:spPr bwMode="auto">
          <a:xfrm>
            <a:off x="539552" y="3068960"/>
            <a:ext cx="1536204" cy="3276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fr-CH" sz="3600" kern="10" dirty="0" smtClean="0">
                <a:ln/>
                <a:gradFill>
                  <a:gsLst>
                    <a:gs pos="0">
                      <a:srgbClr val="006600"/>
                    </a:gs>
                    <a:gs pos="50000">
                      <a:srgbClr val="00B050"/>
                    </a:gs>
                    <a:gs pos="100000">
                      <a:srgbClr val="92D050"/>
                    </a:gs>
                  </a:gsLst>
                  <a:lin ang="3600000" scaled="0"/>
                </a:gradFill>
                <a:latin typeface="Wide Latin" pitchFamily="18" charset="0"/>
                <a:cs typeface="Mangal" pitchFamily="18" charset="0"/>
              </a:rPr>
              <a:t>!</a:t>
            </a:r>
            <a:endParaRPr lang="fr-CH" sz="3600" kern="10" dirty="0">
              <a:ln/>
              <a:gradFill>
                <a:gsLst>
                  <a:gs pos="0">
                    <a:srgbClr val="006600"/>
                  </a:gs>
                  <a:gs pos="50000">
                    <a:srgbClr val="00B050"/>
                  </a:gs>
                  <a:gs pos="100000">
                    <a:srgbClr val="92D050"/>
                  </a:gs>
                </a:gsLst>
                <a:lin ang="3600000" scaled="0"/>
              </a:gradFill>
              <a:latin typeface="Wide Latin" pitchFamily="18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48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04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04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0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0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460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1"/>
            </a:gs>
            <a:gs pos="100000">
              <a:schemeClr val="accent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>
                <a:ln/>
                <a:solidFill>
                  <a:schemeClr val="accent3"/>
                </a:solidFill>
                <a:effectLst/>
              </a:rPr>
              <a:t>Evaluation des risques</a:t>
            </a:r>
            <a:endParaRPr lang="fr-FR" sz="3600" dirty="0">
              <a:ln/>
              <a:solidFill>
                <a:schemeClr val="accent3"/>
              </a:solidFill>
              <a:effectLst/>
            </a:endParaRPr>
          </a:p>
        </p:txBody>
      </p:sp>
      <p:grpSp>
        <p:nvGrpSpPr>
          <p:cNvPr id="3" name="Groupe 38"/>
          <p:cNvGrpSpPr/>
          <p:nvPr/>
        </p:nvGrpSpPr>
        <p:grpSpPr>
          <a:xfrm>
            <a:off x="1331640" y="1484784"/>
            <a:ext cx="6480720" cy="4248472"/>
            <a:chOff x="251520" y="1268760"/>
            <a:chExt cx="5040560" cy="3600400"/>
          </a:xfrm>
        </p:grpSpPr>
        <p:sp>
          <p:nvSpPr>
            <p:cNvPr id="9" name="Rectangle 8"/>
            <p:cNvSpPr/>
            <p:nvPr/>
          </p:nvSpPr>
          <p:spPr>
            <a:xfrm>
              <a:off x="971600" y="1988840"/>
              <a:ext cx="4320480" cy="2880320"/>
            </a:xfrm>
            <a:prstGeom prst="rect">
              <a:avLst/>
            </a:prstGeom>
            <a:gradFill flip="none" rotWithShape="1">
              <a:gsLst>
                <a:gs pos="0">
                  <a:srgbClr val="CCFF33"/>
                </a:gs>
                <a:gs pos="32000">
                  <a:srgbClr val="FFFF00"/>
                </a:gs>
                <a:gs pos="99317">
                  <a:srgbClr val="FF3300"/>
                </a:gs>
                <a:gs pos="64000">
                  <a:srgbClr val="FFC000"/>
                </a:gs>
              </a:gsLst>
              <a:lin ang="2700000" scaled="1"/>
              <a:tileRect/>
            </a:gra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i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71600" y="1268760"/>
              <a:ext cx="4320480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Impact</a:t>
              </a:r>
              <a:endParaRPr lang="fr-F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520" y="1268760"/>
              <a:ext cx="720080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520" y="1988840"/>
              <a:ext cx="720080" cy="28803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fr-FR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Probabilité</a:t>
              </a:r>
              <a:endParaRPr lang="fr-F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4" name="Moins 23"/>
            <p:cNvSpPr/>
            <p:nvPr/>
          </p:nvSpPr>
          <p:spPr>
            <a:xfrm>
              <a:off x="1148853" y="1456515"/>
              <a:ext cx="360040" cy="369332"/>
            </a:xfrm>
            <a:prstGeom prst="mathMin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Moins 24"/>
            <p:cNvSpPr/>
            <p:nvPr/>
          </p:nvSpPr>
          <p:spPr>
            <a:xfrm>
              <a:off x="431540" y="2100346"/>
              <a:ext cx="360040" cy="369332"/>
            </a:xfrm>
            <a:prstGeom prst="mathMinu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Plus 25"/>
            <p:cNvSpPr/>
            <p:nvPr/>
          </p:nvSpPr>
          <p:spPr>
            <a:xfrm>
              <a:off x="4752140" y="1448725"/>
              <a:ext cx="360040" cy="369332"/>
            </a:xfrm>
            <a:prstGeom prst="mathPl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Plus 26"/>
            <p:cNvSpPr/>
            <p:nvPr/>
          </p:nvSpPr>
          <p:spPr>
            <a:xfrm>
              <a:off x="431540" y="4365104"/>
              <a:ext cx="360040" cy="369332"/>
            </a:xfrm>
            <a:prstGeom prst="mathPl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971600" y="2708920"/>
              <a:ext cx="43204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971600" y="3429000"/>
              <a:ext cx="43204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971600" y="4149080"/>
              <a:ext cx="432048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1691680" y="1988840"/>
              <a:ext cx="0" cy="28803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411760" y="1988840"/>
              <a:ext cx="0" cy="28803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3131840" y="1988840"/>
              <a:ext cx="0" cy="28803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3851920" y="1988840"/>
              <a:ext cx="0" cy="28803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4572000" y="1988840"/>
              <a:ext cx="0" cy="28803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39"/>
          <p:cNvGrpSpPr/>
          <p:nvPr/>
        </p:nvGrpSpPr>
        <p:grpSpPr>
          <a:xfrm>
            <a:off x="2555776" y="2636912"/>
            <a:ext cx="4623672" cy="2952328"/>
            <a:chOff x="2555776" y="2636912"/>
            <a:chExt cx="4623672" cy="2952328"/>
          </a:xfrm>
        </p:grpSpPr>
        <p:pic>
          <p:nvPicPr>
            <p:cNvPr id="8194" name="Picture 2" descr="http://pixabay.com/static/uploads/photo/2014/03/24/13/51/sticky-note-294627_640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973729" y="4149080"/>
              <a:ext cx="591224" cy="648072"/>
            </a:xfrm>
            <a:prstGeom prst="rect">
              <a:avLst/>
            </a:prstGeom>
            <a:noFill/>
          </p:spPr>
        </p:pic>
        <p:pic>
          <p:nvPicPr>
            <p:cNvPr id="21" name="Picture 2" descr="http://pixabay.com/static/uploads/photo/2014/03/24/13/51/sticky-note-294627_640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8104" y="2780928"/>
              <a:ext cx="591224" cy="648072"/>
            </a:xfrm>
            <a:prstGeom prst="rect">
              <a:avLst/>
            </a:prstGeom>
            <a:noFill/>
          </p:spPr>
        </p:pic>
        <p:pic>
          <p:nvPicPr>
            <p:cNvPr id="22" name="Picture 2" descr="http://pixabay.com/static/uploads/photo/2014/03/24/13/51/sticky-note-294627_640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588224" y="4365104"/>
              <a:ext cx="591224" cy="648072"/>
            </a:xfrm>
            <a:prstGeom prst="rect">
              <a:avLst/>
            </a:prstGeom>
            <a:noFill/>
          </p:spPr>
        </p:pic>
        <p:pic>
          <p:nvPicPr>
            <p:cNvPr id="23" name="Picture 2" descr="http://pixabay.com/static/uploads/photo/2014/03/24/13/51/sticky-note-294627_640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4941168"/>
              <a:ext cx="591224" cy="648072"/>
            </a:xfrm>
            <a:prstGeom prst="rect">
              <a:avLst/>
            </a:prstGeom>
            <a:noFill/>
          </p:spPr>
        </p:pic>
        <p:pic>
          <p:nvPicPr>
            <p:cNvPr id="28" name="Picture 2" descr="http://pixabay.com/static/uploads/photo/2014/03/24/13/51/sticky-note-294627_640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555776" y="2636912"/>
              <a:ext cx="591224" cy="648072"/>
            </a:xfrm>
            <a:prstGeom prst="rect">
              <a:avLst/>
            </a:prstGeom>
            <a:noFill/>
          </p:spPr>
        </p:pic>
        <p:pic>
          <p:nvPicPr>
            <p:cNvPr id="33" name="Picture 2" descr="http://pixabay.com/static/uploads/photo/2014/03/24/13/51/sticky-note-294627_640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555776" y="3356992"/>
              <a:ext cx="591224" cy="648072"/>
            </a:xfrm>
            <a:prstGeom prst="rect">
              <a:avLst/>
            </a:prstGeom>
            <a:noFill/>
          </p:spPr>
        </p:pic>
        <p:pic>
          <p:nvPicPr>
            <p:cNvPr id="34" name="Picture 2" descr="http://pixabay.com/static/uploads/photo/2014/03/24/13/51/sticky-note-294627_640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03848" y="4005064"/>
              <a:ext cx="591224" cy="648072"/>
            </a:xfrm>
            <a:prstGeom prst="rect">
              <a:avLst/>
            </a:prstGeom>
            <a:noFill/>
          </p:spPr>
        </p:pic>
        <p:pic>
          <p:nvPicPr>
            <p:cNvPr id="39" name="Picture 2" descr="http://pixabay.com/static/uploads/photo/2014/03/24/13/51/sticky-note-294627_640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563888" y="4293096"/>
              <a:ext cx="591224" cy="64807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204424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tx1"/>
            </a:gs>
            <a:gs pos="100000">
              <a:schemeClr val="accent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3600" dirty="0" smtClean="0">
                <a:ln/>
                <a:solidFill>
                  <a:schemeClr val="accent3"/>
                </a:solidFill>
                <a:effectLst/>
              </a:rPr>
              <a:t>Construction de la matrice SWOT</a:t>
            </a:r>
            <a:endParaRPr lang="fr-CH" sz="3600" dirty="0">
              <a:ln/>
              <a:solidFill>
                <a:schemeClr val="accent3"/>
              </a:solidFill>
              <a:effectLst/>
            </a:endParaRPr>
          </a:p>
        </p:txBody>
      </p:sp>
      <p:grpSp>
        <p:nvGrpSpPr>
          <p:cNvPr id="3" name="Groupe 12"/>
          <p:cNvGrpSpPr/>
          <p:nvPr/>
        </p:nvGrpSpPr>
        <p:grpSpPr>
          <a:xfrm>
            <a:off x="3299288" y="2276872"/>
            <a:ext cx="2548760" cy="1787756"/>
            <a:chOff x="1691680" y="1988840"/>
            <a:chExt cx="5040560" cy="3600400"/>
          </a:xfrm>
        </p:grpSpPr>
        <p:sp>
          <p:nvSpPr>
            <p:cNvPr id="105" name="Rectangle 104"/>
            <p:cNvSpPr/>
            <p:nvPr/>
          </p:nvSpPr>
          <p:spPr>
            <a:xfrm>
              <a:off x="2411760" y="2708920"/>
              <a:ext cx="2160240" cy="1440160"/>
            </a:xfrm>
            <a:prstGeom prst="rect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Forces</a:t>
              </a:r>
              <a:endParaRPr lang="fr-FR" sz="1200" b="1" i="1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572000" y="2708920"/>
              <a:ext cx="2160240" cy="1440160"/>
            </a:xfrm>
            <a:prstGeom prst="rect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Faiblesses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411760" y="4149080"/>
              <a:ext cx="2160240" cy="1440160"/>
            </a:xfrm>
            <a:prstGeom prst="rect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Opportunités</a:t>
              </a:r>
              <a:endParaRPr lang="fr-FR" sz="1200" b="1" i="1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572000" y="4149080"/>
              <a:ext cx="2160240" cy="1440160"/>
            </a:xfrm>
            <a:prstGeom prst="rect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Menaces</a:t>
              </a:r>
              <a:endParaRPr lang="fr-FR" sz="1200" b="1" i="1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411760" y="1988840"/>
              <a:ext cx="2160240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5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Positif</a:t>
              </a:r>
              <a:endParaRPr lang="fr-FR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572000" y="1988840"/>
              <a:ext cx="2160240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5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Négatif</a:t>
              </a:r>
              <a:endParaRPr lang="fr-FR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691680" y="1988840"/>
              <a:ext cx="720080" cy="720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691680" y="2708920"/>
              <a:ext cx="720080" cy="14401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fr-FR" sz="105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Interne</a:t>
              </a:r>
              <a:endParaRPr lang="fr-FR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691680" y="4149080"/>
              <a:ext cx="720080" cy="14401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fr-FR" sz="105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Externe</a:t>
              </a:r>
              <a:endParaRPr lang="fr-FR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" name="Groupe 116"/>
          <p:cNvGrpSpPr/>
          <p:nvPr/>
        </p:nvGrpSpPr>
        <p:grpSpPr>
          <a:xfrm>
            <a:off x="107504" y="2204864"/>
            <a:ext cx="3096344" cy="1515098"/>
            <a:chOff x="107504" y="2708920"/>
            <a:chExt cx="3096344" cy="1515098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7504" y="2708920"/>
              <a:ext cx="2494037" cy="1515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4" name="Flèche droite 113"/>
            <p:cNvSpPr/>
            <p:nvPr/>
          </p:nvSpPr>
          <p:spPr>
            <a:xfrm>
              <a:off x="2699792" y="3212976"/>
              <a:ext cx="504056" cy="504056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117"/>
          <p:cNvGrpSpPr/>
          <p:nvPr/>
        </p:nvGrpSpPr>
        <p:grpSpPr>
          <a:xfrm>
            <a:off x="6002112" y="2852936"/>
            <a:ext cx="3088390" cy="1728192"/>
            <a:chOff x="6002112" y="3356992"/>
            <a:chExt cx="3088390" cy="1728192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44208" y="3356992"/>
              <a:ext cx="264629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5" name="Flèche droite 114"/>
            <p:cNvSpPr/>
            <p:nvPr/>
          </p:nvSpPr>
          <p:spPr>
            <a:xfrm flipH="1">
              <a:off x="6002112" y="3973248"/>
              <a:ext cx="504056" cy="504056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118"/>
          <p:cNvGrpSpPr/>
          <p:nvPr/>
        </p:nvGrpSpPr>
        <p:grpSpPr>
          <a:xfrm>
            <a:off x="4355976" y="4221088"/>
            <a:ext cx="1895178" cy="1872208"/>
            <a:chOff x="4355976" y="4725144"/>
            <a:chExt cx="1895178" cy="1872208"/>
          </a:xfrm>
        </p:grpSpPr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355976" y="5346671"/>
              <a:ext cx="1895178" cy="1250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6" name="Flèche vers le haut 115"/>
            <p:cNvSpPr/>
            <p:nvPr/>
          </p:nvSpPr>
          <p:spPr>
            <a:xfrm>
              <a:off x="5076056" y="4725144"/>
              <a:ext cx="432048" cy="504056"/>
            </a:xfrm>
            <a:prstGeom prst="up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0" name="Sous-titre 7"/>
          <p:cNvSpPr txBox="1">
            <a:spLocks/>
          </p:cNvSpPr>
          <p:nvPr/>
        </p:nvSpPr>
        <p:spPr>
          <a:xfrm>
            <a:off x="107504" y="1412776"/>
            <a:ext cx="25202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FCS</a:t>
            </a:r>
          </a:p>
        </p:txBody>
      </p:sp>
      <p:sp>
        <p:nvSpPr>
          <p:cNvPr id="121" name="Sous-titre 7"/>
          <p:cNvSpPr txBox="1">
            <a:spLocks/>
          </p:cNvSpPr>
          <p:nvPr/>
        </p:nvSpPr>
        <p:spPr>
          <a:xfrm>
            <a:off x="6516216" y="2060848"/>
            <a:ext cx="244827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PESTEL</a:t>
            </a:r>
          </a:p>
        </p:txBody>
      </p:sp>
      <p:sp>
        <p:nvSpPr>
          <p:cNvPr id="122" name="Sous-titre 7"/>
          <p:cNvSpPr txBox="1">
            <a:spLocks/>
          </p:cNvSpPr>
          <p:nvPr/>
        </p:nvSpPr>
        <p:spPr>
          <a:xfrm>
            <a:off x="4355976" y="6065912"/>
            <a:ext cx="18722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RISQUES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71617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645024"/>
            <a:ext cx="4027134" cy="26576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4" descr="http://3.bp.blogspot.com/-bv5pfqpR5MY/T8XKLxfHBDI/AAAAAAAACjY/0YrB1WBHTXw/s1600/4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6299" y="908720"/>
            <a:ext cx="3072809" cy="27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Exercice</a:t>
            </a:r>
            <a:endParaRPr lang="fr-CH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0" y="1071546"/>
            <a:ext cx="5184576" cy="5525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 smtClean="0"/>
              <a:t>Essayez de trouver</a:t>
            </a:r>
          </a:p>
          <a:p>
            <a:pPr marL="714375" lvl="1" indent="-314325"/>
            <a:r>
              <a:rPr lang="fr-CH" sz="2200" dirty="0" smtClean="0"/>
              <a:t>3 facteurs clés de succès de votre secteur!</a:t>
            </a:r>
          </a:p>
          <a:p>
            <a:pPr marL="714375" lvl="1" indent="-314325"/>
            <a:r>
              <a:rPr lang="fr-CH" sz="2200" dirty="0" smtClean="0"/>
              <a:t>2 influences du contexte </a:t>
            </a:r>
            <a:r>
              <a:rPr lang="fr-CH" sz="2200" dirty="0" err="1" smtClean="0"/>
              <a:t>PESTEL</a:t>
            </a:r>
            <a:endParaRPr lang="fr-CH" sz="2200" dirty="0" smtClean="0"/>
          </a:p>
          <a:p>
            <a:pPr marL="714375" lvl="1" indent="-314325"/>
            <a:r>
              <a:rPr lang="fr-CH" sz="2200" dirty="0" smtClean="0"/>
              <a:t>2 risques importants</a:t>
            </a:r>
          </a:p>
          <a:p>
            <a:pPr marL="0" indent="0">
              <a:buNone/>
            </a:pPr>
            <a:endParaRPr lang="fr-CH" i="1" dirty="0"/>
          </a:p>
        </p:txBody>
      </p:sp>
      <p:pic>
        <p:nvPicPr>
          <p:cNvPr id="7" name="Picture 2" descr="http://www.magnificolocksmith.com/wp-content/uploads/2013/05/masterkey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2880320" cy="192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558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vers le haut 3"/>
          <p:cNvSpPr/>
          <p:nvPr/>
        </p:nvSpPr>
        <p:spPr>
          <a:xfrm rot="16200000" flipV="1">
            <a:off x="4872125" y="8459"/>
            <a:ext cx="216023" cy="7536654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llipse 4"/>
          <p:cNvSpPr/>
          <p:nvPr/>
        </p:nvSpPr>
        <p:spPr>
          <a:xfrm>
            <a:off x="1475656" y="3645024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CH"/>
          </a:p>
        </p:txBody>
      </p:sp>
      <p:sp>
        <p:nvSpPr>
          <p:cNvPr id="6" name="Ellipse 5"/>
          <p:cNvSpPr/>
          <p:nvPr/>
        </p:nvSpPr>
        <p:spPr>
          <a:xfrm>
            <a:off x="2483768" y="3645024"/>
            <a:ext cx="288032" cy="28803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CH"/>
          </a:p>
        </p:txBody>
      </p:sp>
      <p:sp>
        <p:nvSpPr>
          <p:cNvPr id="7" name="Ellipse 6"/>
          <p:cNvSpPr/>
          <p:nvPr/>
        </p:nvSpPr>
        <p:spPr>
          <a:xfrm>
            <a:off x="2987824" y="3645024"/>
            <a:ext cx="288032" cy="2880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3516066" y="3645024"/>
            <a:ext cx="288032" cy="288032"/>
          </a:xfrm>
          <a:prstGeom prst="ellipse">
            <a:avLst/>
          </a:prstGeom>
          <a:gradFill>
            <a:gsLst>
              <a:gs pos="0">
                <a:srgbClr val="92D050"/>
              </a:gs>
              <a:gs pos="70000">
                <a:srgbClr val="FFFF00"/>
              </a:gs>
              <a:gs pos="100000">
                <a:srgbClr val="FFC000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4452170" y="3645024"/>
            <a:ext cx="288032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6540402" y="3645024"/>
            <a:ext cx="288032" cy="288032"/>
          </a:xfrm>
          <a:prstGeom prst="ellipse">
            <a:avLst/>
          </a:prstGeom>
          <a:gradFill>
            <a:gsLst>
              <a:gs pos="0">
                <a:srgbClr val="C00000"/>
              </a:gs>
              <a:gs pos="59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8172400" y="3645024"/>
            <a:ext cx="288032" cy="2880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 rot="19009124">
            <a:off x="241804" y="4149233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600" dirty="0" smtClean="0"/>
              <a:t>Passé lointain</a:t>
            </a:r>
            <a:endParaRPr lang="fr-CH" sz="1600" dirty="0"/>
          </a:p>
        </p:txBody>
      </p:sp>
      <p:sp>
        <p:nvSpPr>
          <p:cNvPr id="13" name="ZoneTexte 12"/>
          <p:cNvSpPr txBox="1"/>
          <p:nvPr/>
        </p:nvSpPr>
        <p:spPr>
          <a:xfrm rot="19009124">
            <a:off x="1268471" y="4163282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600" dirty="0" smtClean="0"/>
              <a:t>Passé proche</a:t>
            </a:r>
            <a:endParaRPr lang="fr-CH" sz="1600" dirty="0"/>
          </a:p>
        </p:txBody>
      </p:sp>
      <p:sp>
        <p:nvSpPr>
          <p:cNvPr id="14" name="ZoneTexte 13"/>
          <p:cNvSpPr txBox="1"/>
          <p:nvPr/>
        </p:nvSpPr>
        <p:spPr>
          <a:xfrm rot="19009124">
            <a:off x="2222694" y="3983353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600" b="1" dirty="0" smtClean="0"/>
              <a:t>Présent</a:t>
            </a:r>
            <a:endParaRPr lang="fr-CH" sz="1600" b="1" dirty="0"/>
          </a:p>
        </p:txBody>
      </p:sp>
      <p:sp>
        <p:nvSpPr>
          <p:cNvPr id="15" name="ZoneTexte 14"/>
          <p:cNvSpPr txBox="1"/>
          <p:nvPr/>
        </p:nvSpPr>
        <p:spPr>
          <a:xfrm rot="19009124">
            <a:off x="2494116" y="4106321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600" dirty="0" smtClean="0"/>
              <a:t>Court terme</a:t>
            </a:r>
            <a:endParaRPr lang="fr-CH" sz="1600" dirty="0"/>
          </a:p>
        </p:txBody>
      </p:sp>
      <p:sp>
        <p:nvSpPr>
          <p:cNvPr id="16" name="ZoneTexte 15"/>
          <p:cNvSpPr txBox="1"/>
          <p:nvPr/>
        </p:nvSpPr>
        <p:spPr>
          <a:xfrm rot="19009124">
            <a:off x="3300092" y="4144634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600" dirty="0" smtClean="0"/>
              <a:t>Moyen terme</a:t>
            </a:r>
            <a:endParaRPr lang="fr-CH" sz="1600" dirty="0"/>
          </a:p>
        </p:txBody>
      </p:sp>
      <p:sp>
        <p:nvSpPr>
          <p:cNvPr id="17" name="ZoneTexte 16"/>
          <p:cNvSpPr txBox="1"/>
          <p:nvPr/>
        </p:nvSpPr>
        <p:spPr>
          <a:xfrm rot="19009124">
            <a:off x="5530296" y="4089786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600" dirty="0" smtClean="0"/>
              <a:t>Long terme</a:t>
            </a:r>
            <a:endParaRPr lang="fr-CH" sz="1600" dirty="0"/>
          </a:p>
        </p:txBody>
      </p:sp>
      <p:sp>
        <p:nvSpPr>
          <p:cNvPr id="18" name="ZoneTexte 17"/>
          <p:cNvSpPr txBox="1"/>
          <p:nvPr/>
        </p:nvSpPr>
        <p:spPr>
          <a:xfrm rot="19009124">
            <a:off x="7098944" y="4134815"/>
            <a:ext cx="1303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sz="1600" dirty="0" smtClean="0"/>
              <a:t>Utopie, futur</a:t>
            </a:r>
            <a:endParaRPr lang="fr-CH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275856" y="2852936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>
                <a:solidFill>
                  <a:srgbClr val="006600"/>
                </a:solidFill>
              </a:rPr>
              <a:t>Stratégie</a:t>
            </a:r>
            <a:endParaRPr lang="fr-CH" sz="1600" b="1" dirty="0">
              <a:solidFill>
                <a:srgbClr val="0066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826802" y="2852936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>
                <a:solidFill>
                  <a:srgbClr val="0000FF"/>
                </a:solidFill>
              </a:rPr>
              <a:t>Diagnostic</a:t>
            </a:r>
            <a:endParaRPr lang="fr-CH" sz="1600" b="1" dirty="0">
              <a:solidFill>
                <a:srgbClr val="0000FF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3131840" y="2780928"/>
            <a:ext cx="0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691680" y="3140968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3203848" y="3140968"/>
            <a:ext cx="4392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Futur et stratégie</a:t>
            </a:r>
            <a:endParaRPr lang="fr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accent3">
                <a:lumMod val="50000"/>
              </a:schemeClr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8"/>
          <p:cNvGrpSpPr/>
          <p:nvPr/>
        </p:nvGrpSpPr>
        <p:grpSpPr>
          <a:xfrm>
            <a:off x="1115616" y="1196752"/>
            <a:ext cx="7128792" cy="3960440"/>
            <a:chOff x="1115616" y="1196752"/>
            <a:chExt cx="7128792" cy="3960440"/>
          </a:xfrm>
        </p:grpSpPr>
        <p:sp>
          <p:nvSpPr>
            <p:cNvPr id="26" name="Double flèche horizontale 25"/>
            <p:cNvSpPr/>
            <p:nvPr/>
          </p:nvSpPr>
          <p:spPr>
            <a:xfrm rot="19530457" flipH="1">
              <a:off x="2218502" y="2976686"/>
              <a:ext cx="4752528" cy="432048"/>
            </a:xfrm>
            <a:prstGeom prst="left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ous-titre 7"/>
            <p:cNvSpPr txBox="1">
              <a:spLocks/>
            </p:cNvSpPr>
            <p:nvPr/>
          </p:nvSpPr>
          <p:spPr>
            <a:xfrm>
              <a:off x="5724128" y="1196752"/>
              <a:ext cx="2520280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Prudence</a:t>
              </a:r>
            </a:p>
          </p:txBody>
        </p:sp>
        <p:sp>
          <p:nvSpPr>
            <p:cNvPr id="28" name="Sous-titre 7"/>
            <p:cNvSpPr txBox="1">
              <a:spLocks/>
            </p:cNvSpPr>
            <p:nvPr/>
          </p:nvSpPr>
          <p:spPr>
            <a:xfrm>
              <a:off x="1115616" y="4509120"/>
              <a:ext cx="2520280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Long terme</a:t>
              </a:r>
            </a:p>
          </p:txBody>
        </p:sp>
      </p:grpSp>
      <p:grpSp>
        <p:nvGrpSpPr>
          <p:cNvPr id="5" name="Groupe 29"/>
          <p:cNvGrpSpPr/>
          <p:nvPr/>
        </p:nvGrpSpPr>
        <p:grpSpPr>
          <a:xfrm>
            <a:off x="1259632" y="1124744"/>
            <a:ext cx="6696744" cy="4032448"/>
            <a:chOff x="1259632" y="1124744"/>
            <a:chExt cx="6696744" cy="4032448"/>
          </a:xfrm>
        </p:grpSpPr>
        <p:sp>
          <p:nvSpPr>
            <p:cNvPr id="22" name="Double flèche horizontale 21"/>
            <p:cNvSpPr/>
            <p:nvPr/>
          </p:nvSpPr>
          <p:spPr>
            <a:xfrm rot="2069543">
              <a:off x="2168262" y="2936494"/>
              <a:ext cx="4752528" cy="432048"/>
            </a:xfrm>
            <a:prstGeom prst="left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ous-titre 7"/>
            <p:cNvSpPr txBox="1">
              <a:spLocks/>
            </p:cNvSpPr>
            <p:nvPr/>
          </p:nvSpPr>
          <p:spPr>
            <a:xfrm>
              <a:off x="1259632" y="1124744"/>
              <a:ext cx="2520280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Vigilance</a:t>
              </a:r>
            </a:p>
          </p:txBody>
        </p:sp>
        <p:sp>
          <p:nvSpPr>
            <p:cNvPr id="24" name="Sous-titre 7"/>
            <p:cNvSpPr txBox="1">
              <a:spLocks/>
            </p:cNvSpPr>
            <p:nvPr/>
          </p:nvSpPr>
          <p:spPr>
            <a:xfrm>
              <a:off x="5436096" y="4509120"/>
              <a:ext cx="2520280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Réactivité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4000" dirty="0" smtClean="0"/>
              <a:t>Orientations stratégiques</a:t>
            </a:r>
            <a:endParaRPr lang="fr-CH" sz="4000" dirty="0"/>
          </a:p>
        </p:txBody>
      </p:sp>
      <p:grpSp>
        <p:nvGrpSpPr>
          <p:cNvPr id="6" name="Groupe 31"/>
          <p:cNvGrpSpPr/>
          <p:nvPr/>
        </p:nvGrpSpPr>
        <p:grpSpPr>
          <a:xfrm>
            <a:off x="4755722" y="2276872"/>
            <a:ext cx="1092326" cy="1787756"/>
            <a:chOff x="4755722" y="2276872"/>
            <a:chExt cx="1092326" cy="1787756"/>
          </a:xfrm>
        </p:grpSpPr>
        <p:sp>
          <p:nvSpPr>
            <p:cNvPr id="106" name="Rectangle 105"/>
            <p:cNvSpPr/>
            <p:nvPr/>
          </p:nvSpPr>
          <p:spPr>
            <a:xfrm>
              <a:off x="4755722" y="2634423"/>
              <a:ext cx="1092326" cy="715102"/>
            </a:xfrm>
            <a:prstGeom prst="rect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Faiblesses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755722" y="3349526"/>
              <a:ext cx="1092326" cy="715102"/>
            </a:xfrm>
            <a:prstGeom prst="rect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Menaces</a:t>
              </a:r>
              <a:endParaRPr lang="fr-FR" sz="1200" b="1" i="1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755722" y="2276872"/>
              <a:ext cx="1092326" cy="3575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5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Négatif</a:t>
              </a:r>
              <a:endParaRPr lang="fr-FR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7" name="Groupe 30"/>
          <p:cNvGrpSpPr/>
          <p:nvPr/>
        </p:nvGrpSpPr>
        <p:grpSpPr>
          <a:xfrm>
            <a:off x="3299288" y="2276872"/>
            <a:ext cx="1456435" cy="1787756"/>
            <a:chOff x="3299288" y="2276872"/>
            <a:chExt cx="1456435" cy="1787756"/>
          </a:xfrm>
        </p:grpSpPr>
        <p:sp>
          <p:nvSpPr>
            <p:cNvPr id="105" name="Rectangle 104"/>
            <p:cNvSpPr/>
            <p:nvPr/>
          </p:nvSpPr>
          <p:spPr>
            <a:xfrm>
              <a:off x="3663397" y="2634423"/>
              <a:ext cx="1092326" cy="715102"/>
            </a:xfrm>
            <a:prstGeom prst="rect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Forces</a:t>
              </a:r>
              <a:endParaRPr lang="fr-FR" sz="1200" b="1" i="1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663397" y="3349526"/>
              <a:ext cx="1092326" cy="715102"/>
            </a:xfrm>
            <a:prstGeom prst="rect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Opportunités</a:t>
              </a:r>
              <a:endParaRPr lang="fr-FR" sz="1200" b="1" i="1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663397" y="2276872"/>
              <a:ext cx="1092326" cy="3575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5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Positif</a:t>
              </a:r>
              <a:endParaRPr lang="fr-FR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299288" y="2276872"/>
              <a:ext cx="364109" cy="3575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299288" y="2634423"/>
              <a:ext cx="364109" cy="7151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fr-FR" sz="105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Interne</a:t>
              </a:r>
              <a:endParaRPr lang="fr-FR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299288" y="3349526"/>
              <a:ext cx="364109" cy="7151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fr-FR" sz="105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Externe</a:t>
              </a:r>
              <a:endParaRPr lang="fr-FR" sz="1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" name="Groupe 37"/>
          <p:cNvGrpSpPr/>
          <p:nvPr/>
        </p:nvGrpSpPr>
        <p:grpSpPr>
          <a:xfrm>
            <a:off x="1043607" y="1988840"/>
            <a:ext cx="1152129" cy="2520280"/>
            <a:chOff x="1043607" y="1988840"/>
            <a:chExt cx="1152129" cy="2520280"/>
          </a:xfrm>
        </p:grpSpPr>
        <p:sp>
          <p:nvSpPr>
            <p:cNvPr id="33" name="Sous-titre 7"/>
            <p:cNvSpPr txBox="1">
              <a:spLocks/>
            </p:cNvSpPr>
            <p:nvPr/>
          </p:nvSpPr>
          <p:spPr>
            <a:xfrm rot="16200000">
              <a:off x="107503" y="2924944"/>
              <a:ext cx="2520280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3200" b="1" dirty="0" smtClean="0">
                  <a:ln/>
                  <a:solidFill>
                    <a:schemeClr val="accent3"/>
                  </a:solidFill>
                  <a:latin typeface="+mj-lt"/>
                  <a:ea typeface="+mj-ea"/>
                  <a:cs typeface="+mj-cs"/>
                </a:rPr>
                <a:t>« Offensive »</a:t>
              </a:r>
            </a:p>
          </p:txBody>
        </p:sp>
        <p:sp>
          <p:nvSpPr>
            <p:cNvPr id="34" name="Flèche gauche 33"/>
            <p:cNvSpPr/>
            <p:nvPr/>
          </p:nvSpPr>
          <p:spPr>
            <a:xfrm>
              <a:off x="1691680" y="3068960"/>
              <a:ext cx="504056" cy="360040"/>
            </a:xfrm>
            <a:prstGeom prst="lef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36"/>
          <p:cNvGrpSpPr/>
          <p:nvPr/>
        </p:nvGrpSpPr>
        <p:grpSpPr>
          <a:xfrm>
            <a:off x="6804248" y="1988840"/>
            <a:ext cx="1152128" cy="2520280"/>
            <a:chOff x="6948264" y="1988840"/>
            <a:chExt cx="1152128" cy="2520280"/>
          </a:xfrm>
        </p:grpSpPr>
        <p:sp>
          <p:nvSpPr>
            <p:cNvPr id="35" name="Flèche gauche 34"/>
            <p:cNvSpPr/>
            <p:nvPr/>
          </p:nvSpPr>
          <p:spPr>
            <a:xfrm flipH="1">
              <a:off x="6948264" y="3068960"/>
              <a:ext cx="504056" cy="360040"/>
            </a:xfrm>
            <a:prstGeom prst="lef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ous-titre 7"/>
            <p:cNvSpPr txBox="1">
              <a:spLocks/>
            </p:cNvSpPr>
            <p:nvPr/>
          </p:nvSpPr>
          <p:spPr>
            <a:xfrm rot="5400000">
              <a:off x="6516216" y="2924944"/>
              <a:ext cx="2520280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32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« Défensive »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271617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1177E-6 L -0.1026 1.71177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7851E-6 L 0.07969 -0.0009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582594"/>
          </a:xfrm>
        </p:spPr>
        <p:txBody>
          <a:bodyPr>
            <a:noAutofit/>
          </a:bodyPr>
          <a:lstStyle/>
          <a:p>
            <a:r>
              <a:rPr lang="fr-CH" dirty="0" smtClean="0"/>
              <a:t>Le modèle d’affaires: «logique» de l’organisation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71546"/>
            <a:ext cx="8251952" cy="5237774"/>
          </a:xfrm>
        </p:spPr>
        <p:txBody>
          <a:bodyPr>
            <a:normAutofit/>
          </a:bodyPr>
          <a:lstStyle/>
          <a:p>
            <a:r>
              <a:rPr lang="fr-CH" dirty="0" smtClean="0"/>
              <a:t>Le modèle d’affaires de l’organisation répond aux questions existentielles de l’organisation, en définissant sa </a:t>
            </a:r>
            <a:r>
              <a:rPr lang="fr-CH" b="1" dirty="0" smtClean="0">
                <a:solidFill>
                  <a:srgbClr val="0000FF"/>
                </a:solidFill>
              </a:rPr>
              <a:t>mission</a:t>
            </a:r>
            <a:r>
              <a:rPr lang="fr-CH" dirty="0" smtClean="0"/>
              <a:t>, complétée </a:t>
            </a:r>
            <a:r>
              <a:rPr lang="fr-CH" dirty="0"/>
              <a:t>par </a:t>
            </a:r>
            <a:r>
              <a:rPr lang="fr-CH" dirty="0" smtClean="0"/>
              <a:t>sa logique de fonctionnement et divers éléments tels que:</a:t>
            </a:r>
          </a:p>
          <a:p>
            <a:endParaRPr lang="fr-CH" dirty="0" smtClean="0"/>
          </a:p>
          <a:p>
            <a:pPr lvl="1"/>
            <a:r>
              <a:rPr lang="fr-CH" dirty="0" smtClean="0"/>
              <a:t>Le contexte</a:t>
            </a:r>
          </a:p>
          <a:p>
            <a:pPr lvl="1"/>
            <a:r>
              <a:rPr lang="fr-CH" dirty="0" smtClean="0"/>
              <a:t>Les ressources</a:t>
            </a:r>
          </a:p>
          <a:p>
            <a:pPr lvl="1"/>
            <a:r>
              <a:rPr lang="fr-CH" dirty="0" smtClean="0"/>
              <a:t>La communication</a:t>
            </a:r>
          </a:p>
          <a:p>
            <a:pPr lvl="1"/>
            <a:r>
              <a:rPr lang="fr-CH" dirty="0" smtClean="0"/>
              <a:t>Les fournisseurs</a:t>
            </a:r>
          </a:p>
          <a:p>
            <a:pPr lvl="1"/>
            <a:r>
              <a:rPr lang="fr-CH" dirty="0" smtClean="0"/>
              <a:t>Les finances</a:t>
            </a:r>
          </a:p>
          <a:p>
            <a:pPr lvl="1"/>
            <a:r>
              <a:rPr lang="fr-CH" dirty="0" smtClean="0"/>
              <a:t>Les partenaires</a:t>
            </a:r>
          </a:p>
          <a:p>
            <a:pPr lvl="1"/>
            <a:r>
              <a:rPr lang="fr-CH" dirty="0" smtClean="0"/>
              <a:t>Etc…</a:t>
            </a:r>
          </a:p>
          <a:p>
            <a:pPr lvl="1"/>
            <a:endParaRPr lang="fr-CH" dirty="0" smtClean="0"/>
          </a:p>
          <a:p>
            <a:pPr lvl="1"/>
            <a:endParaRPr lang="fr-CH" dirty="0" smtClean="0"/>
          </a:p>
          <a:p>
            <a:r>
              <a:rPr lang="fr-CH" dirty="0" smtClean="0"/>
              <a:t>C’est la logique de l’organisation, en quelque sorte son </a:t>
            </a:r>
            <a:r>
              <a:rPr lang="fr-CH" dirty="0"/>
              <a:t>«</a:t>
            </a:r>
            <a:r>
              <a:rPr lang="fr-CH" b="1" dirty="0">
                <a:solidFill>
                  <a:srgbClr val="0000FF"/>
                </a:solidFill>
              </a:rPr>
              <a:t>moteur</a:t>
            </a:r>
            <a:r>
              <a:rPr lang="fr-CH" dirty="0" smtClean="0"/>
              <a:t>»…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2976" y="2132856"/>
            <a:ext cx="3067376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9153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De la stratégie aux </a:t>
            </a:r>
            <a:r>
              <a:rPr lang="fr-CH" smtClean="0"/>
              <a:t>plans d’actions</a:t>
            </a:r>
            <a:endParaRPr lang="fr-CH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51520" y="1268760"/>
            <a:ext cx="122413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Domaine d’activités</a:t>
            </a:r>
            <a:endParaRPr lang="fr-CH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51520" y="4581128"/>
            <a:ext cx="1224136" cy="9361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Contexte</a:t>
            </a:r>
            <a:br>
              <a:rPr lang="fr-CH" dirty="0" smtClean="0"/>
            </a:br>
            <a:r>
              <a:rPr lang="fr-CH" dirty="0" smtClean="0"/>
              <a:t>(PESTEL)</a:t>
            </a:r>
            <a:endParaRPr lang="fr-CH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308304" y="1268760"/>
            <a:ext cx="15841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Vision du futur</a:t>
            </a:r>
            <a:br>
              <a:rPr lang="fr-CH" dirty="0" smtClean="0"/>
            </a:br>
            <a:r>
              <a:rPr lang="fr-CH" dirty="0" smtClean="0"/>
              <a:t>(organisation)</a:t>
            </a:r>
            <a:endParaRPr lang="fr-CH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7452320" y="2938592"/>
            <a:ext cx="1296144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Scénario probable</a:t>
            </a:r>
            <a:endParaRPr lang="fr-CH" dirty="0"/>
          </a:p>
        </p:txBody>
      </p:sp>
      <p:sp>
        <p:nvSpPr>
          <p:cNvPr id="20" name="Flèche droite 19"/>
          <p:cNvSpPr/>
          <p:nvPr/>
        </p:nvSpPr>
        <p:spPr>
          <a:xfrm>
            <a:off x="3265976" y="1601504"/>
            <a:ext cx="4046096" cy="2880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à coins arrondis 31"/>
          <p:cNvSpPr/>
          <p:nvPr/>
        </p:nvSpPr>
        <p:spPr>
          <a:xfrm>
            <a:off x="251520" y="2952240"/>
            <a:ext cx="1224136" cy="936104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50000">
                <a:srgbClr val="FFFFCC"/>
              </a:gs>
              <a:gs pos="100000">
                <a:srgbClr val="DCEBAB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Facteurs clés de succès</a:t>
            </a:r>
            <a:endParaRPr lang="fr-CH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092664" y="4581128"/>
            <a:ext cx="122413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Risques</a:t>
            </a:r>
            <a:endParaRPr lang="fr-CH" dirty="0"/>
          </a:p>
        </p:txBody>
      </p:sp>
      <p:sp>
        <p:nvSpPr>
          <p:cNvPr id="34" name="Rectangle 33"/>
          <p:cNvSpPr/>
          <p:nvPr/>
        </p:nvSpPr>
        <p:spPr>
          <a:xfrm>
            <a:off x="1979712" y="2708920"/>
            <a:ext cx="72008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endParaRPr lang="fr-F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99792" y="2708920"/>
            <a:ext cx="72008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</a:t>
            </a:r>
            <a:endParaRPr lang="fr-F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79712" y="3429000"/>
            <a:ext cx="72008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fr-F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99792" y="3429000"/>
            <a:ext cx="72008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endParaRPr lang="fr-F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9" name="Connecteur droit avec flèche 38"/>
          <p:cNvCxnSpPr>
            <a:stCxn id="4" idx="2"/>
          </p:cNvCxnSpPr>
          <p:nvPr/>
        </p:nvCxnSpPr>
        <p:spPr>
          <a:xfrm>
            <a:off x="2691084" y="2204864"/>
            <a:ext cx="870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475656" y="220486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1475656" y="342900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1475656" y="4149080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33" idx="0"/>
          </p:cNvCxnSpPr>
          <p:nvPr/>
        </p:nvCxnSpPr>
        <p:spPr>
          <a:xfrm flipH="1" flipV="1">
            <a:off x="2699792" y="4149080"/>
            <a:ext cx="49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Rectangle à coins arrondis 55"/>
          <p:cNvSpPr/>
          <p:nvPr/>
        </p:nvSpPr>
        <p:spPr>
          <a:xfrm>
            <a:off x="7308304" y="4581128"/>
            <a:ext cx="1584176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Vision du futur</a:t>
            </a:r>
            <a:br>
              <a:rPr lang="fr-CH" dirty="0" smtClean="0"/>
            </a:br>
            <a:r>
              <a:rPr lang="fr-CH" dirty="0" smtClean="0"/>
              <a:t>(contexte)</a:t>
            </a:r>
          </a:p>
        </p:txBody>
      </p:sp>
      <p:cxnSp>
        <p:nvCxnSpPr>
          <p:cNvPr id="57" name="Connecteur droit avec flèche 56"/>
          <p:cNvCxnSpPr>
            <a:stCxn id="7" idx="2"/>
            <a:endCxn id="8" idx="0"/>
          </p:cNvCxnSpPr>
          <p:nvPr/>
        </p:nvCxnSpPr>
        <p:spPr>
          <a:xfrm>
            <a:off x="8100392" y="2204864"/>
            <a:ext cx="0" cy="7337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>
            <a:stCxn id="56" idx="0"/>
            <a:endCxn id="8" idx="2"/>
          </p:cNvCxnSpPr>
          <p:nvPr/>
        </p:nvCxnSpPr>
        <p:spPr>
          <a:xfrm flipV="1">
            <a:off x="8100392" y="3874696"/>
            <a:ext cx="0" cy="706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à coins arrondis 3"/>
          <p:cNvSpPr/>
          <p:nvPr/>
        </p:nvSpPr>
        <p:spPr>
          <a:xfrm>
            <a:off x="2079016" y="1268760"/>
            <a:ext cx="122413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Mission</a:t>
            </a:r>
            <a:endParaRPr lang="fr-CH" dirty="0"/>
          </a:p>
        </p:txBody>
      </p:sp>
      <p:sp>
        <p:nvSpPr>
          <p:cNvPr id="64" name="ZoneTexte 63"/>
          <p:cNvSpPr txBox="1"/>
          <p:nvPr/>
        </p:nvSpPr>
        <p:spPr>
          <a:xfrm>
            <a:off x="179512" y="5805264"/>
            <a:ext cx="3079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smtClean="0"/>
              <a:t>Diagnostic et choix stratégiques</a:t>
            </a:r>
            <a:endParaRPr lang="fr-FR" sz="1600" i="1" dirty="0"/>
          </a:p>
        </p:txBody>
      </p:sp>
      <p:cxnSp>
        <p:nvCxnSpPr>
          <p:cNvPr id="66" name="Connecteur droit avec flèche 65"/>
          <p:cNvCxnSpPr/>
          <p:nvPr/>
        </p:nvCxnSpPr>
        <p:spPr>
          <a:xfrm>
            <a:off x="251520" y="6165304"/>
            <a:ext cx="3024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7452320" y="580526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Prospective</a:t>
            </a:r>
            <a:endParaRPr lang="fr-FR" sz="1600" i="1" dirty="0"/>
          </a:p>
        </p:txBody>
      </p:sp>
      <p:cxnSp>
        <p:nvCxnSpPr>
          <p:cNvPr id="68" name="Connecteur droit avec flèche 67"/>
          <p:cNvCxnSpPr/>
          <p:nvPr/>
        </p:nvCxnSpPr>
        <p:spPr>
          <a:xfrm>
            <a:off x="7452320" y="6165304"/>
            <a:ext cx="13681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3491880" y="5805264"/>
            <a:ext cx="3655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Stratégie et planification</a:t>
            </a:r>
            <a:endParaRPr lang="fr-FR" sz="1600" i="1" dirty="0"/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3491880" y="6165304"/>
            <a:ext cx="37277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3491880" y="213285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FF"/>
                </a:solidFill>
              </a:rPr>
              <a:t>Objectif et plan d’action 1</a:t>
            </a:r>
            <a:endParaRPr lang="fr-FR" sz="1400" i="1" dirty="0">
              <a:solidFill>
                <a:srgbClr val="0000FF"/>
              </a:solidFill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3491880" y="2492896"/>
            <a:ext cx="2592288" cy="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3491880" y="256490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FF"/>
                </a:solidFill>
              </a:rPr>
              <a:t>Objectif et plan d’action 2</a:t>
            </a:r>
            <a:endParaRPr lang="fr-FR" sz="1400" i="1" dirty="0">
              <a:solidFill>
                <a:srgbClr val="0000FF"/>
              </a:solidFill>
            </a:endParaRPr>
          </a:p>
        </p:txBody>
      </p:sp>
      <p:cxnSp>
        <p:nvCxnSpPr>
          <p:cNvPr id="77" name="Connecteur droit avec flèche 76"/>
          <p:cNvCxnSpPr/>
          <p:nvPr/>
        </p:nvCxnSpPr>
        <p:spPr>
          <a:xfrm>
            <a:off x="3491880" y="2924944"/>
            <a:ext cx="2232248" cy="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3491880" y="299695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FF"/>
                </a:solidFill>
              </a:rPr>
              <a:t>Objectif et plan d’action 3</a:t>
            </a:r>
            <a:endParaRPr lang="fr-FR" sz="1400" i="1" dirty="0">
              <a:solidFill>
                <a:srgbClr val="0000FF"/>
              </a:solidFill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3491880" y="3356992"/>
            <a:ext cx="3096344" cy="0"/>
          </a:xfrm>
          <a:prstGeom prst="straightConnector1">
            <a:avLst/>
          </a:prstGeom>
          <a:ln w="19050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3491880" y="37890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FF"/>
                </a:solidFill>
              </a:rPr>
              <a:t>Objectif et plan d’action n-1</a:t>
            </a:r>
            <a:endParaRPr lang="fr-FR" sz="1400" i="1" dirty="0">
              <a:solidFill>
                <a:srgbClr val="0000FF"/>
              </a:solidFill>
            </a:endParaRPr>
          </a:p>
        </p:txBody>
      </p:sp>
      <p:cxnSp>
        <p:nvCxnSpPr>
          <p:cNvPr id="81" name="Connecteur droit avec flèche 80"/>
          <p:cNvCxnSpPr/>
          <p:nvPr/>
        </p:nvCxnSpPr>
        <p:spPr>
          <a:xfrm>
            <a:off x="3491880" y="4149080"/>
            <a:ext cx="1944216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3491880" y="422108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FF"/>
                </a:solidFill>
              </a:rPr>
              <a:t>Objectif et plan d’action n</a:t>
            </a:r>
            <a:endParaRPr lang="fr-FR" sz="1400" i="1" dirty="0">
              <a:solidFill>
                <a:srgbClr val="0000FF"/>
              </a:solidFill>
            </a:endParaRPr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3491880" y="4581128"/>
            <a:ext cx="2304256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7255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886967"/>
            <a:ext cx="8640960" cy="29101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fr-CH" sz="6000" dirty="0" smtClean="0"/>
              <a:t>Merci de votre attention !</a:t>
            </a:r>
            <a:endParaRPr lang="fr-CH" sz="3200" dirty="0"/>
          </a:p>
        </p:txBody>
      </p:sp>
      <p:pic>
        <p:nvPicPr>
          <p:cNvPr id="12" name="Picture 2" descr="C:\G\Google Drive\Leonardo SBM\Social Business Models Canvas and Red thread\French\Images\SBM 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02172" y="292640"/>
            <a:ext cx="2673884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G\Google Drive\Leonardo SBM\Social Business Models Canvas and Red thread\French\Images\one and many bridge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6296" y="4940552"/>
            <a:ext cx="1796522" cy="18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enevolat-vaud.ch/templates/benevolat/images/logo_hov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120" y="337263"/>
            <a:ext cx="1914816" cy="150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941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valeurs: «combustible»  de l’organisation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5482952" cy="3057203"/>
          </a:xfrm>
        </p:spPr>
        <p:txBody>
          <a:bodyPr/>
          <a:lstStyle/>
          <a:p>
            <a:r>
              <a:rPr lang="fr-CH" dirty="0" smtClean="0"/>
              <a:t>Si le modèle d’affaires est le «</a:t>
            </a:r>
            <a:r>
              <a:rPr lang="fr-CH" dirty="0"/>
              <a:t>moteur</a:t>
            </a:r>
            <a:r>
              <a:rPr lang="fr-CH" dirty="0" smtClean="0"/>
              <a:t>»…</a:t>
            </a:r>
          </a:p>
          <a:p>
            <a:endParaRPr lang="fr-CH" dirty="0" smtClean="0"/>
          </a:p>
          <a:p>
            <a:r>
              <a:rPr lang="fr-CH" dirty="0"/>
              <a:t>L</a:t>
            </a:r>
            <a:r>
              <a:rPr lang="fr-CH" dirty="0" smtClean="0"/>
              <a:t>a passion, l’émotion, les croyances et les valeurs partagées en sont le «</a:t>
            </a:r>
            <a:r>
              <a:rPr lang="fr-CH" b="1" dirty="0">
                <a:solidFill>
                  <a:srgbClr val="0000FF"/>
                </a:solidFill>
              </a:rPr>
              <a:t>combustible</a:t>
            </a:r>
            <a:r>
              <a:rPr lang="fr-CH" dirty="0" smtClean="0"/>
              <a:t>»</a:t>
            </a:r>
          </a:p>
          <a:p>
            <a:endParaRPr lang="fr-CH" dirty="0" smtClean="0"/>
          </a:p>
          <a:p>
            <a:r>
              <a:rPr lang="fr-CH" dirty="0" smtClean="0"/>
              <a:t>Ce sont les </a:t>
            </a:r>
            <a:r>
              <a:rPr lang="fr-CH" b="1" dirty="0" smtClean="0">
                <a:solidFill>
                  <a:srgbClr val="0000FF"/>
                </a:solidFill>
              </a:rPr>
              <a:t>valeurs</a:t>
            </a:r>
            <a:r>
              <a:rPr lang="fr-CH" dirty="0" smtClean="0">
                <a:solidFill>
                  <a:srgbClr val="0000FF"/>
                </a:solidFill>
              </a:rPr>
              <a:t> </a:t>
            </a:r>
            <a:r>
              <a:rPr lang="fr-CH" dirty="0" smtClean="0"/>
              <a:t>et les principes d’action qui </a:t>
            </a:r>
            <a:br>
              <a:rPr lang="fr-CH" dirty="0" smtClean="0"/>
            </a:br>
            <a:r>
              <a:rPr lang="fr-CH" dirty="0" smtClean="0"/>
              <a:t>forment </a:t>
            </a:r>
            <a:r>
              <a:rPr lang="fr-CH" b="1" dirty="0" smtClean="0"/>
              <a:t>l’axe de cohérence</a:t>
            </a:r>
            <a:r>
              <a:rPr lang="fr-CH" dirty="0" smtClean="0"/>
              <a:t> de l’ensemble</a:t>
            </a:r>
            <a:endParaRPr lang="fr-CH" dirty="0"/>
          </a:p>
        </p:txBody>
      </p:sp>
      <p:grpSp>
        <p:nvGrpSpPr>
          <p:cNvPr id="5" name="Groupe 4"/>
          <p:cNvGrpSpPr/>
          <p:nvPr/>
        </p:nvGrpSpPr>
        <p:grpSpPr>
          <a:xfrm>
            <a:off x="5688464" y="4335262"/>
            <a:ext cx="3060000" cy="1296000"/>
            <a:chOff x="899592" y="5227298"/>
            <a:chExt cx="3600000" cy="1296000"/>
          </a:xfrm>
        </p:grpSpPr>
        <p:pic>
          <p:nvPicPr>
            <p:cNvPr id="6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5677578" y="1772816"/>
            <a:ext cx="3060000" cy="3324476"/>
            <a:chOff x="5436456" y="2636912"/>
            <a:chExt cx="3240000" cy="3324476"/>
          </a:xfrm>
        </p:grpSpPr>
        <p:sp>
          <p:nvSpPr>
            <p:cNvPr id="45" name="Forme libre 44"/>
            <p:cNvSpPr/>
            <p:nvPr/>
          </p:nvSpPr>
          <p:spPr>
            <a:xfrm>
              <a:off x="5609597" y="3548454"/>
              <a:ext cx="2850077" cy="1282535"/>
            </a:xfrm>
            <a:custGeom>
              <a:avLst/>
              <a:gdLst>
                <a:gd name="connsiteX0" fmla="*/ 1151906 w 2850077"/>
                <a:gd name="connsiteY0" fmla="*/ 1258784 h 1282535"/>
                <a:gd name="connsiteX1" fmla="*/ 0 w 2850077"/>
                <a:gd name="connsiteY1" fmla="*/ 0 h 1282535"/>
                <a:gd name="connsiteX2" fmla="*/ 2850077 w 2850077"/>
                <a:gd name="connsiteY2" fmla="*/ 35626 h 1282535"/>
                <a:gd name="connsiteX3" fmla="*/ 1769423 w 2850077"/>
                <a:gd name="connsiteY3" fmla="*/ 1282535 h 1282535"/>
                <a:gd name="connsiteX4" fmla="*/ 1769423 w 2850077"/>
                <a:gd name="connsiteY4" fmla="*/ 1282535 h 128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7" h="1282535">
                  <a:moveTo>
                    <a:pt x="1151906" y="1258784"/>
                  </a:moveTo>
                  <a:lnTo>
                    <a:pt x="0" y="0"/>
                  </a:lnTo>
                  <a:lnTo>
                    <a:pt x="2850077" y="35626"/>
                  </a:lnTo>
                  <a:lnTo>
                    <a:pt x="1769423" y="1282535"/>
                  </a:lnTo>
                  <a:lnTo>
                    <a:pt x="1769423" y="1282535"/>
                  </a:lnTo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6000">
                  <a:schemeClr val="bg1">
                    <a:lumMod val="95000"/>
                    <a:shade val="67500"/>
                    <a:satMod val="115000"/>
                    <a:alpha val="20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456" y="2636912"/>
              <a:ext cx="3240000" cy="136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e 8"/>
            <p:cNvGrpSpPr/>
            <p:nvPr/>
          </p:nvGrpSpPr>
          <p:grpSpPr>
            <a:xfrm>
              <a:off x="6758043" y="4635502"/>
              <a:ext cx="622670" cy="1325886"/>
              <a:chOff x="2365155" y="4663442"/>
              <a:chExt cx="622670" cy="1325886"/>
            </a:xfrm>
          </p:grpSpPr>
          <p:sp>
            <p:nvSpPr>
              <p:cNvPr id="13" name="Cylindre 12"/>
              <p:cNvSpPr/>
              <p:nvPr/>
            </p:nvSpPr>
            <p:spPr>
              <a:xfrm>
                <a:off x="2365155" y="4663442"/>
                <a:ext cx="622670" cy="1325886"/>
              </a:xfrm>
              <a:prstGeom prst="can">
                <a:avLst>
                  <a:gd name="adj" fmla="val 40459"/>
                </a:avLst>
              </a:prstGeom>
              <a:gradFill flip="none" rotWithShape="1">
                <a:gsLst>
                  <a:gs pos="98000">
                    <a:srgbClr val="FF99FF"/>
                  </a:gs>
                  <a:gs pos="35000">
                    <a:srgbClr val="FFC5FF"/>
                  </a:gs>
                  <a:gs pos="0">
                    <a:schemeClr val="accent2">
                      <a:tint val="15000"/>
                      <a:satMod val="350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31000"/>
                  </a:prst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fr-CH" sz="1400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 rot="16200000">
                <a:off x="2291343" y="5461394"/>
                <a:ext cx="692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dirty="0" smtClean="0"/>
                  <a:t>Valeurs</a:t>
                </a:r>
                <a:endParaRPr lang="fr-CH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34826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La stratégie: «dynamique» de l’organisation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772816"/>
            <a:ext cx="5184576" cy="4215959"/>
          </a:xfrm>
        </p:spPr>
        <p:txBody>
          <a:bodyPr>
            <a:normAutofit/>
          </a:bodyPr>
          <a:lstStyle/>
          <a:p>
            <a:r>
              <a:rPr lang="fr-CH" dirty="0" smtClean="0"/>
              <a:t>La </a:t>
            </a:r>
            <a:r>
              <a:rPr lang="fr-CH" b="1" dirty="0" smtClean="0">
                <a:solidFill>
                  <a:srgbClr val="0000FF"/>
                </a:solidFill>
              </a:rPr>
              <a:t>stratégie</a:t>
            </a:r>
            <a:r>
              <a:rPr lang="fr-CH" dirty="0" smtClean="0"/>
              <a:t> est l’interface entre </a:t>
            </a:r>
            <a:r>
              <a:rPr lang="fr-CH" dirty="0"/>
              <a:t> la mission</a:t>
            </a:r>
            <a:r>
              <a:rPr lang="fr-CH" dirty="0" smtClean="0"/>
              <a:t> du modèle d’affaires et la </a:t>
            </a:r>
            <a:r>
              <a:rPr lang="fr-CH" b="1" dirty="0" smtClean="0">
                <a:solidFill>
                  <a:srgbClr val="0000FF"/>
                </a:solidFill>
              </a:rPr>
              <a:t>vision. </a:t>
            </a:r>
            <a:r>
              <a:rPr lang="fr-CH" dirty="0" smtClean="0"/>
              <a:t>Elle </a:t>
            </a:r>
            <a:r>
              <a:rPr lang="fr-CH" dirty="0"/>
              <a:t>fixe </a:t>
            </a:r>
            <a:r>
              <a:rPr lang="fr-CH" dirty="0" smtClean="0"/>
              <a:t>les </a:t>
            </a:r>
            <a:r>
              <a:rPr lang="fr-CH" dirty="0"/>
              <a:t>objectifs à long, moyen et court terme, pour faire avancer l’organisation sur le pont qui relie son présent à sa </a:t>
            </a:r>
            <a:r>
              <a:rPr lang="fr-CH" b="1" dirty="0">
                <a:solidFill>
                  <a:srgbClr val="0000FF"/>
                </a:solidFill>
              </a:rPr>
              <a:t>vision</a:t>
            </a:r>
            <a:r>
              <a:rPr lang="fr-CH" dirty="0"/>
              <a:t> du futur.</a:t>
            </a:r>
          </a:p>
          <a:p>
            <a:endParaRPr lang="fr-CH" dirty="0"/>
          </a:p>
        </p:txBody>
      </p:sp>
      <p:grpSp>
        <p:nvGrpSpPr>
          <p:cNvPr id="19" name="Groupe 18"/>
          <p:cNvGrpSpPr/>
          <p:nvPr/>
        </p:nvGrpSpPr>
        <p:grpSpPr>
          <a:xfrm>
            <a:off x="287864" y="4214460"/>
            <a:ext cx="3060000" cy="1158756"/>
            <a:chOff x="899592" y="5227298"/>
            <a:chExt cx="3600000" cy="1296000"/>
          </a:xfrm>
        </p:grpSpPr>
        <p:pic>
          <p:nvPicPr>
            <p:cNvPr id="20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520190" y="2511106"/>
            <a:ext cx="529270" cy="2368940"/>
            <a:chOff x="2365155" y="3308986"/>
            <a:chExt cx="622670" cy="2649520"/>
          </a:xfrm>
        </p:grpSpPr>
        <p:sp>
          <p:nvSpPr>
            <p:cNvPr id="27" name="Cylindre 26"/>
            <p:cNvSpPr/>
            <p:nvPr/>
          </p:nvSpPr>
          <p:spPr>
            <a:xfrm>
              <a:off x="2365155" y="3308986"/>
              <a:ext cx="622670" cy="2649520"/>
            </a:xfrm>
            <a:prstGeom prst="can">
              <a:avLst>
                <a:gd name="adj" fmla="val 40459"/>
              </a:avLst>
            </a:prstGeom>
            <a:gradFill flip="none" rotWithShape="1">
              <a:gsLst>
                <a:gs pos="98000">
                  <a:srgbClr val="FF99FF"/>
                </a:gs>
                <a:gs pos="35000">
                  <a:srgbClr val="FFC5FF"/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31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 rot="16200000">
              <a:off x="2291342" y="4656152"/>
              <a:ext cx="692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Valeurs</a:t>
              </a:r>
              <a:endParaRPr lang="fr-CH" sz="12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74801" y="2054221"/>
            <a:ext cx="3060000" cy="1158755"/>
            <a:chOff x="899992" y="2636912"/>
            <a:chExt cx="3600000" cy="1296000"/>
          </a:xfrm>
        </p:grpSpPr>
        <p:pic>
          <p:nvPicPr>
            <p:cNvPr id="25" name="Picture 3" descr="C:\G\Google Drive\SBM Concept\Images\canevas_stratégie_vide.png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992" y="2636912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1893839" y="3314984"/>
              <a:ext cx="1598041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Stratégie</a:t>
              </a:r>
              <a:endParaRPr lang="fr-CH" sz="1400" dirty="0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827584" y="1340768"/>
            <a:ext cx="1922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Vision</a:t>
            </a:r>
            <a:endParaRPr lang="fr-CH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33332" y="5241394"/>
            <a:ext cx="2350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Mission</a:t>
            </a:r>
            <a:endParaRPr lang="fr-CH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75256" y="5308853"/>
            <a:ext cx="2405244" cy="135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112" y="3501211"/>
            <a:ext cx="3053576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714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</p:spPr>
        <p:txBody>
          <a:bodyPr>
            <a:noAutofit/>
          </a:bodyPr>
          <a:lstStyle/>
          <a:p>
            <a:r>
              <a:rPr lang="fr-CH" dirty="0" smtClean="0"/>
              <a:t>La gouvernance: «vie» de l’organisation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9790"/>
            <a:ext cx="8570766" cy="4869530"/>
          </a:xfrm>
        </p:spPr>
        <p:txBody>
          <a:bodyPr>
            <a:normAutofit/>
          </a:bodyPr>
          <a:lstStyle/>
          <a:p>
            <a:r>
              <a:rPr lang="fr-CH" dirty="0" smtClean="0"/>
              <a:t>L’organisation est un être vivant, en relation </a:t>
            </a:r>
            <a:br>
              <a:rPr lang="fr-CH" dirty="0" smtClean="0"/>
            </a:br>
            <a:r>
              <a:rPr lang="fr-CH" dirty="0" smtClean="0"/>
              <a:t>avec un nombre considérable de </a:t>
            </a:r>
            <a:r>
              <a:rPr lang="fr-CH" b="1" dirty="0">
                <a:solidFill>
                  <a:srgbClr val="0000FF"/>
                </a:solidFill>
              </a:rPr>
              <a:t>parties prenantes</a:t>
            </a:r>
            <a:r>
              <a:rPr lang="fr-CH" dirty="0" smtClean="0"/>
              <a:t>.</a:t>
            </a:r>
          </a:p>
          <a:p>
            <a:endParaRPr lang="fr-CH" dirty="0"/>
          </a:p>
          <a:p>
            <a:r>
              <a:rPr lang="fr-CH" dirty="0" smtClean="0"/>
              <a:t>Elles peuvent être internes, externes ou</a:t>
            </a:r>
            <a:br>
              <a:rPr lang="fr-CH" dirty="0" smtClean="0"/>
            </a:br>
            <a:r>
              <a:rPr lang="fr-CH" dirty="0" smtClean="0"/>
              <a:t>encore proches des frontières  de l’organisation</a:t>
            </a:r>
            <a:br>
              <a:rPr lang="fr-CH" dirty="0" smtClean="0"/>
            </a:br>
            <a:r>
              <a:rPr lang="fr-CH" dirty="0" smtClean="0"/>
              <a:t>avec son contexte.</a:t>
            </a:r>
          </a:p>
          <a:p>
            <a:endParaRPr lang="fr-CH" dirty="0"/>
          </a:p>
          <a:p>
            <a:endParaRPr lang="fr-CH" dirty="0"/>
          </a:p>
          <a:p>
            <a:pPr marL="3138488"/>
            <a:endParaRPr lang="fr-CH" dirty="0" smtClean="0"/>
          </a:p>
          <a:p>
            <a:pPr marL="3138488" indent="-273050"/>
            <a:r>
              <a:rPr lang="fr-CH" dirty="0" smtClean="0"/>
              <a:t>Les parties prenantes influencent </a:t>
            </a:r>
            <a:r>
              <a:rPr lang="fr-CH" dirty="0"/>
              <a:t>les décisions de </a:t>
            </a:r>
            <a:r>
              <a:rPr lang="fr-CH" dirty="0" smtClean="0"/>
              <a:t>l’organisation plus ou moins directement et avec plus ou moins de force.</a:t>
            </a:r>
          </a:p>
          <a:p>
            <a:pPr marL="3138488" indent="-273050"/>
            <a:endParaRPr lang="fr-CH" dirty="0"/>
          </a:p>
          <a:p>
            <a:pPr marL="3138488" indent="-273050"/>
            <a:r>
              <a:rPr lang="fr-CH" dirty="0" smtClean="0"/>
              <a:t>On parle alors de relations de </a:t>
            </a:r>
            <a:r>
              <a:rPr lang="fr-CH" b="1" dirty="0" smtClean="0">
                <a:solidFill>
                  <a:srgbClr val="0000FF"/>
                </a:solidFill>
              </a:rPr>
              <a:t>gouvernance</a:t>
            </a:r>
            <a:r>
              <a:rPr lang="fr-CH" dirty="0" smtClean="0"/>
              <a:t>. </a:t>
            </a:r>
            <a:endParaRPr lang="fr-CH" dirty="0"/>
          </a:p>
        </p:txBody>
      </p:sp>
      <p:grpSp>
        <p:nvGrpSpPr>
          <p:cNvPr id="47" name="Groupe 46"/>
          <p:cNvGrpSpPr/>
          <p:nvPr/>
        </p:nvGrpSpPr>
        <p:grpSpPr>
          <a:xfrm>
            <a:off x="5810708" y="3082023"/>
            <a:ext cx="3060000" cy="1158756"/>
            <a:chOff x="899592" y="5227298"/>
            <a:chExt cx="3600000" cy="1296000"/>
          </a:xfrm>
        </p:grpSpPr>
        <p:pic>
          <p:nvPicPr>
            <p:cNvPr id="61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ZoneTexte 61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7034491" y="2449124"/>
            <a:ext cx="556731" cy="1326267"/>
            <a:chOff x="2365155" y="4531240"/>
            <a:chExt cx="622670" cy="1483350"/>
          </a:xfrm>
        </p:grpSpPr>
        <p:sp>
          <p:nvSpPr>
            <p:cNvPr id="59" name="Cylindre 58"/>
            <p:cNvSpPr/>
            <p:nvPr/>
          </p:nvSpPr>
          <p:spPr>
            <a:xfrm>
              <a:off x="2365155" y="4531240"/>
              <a:ext cx="622670" cy="1458088"/>
            </a:xfrm>
            <a:prstGeom prst="can">
              <a:avLst>
                <a:gd name="adj" fmla="val 40459"/>
              </a:avLst>
            </a:prstGeom>
            <a:gradFill flip="none" rotWithShape="1">
              <a:gsLst>
                <a:gs pos="98000">
                  <a:srgbClr val="FF99FF"/>
                </a:gs>
                <a:gs pos="35000">
                  <a:srgbClr val="FFC5FF"/>
                </a:gs>
                <a:gs pos="0">
                  <a:schemeClr val="accent2">
                    <a:tint val="15000"/>
                    <a:satMod val="35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31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fr-CH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 rot="16200000">
              <a:off x="2164415" y="5362095"/>
              <a:ext cx="995183" cy="309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dirty="0" smtClean="0"/>
                <a:t>Valeurs …</a:t>
              </a:r>
              <a:endParaRPr lang="fr-CH" sz="1200" dirty="0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5796136" y="2001903"/>
            <a:ext cx="3060000" cy="1158756"/>
            <a:chOff x="899592" y="3933056"/>
            <a:chExt cx="3600000" cy="1296000"/>
          </a:xfrm>
        </p:grpSpPr>
        <p:pic>
          <p:nvPicPr>
            <p:cNvPr id="57" name="Picture 5" descr="C:\Users\Claude\Desktop\canevas_gouvernance_vide.png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933056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ZoneTexte 57"/>
            <p:cNvSpPr txBox="1"/>
            <p:nvPr/>
          </p:nvSpPr>
          <p:spPr>
            <a:xfrm>
              <a:off x="1673823" y="4580984"/>
              <a:ext cx="2051538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Gouvernance</a:t>
              </a:r>
              <a:endParaRPr lang="fr-CH" sz="1400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5785453" y="777767"/>
            <a:ext cx="3060000" cy="1899794"/>
            <a:chOff x="1421296" y="2710966"/>
            <a:chExt cx="3600000" cy="2124807"/>
          </a:xfrm>
        </p:grpSpPr>
        <p:grpSp>
          <p:nvGrpSpPr>
            <p:cNvPr id="51" name="Groupe 50"/>
            <p:cNvGrpSpPr/>
            <p:nvPr/>
          </p:nvGrpSpPr>
          <p:grpSpPr>
            <a:xfrm>
              <a:off x="2886459" y="3451400"/>
              <a:ext cx="656471" cy="1384373"/>
              <a:chOff x="2365155" y="3377346"/>
              <a:chExt cx="656471" cy="1384373"/>
            </a:xfrm>
          </p:grpSpPr>
          <p:sp>
            <p:nvSpPr>
              <p:cNvPr id="55" name="Cylindre 54"/>
              <p:cNvSpPr/>
              <p:nvPr/>
            </p:nvSpPr>
            <p:spPr>
              <a:xfrm>
                <a:off x="2365155" y="3377346"/>
                <a:ext cx="656471" cy="1384373"/>
              </a:xfrm>
              <a:prstGeom prst="can">
                <a:avLst>
                  <a:gd name="adj" fmla="val 40459"/>
                </a:avLst>
              </a:prstGeom>
              <a:gradFill flip="none" rotWithShape="1">
                <a:gsLst>
                  <a:gs pos="98000">
                    <a:srgbClr val="FF99FF"/>
                  </a:gs>
                  <a:gs pos="35000">
                    <a:srgbClr val="FFC5FF"/>
                  </a:gs>
                  <a:gs pos="0">
                    <a:schemeClr val="accent2">
                      <a:tint val="15000"/>
                      <a:satMod val="350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31000"/>
                  </a:prst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fr-CH" sz="1400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 rot="16200000">
                <a:off x="2291343" y="4173174"/>
                <a:ext cx="692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dirty="0" smtClean="0"/>
                  <a:t>Valeurs</a:t>
                </a:r>
                <a:endParaRPr lang="fr-CH" sz="1200" dirty="0"/>
              </a:p>
            </p:txBody>
          </p:sp>
        </p:grpSp>
        <p:grpSp>
          <p:nvGrpSpPr>
            <p:cNvPr id="52" name="Groupe 51"/>
            <p:cNvGrpSpPr/>
            <p:nvPr/>
          </p:nvGrpSpPr>
          <p:grpSpPr>
            <a:xfrm>
              <a:off x="1421296" y="2710966"/>
              <a:ext cx="3600000" cy="1296000"/>
              <a:chOff x="899992" y="2636912"/>
              <a:chExt cx="3600000" cy="1296000"/>
            </a:xfrm>
          </p:grpSpPr>
          <p:pic>
            <p:nvPicPr>
              <p:cNvPr id="53" name="Picture 3" descr="C:\G\Google Drive\SBM Concept\Images\canevas_stratégie_vide.png"/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992" y="2636912"/>
                <a:ext cx="3600000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1893839" y="3314984"/>
                <a:ext cx="1598041" cy="54066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fr-CH" sz="1400" dirty="0" smtClean="0"/>
                  <a:t>Stratégie</a:t>
                </a:r>
                <a:endParaRPr lang="fr-CH" sz="1400" dirty="0"/>
              </a:p>
            </p:txBody>
          </p:sp>
        </p:grpSp>
      </p:grp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681368"/>
            <a:ext cx="3060000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0581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La RSE: «conscience» de la durabilité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605773" y="1412776"/>
            <a:ext cx="5142691" cy="3486466"/>
          </a:xfrm>
        </p:spPr>
        <p:txBody>
          <a:bodyPr/>
          <a:lstStyle/>
          <a:p>
            <a:pPr algn="just"/>
            <a:r>
              <a:rPr lang="fr-CH" dirty="0" smtClean="0"/>
              <a:t>La </a:t>
            </a:r>
            <a:r>
              <a:rPr lang="fr-CH" b="1" dirty="0">
                <a:solidFill>
                  <a:srgbClr val="0000FF"/>
                </a:solidFill>
              </a:rPr>
              <a:t>responsabilité sociétale des entreprises </a:t>
            </a:r>
            <a:r>
              <a:rPr lang="fr-CH" dirty="0" smtClean="0"/>
              <a:t>est essentiellement une question de posture de la part des organisations.</a:t>
            </a:r>
          </a:p>
          <a:p>
            <a:endParaRPr lang="fr-CH" dirty="0"/>
          </a:p>
          <a:p>
            <a:r>
              <a:rPr lang="fr-CH" dirty="0" smtClean="0"/>
              <a:t>La </a:t>
            </a:r>
            <a:r>
              <a:rPr lang="fr-CH" b="1" dirty="0" smtClean="0">
                <a:solidFill>
                  <a:srgbClr val="0000FF"/>
                </a:solidFill>
              </a:rPr>
              <a:t>RSE</a:t>
            </a:r>
            <a:r>
              <a:rPr lang="fr-CH" dirty="0" smtClean="0"/>
              <a:t> exige une prise de conscience de l’impact global de l’organisation sur son environnement sociétal et naturel, ainsi </a:t>
            </a:r>
            <a:br>
              <a:rPr lang="fr-CH" dirty="0" smtClean="0"/>
            </a:br>
            <a:r>
              <a:rPr lang="fr-CH" dirty="0" smtClean="0"/>
              <a:t>que de l’influence reçue en sens inverse.</a:t>
            </a:r>
          </a:p>
          <a:p>
            <a:pPr marL="0" indent="0">
              <a:buNone/>
            </a:pPr>
            <a:endParaRPr lang="fr-CH" dirty="0"/>
          </a:p>
        </p:txBody>
      </p:sp>
      <p:grpSp>
        <p:nvGrpSpPr>
          <p:cNvPr id="35" name="Groupe 34"/>
          <p:cNvGrpSpPr/>
          <p:nvPr/>
        </p:nvGrpSpPr>
        <p:grpSpPr>
          <a:xfrm>
            <a:off x="395536" y="4806128"/>
            <a:ext cx="3209880" cy="1155557"/>
            <a:chOff x="899592" y="5227298"/>
            <a:chExt cx="3600000" cy="1296000"/>
          </a:xfrm>
        </p:grpSpPr>
        <p:pic>
          <p:nvPicPr>
            <p:cNvPr id="61" name="Picture 2" descr="C:\G\Google Drive\SBM Concept\Images\Canevas 1er niveau vide.png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227298"/>
              <a:ext cx="3600000" cy="12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ZoneTexte 61"/>
            <p:cNvSpPr txBox="1"/>
            <p:nvPr/>
          </p:nvSpPr>
          <p:spPr>
            <a:xfrm>
              <a:off x="1556165" y="5898896"/>
              <a:ext cx="2260745" cy="540668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fr-CH" sz="1400" dirty="0" smtClean="0"/>
                <a:t>Modèle d’affaires</a:t>
              </a:r>
              <a:endParaRPr lang="fr-CH" sz="1400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95536" y="3652139"/>
            <a:ext cx="3209880" cy="1833441"/>
            <a:chOff x="1420896" y="4007110"/>
            <a:chExt cx="3600000" cy="2056272"/>
          </a:xfrm>
        </p:grpSpPr>
        <p:grpSp>
          <p:nvGrpSpPr>
            <p:cNvPr id="55" name="Groupe 54"/>
            <p:cNvGrpSpPr/>
            <p:nvPr/>
          </p:nvGrpSpPr>
          <p:grpSpPr>
            <a:xfrm>
              <a:off x="2886459" y="4737496"/>
              <a:ext cx="622670" cy="1325886"/>
              <a:chOff x="2365155" y="4663442"/>
              <a:chExt cx="622670" cy="1325886"/>
            </a:xfrm>
          </p:grpSpPr>
          <p:sp>
            <p:nvSpPr>
              <p:cNvPr id="59" name="Cylindre 58"/>
              <p:cNvSpPr/>
              <p:nvPr/>
            </p:nvSpPr>
            <p:spPr>
              <a:xfrm>
                <a:off x="2365155" y="4663442"/>
                <a:ext cx="622670" cy="1325886"/>
              </a:xfrm>
              <a:prstGeom prst="can">
                <a:avLst>
                  <a:gd name="adj" fmla="val 40459"/>
                </a:avLst>
              </a:prstGeom>
              <a:gradFill flip="none" rotWithShape="1">
                <a:gsLst>
                  <a:gs pos="98000">
                    <a:srgbClr val="FF99FF"/>
                  </a:gs>
                  <a:gs pos="35000">
                    <a:srgbClr val="FFC5FF"/>
                  </a:gs>
                  <a:gs pos="0">
                    <a:schemeClr val="accent2">
                      <a:tint val="15000"/>
                      <a:satMod val="350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31000"/>
                  </a:prst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fr-CH" sz="1400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 rot="16200000">
                <a:off x="2291343" y="5461394"/>
                <a:ext cx="692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dirty="0" smtClean="0"/>
                  <a:t>Valeurs</a:t>
                </a:r>
                <a:endParaRPr lang="fr-CH" sz="1200" dirty="0"/>
              </a:p>
            </p:txBody>
          </p:sp>
        </p:grpSp>
        <p:grpSp>
          <p:nvGrpSpPr>
            <p:cNvPr id="56" name="Groupe 55"/>
            <p:cNvGrpSpPr/>
            <p:nvPr/>
          </p:nvGrpSpPr>
          <p:grpSpPr>
            <a:xfrm>
              <a:off x="1420896" y="4007110"/>
              <a:ext cx="3600000" cy="1296000"/>
              <a:chOff x="899592" y="3933056"/>
              <a:chExt cx="3600000" cy="1296000"/>
            </a:xfrm>
          </p:grpSpPr>
          <p:pic>
            <p:nvPicPr>
              <p:cNvPr id="57" name="Picture 5" descr="C:\Users\Claude\Desktop\canevas_gouvernance_vide.png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3933056"/>
                <a:ext cx="3600000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ZoneTexte 57"/>
              <p:cNvSpPr txBox="1"/>
              <p:nvPr/>
            </p:nvSpPr>
            <p:spPr>
              <a:xfrm>
                <a:off x="1673823" y="4580984"/>
                <a:ext cx="2051538" cy="54066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fr-CH" sz="1400" dirty="0" smtClean="0"/>
                  <a:t>Gouvernance</a:t>
                </a:r>
                <a:endParaRPr lang="fr-CH" sz="1400" dirty="0"/>
              </a:p>
            </p:txBody>
          </p:sp>
        </p:grpSp>
      </p:grpSp>
      <p:grpSp>
        <p:nvGrpSpPr>
          <p:cNvPr id="37" name="Groupe 36"/>
          <p:cNvGrpSpPr/>
          <p:nvPr/>
        </p:nvGrpSpPr>
        <p:grpSpPr>
          <a:xfrm>
            <a:off x="395893" y="2496453"/>
            <a:ext cx="3209880" cy="1842400"/>
            <a:chOff x="1421296" y="2710966"/>
            <a:chExt cx="3600000" cy="2066320"/>
          </a:xfrm>
        </p:grpSpPr>
        <p:grpSp>
          <p:nvGrpSpPr>
            <p:cNvPr id="49" name="Groupe 48"/>
            <p:cNvGrpSpPr/>
            <p:nvPr/>
          </p:nvGrpSpPr>
          <p:grpSpPr>
            <a:xfrm>
              <a:off x="2886459" y="3451400"/>
              <a:ext cx="622670" cy="1325886"/>
              <a:chOff x="2365155" y="3377346"/>
              <a:chExt cx="622670" cy="1325886"/>
            </a:xfrm>
          </p:grpSpPr>
          <p:sp>
            <p:nvSpPr>
              <p:cNvPr id="53" name="Cylindre 52"/>
              <p:cNvSpPr/>
              <p:nvPr/>
            </p:nvSpPr>
            <p:spPr>
              <a:xfrm>
                <a:off x="2365155" y="3377346"/>
                <a:ext cx="622670" cy="1325886"/>
              </a:xfrm>
              <a:prstGeom prst="can">
                <a:avLst>
                  <a:gd name="adj" fmla="val 40459"/>
                </a:avLst>
              </a:prstGeom>
              <a:gradFill flip="none" rotWithShape="1">
                <a:gsLst>
                  <a:gs pos="98000">
                    <a:srgbClr val="FF99FF"/>
                  </a:gs>
                  <a:gs pos="35000">
                    <a:srgbClr val="FFC5FF"/>
                  </a:gs>
                  <a:gs pos="0">
                    <a:schemeClr val="accent2">
                      <a:tint val="15000"/>
                      <a:satMod val="350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31000"/>
                  </a:prst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fr-CH" sz="1400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 rot="16200000">
                <a:off x="2291343" y="4173174"/>
                <a:ext cx="692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dirty="0" smtClean="0"/>
                  <a:t>Valeurs</a:t>
                </a:r>
                <a:endParaRPr lang="fr-CH" sz="1200" dirty="0"/>
              </a:p>
            </p:txBody>
          </p:sp>
        </p:grpSp>
        <p:grpSp>
          <p:nvGrpSpPr>
            <p:cNvPr id="50" name="Groupe 49"/>
            <p:cNvGrpSpPr/>
            <p:nvPr/>
          </p:nvGrpSpPr>
          <p:grpSpPr>
            <a:xfrm>
              <a:off x="1421296" y="2710966"/>
              <a:ext cx="3600000" cy="1296000"/>
              <a:chOff x="899992" y="2636912"/>
              <a:chExt cx="3600000" cy="1296000"/>
            </a:xfrm>
          </p:grpSpPr>
          <p:pic>
            <p:nvPicPr>
              <p:cNvPr id="51" name="Picture 3" descr="C:\G\Google Drive\SBM Concept\Images\canevas_stratégie_vide.png"/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992" y="2636912"/>
                <a:ext cx="3600000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ZoneTexte 51"/>
              <p:cNvSpPr txBox="1"/>
              <p:nvPr/>
            </p:nvSpPr>
            <p:spPr>
              <a:xfrm>
                <a:off x="1893839" y="3314984"/>
                <a:ext cx="1598041" cy="54066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fr-CH" sz="1400" dirty="0" smtClean="0"/>
                  <a:t>Stratégie</a:t>
                </a:r>
                <a:endParaRPr lang="fr-CH" sz="1400" dirty="0"/>
              </a:p>
            </p:txBody>
          </p:sp>
        </p:grpSp>
      </p:grpSp>
      <p:grpSp>
        <p:nvGrpSpPr>
          <p:cNvPr id="39" name="Groupe 38"/>
          <p:cNvGrpSpPr/>
          <p:nvPr/>
        </p:nvGrpSpPr>
        <p:grpSpPr>
          <a:xfrm>
            <a:off x="382473" y="1340768"/>
            <a:ext cx="3209880" cy="1842400"/>
            <a:chOff x="1420896" y="1414822"/>
            <a:chExt cx="3600000" cy="2066320"/>
          </a:xfrm>
        </p:grpSpPr>
        <p:grpSp>
          <p:nvGrpSpPr>
            <p:cNvPr id="42" name="Groupe 41"/>
            <p:cNvGrpSpPr/>
            <p:nvPr/>
          </p:nvGrpSpPr>
          <p:grpSpPr>
            <a:xfrm>
              <a:off x="2909961" y="2155256"/>
              <a:ext cx="622670" cy="1325886"/>
              <a:chOff x="2388657" y="2081202"/>
              <a:chExt cx="622670" cy="1325886"/>
            </a:xfrm>
          </p:grpSpPr>
          <p:sp>
            <p:nvSpPr>
              <p:cNvPr id="47" name="Cylindre 46"/>
              <p:cNvSpPr/>
              <p:nvPr/>
            </p:nvSpPr>
            <p:spPr>
              <a:xfrm>
                <a:off x="2388657" y="2081202"/>
                <a:ext cx="622670" cy="1325886"/>
              </a:xfrm>
              <a:prstGeom prst="can">
                <a:avLst>
                  <a:gd name="adj" fmla="val 40459"/>
                </a:avLst>
              </a:prstGeom>
              <a:gradFill flip="none" rotWithShape="1">
                <a:gsLst>
                  <a:gs pos="98000">
                    <a:srgbClr val="FF99FF"/>
                  </a:gs>
                  <a:gs pos="35000">
                    <a:srgbClr val="FFC5FF"/>
                  </a:gs>
                  <a:gs pos="0">
                    <a:schemeClr val="accent2">
                      <a:tint val="15000"/>
                      <a:satMod val="350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innerShdw blurRad="63500" dist="50800" dir="13500000">
                  <a:prstClr val="black">
                    <a:alpha val="31000"/>
                  </a:prst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endParaRPr lang="fr-CH" sz="1400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 rot="16200000">
                <a:off x="2291343" y="2867015"/>
                <a:ext cx="692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dirty="0" smtClean="0"/>
                  <a:t>Valeurs</a:t>
                </a:r>
                <a:endParaRPr lang="fr-CH" sz="1200" dirty="0"/>
              </a:p>
            </p:txBody>
          </p:sp>
        </p:grpSp>
        <p:grpSp>
          <p:nvGrpSpPr>
            <p:cNvPr id="44" name="Groupe 43"/>
            <p:cNvGrpSpPr/>
            <p:nvPr/>
          </p:nvGrpSpPr>
          <p:grpSpPr>
            <a:xfrm>
              <a:off x="1420896" y="1414822"/>
              <a:ext cx="3600000" cy="1296000"/>
              <a:chOff x="899592" y="1340768"/>
              <a:chExt cx="3600000" cy="1296000"/>
            </a:xfrm>
          </p:grpSpPr>
          <p:pic>
            <p:nvPicPr>
              <p:cNvPr id="45" name="Picture 4" descr="C:\G\Google Drive\SBM Concept\Images\canevas_rse_sans_texte.png"/>
              <p:cNvPicPr>
                <a:picLocks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340768"/>
                <a:ext cx="3600000" cy="12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ZoneTexte 45"/>
              <p:cNvSpPr txBox="1"/>
              <p:nvPr/>
            </p:nvSpPr>
            <p:spPr>
              <a:xfrm>
                <a:off x="1877469" y="1988696"/>
                <a:ext cx="1598041" cy="540668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fr-CH" sz="1400" dirty="0" smtClean="0"/>
                  <a:t>RSE</a:t>
                </a:r>
                <a:endParaRPr lang="fr-CH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124248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bv5pfqpR5MY/T8XKLxfHBDI/AAAAAAAACjY/0YrB1WBHTXw/s1600/4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6299" y="908720"/>
            <a:ext cx="3072809" cy="27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33577" b="21776"/>
          <a:stretch>
            <a:fillRect/>
          </a:stretch>
        </p:blipFill>
        <p:spPr bwMode="auto">
          <a:xfrm>
            <a:off x="3635896" y="2276872"/>
            <a:ext cx="5508104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Exercice</a:t>
            </a:r>
            <a:endParaRPr lang="fr-CH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0" y="1071546"/>
            <a:ext cx="5184576" cy="5525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 smtClean="0"/>
              <a:t>Evaluez globalement votre organisation en répondant aux questions du formulaire de </a:t>
            </a:r>
            <a:r>
              <a:rPr lang="fr-CH" sz="2400" dirty="0"/>
              <a:t>pré-diagnostic </a:t>
            </a:r>
            <a:r>
              <a:rPr lang="fr-CH" sz="2400" dirty="0" smtClean="0"/>
              <a:t>global…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7904" y="5176041"/>
            <a:ext cx="3103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 subsidiaire: </a:t>
            </a:r>
          </a:p>
          <a:p>
            <a:r>
              <a:rPr lang="fr-CH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votre équipe partagerait</a:t>
            </a:r>
            <a:br>
              <a:rPr lang="fr-CH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CH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ce pré-diagnostic?</a:t>
            </a:r>
            <a:endParaRPr lang="fr-CH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4" name="Picture 6" descr="http://www.editions-epargne.fr/weboutique/30-111-thickbox/crayon-de-couleur.jp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2928487">
            <a:off x="7110014" y="2298465"/>
            <a:ext cx="402666" cy="329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974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8.7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6.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14306</TotalTime>
  <Words>1178</Words>
  <Application>Microsoft Office PowerPoint</Application>
  <PresentationFormat>Affichage à l'écran (4:3)</PresentationFormat>
  <Paragraphs>418</Paragraphs>
  <Slides>41</Slides>
  <Notes>41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Atelier Evaluer et repositionner sa stratégie</vt:lpstr>
      <vt:lpstr>Ronde d’ouverture</vt:lpstr>
      <vt:lpstr>L’organisation vue sous plusieurs facettes</vt:lpstr>
      <vt:lpstr>Le modèle d’affaires: «logique» de l’organisation</vt:lpstr>
      <vt:lpstr>Les valeurs: «combustible»  de l’organisation</vt:lpstr>
      <vt:lpstr>La stratégie: «dynamique» de l’organisation</vt:lpstr>
      <vt:lpstr>La gouvernance: «vie» de l’organisation</vt:lpstr>
      <vt:lpstr>La RSE: «conscience» de la durabilité</vt:lpstr>
      <vt:lpstr>Exercice</vt:lpstr>
      <vt:lpstr>Dessine-moi un modèle d’affaires!</vt:lpstr>
      <vt:lpstr>Pour bien commencer…</vt:lpstr>
      <vt:lpstr>Un rapide résumé des huit questions</vt:lpstr>
      <vt:lpstr>Un rapide résumé des huit questions</vt:lpstr>
      <vt:lpstr>Un rapide résumé des huit questions</vt:lpstr>
      <vt:lpstr>Un rapide résumé des huit questions</vt:lpstr>
      <vt:lpstr>Un rapide résumé des huit questions</vt:lpstr>
      <vt:lpstr>Un rapide résumé des huit questions</vt:lpstr>
      <vt:lpstr>Un rapide résumé des huit questions</vt:lpstr>
      <vt:lpstr>Un rapide résumé des huit questions</vt:lpstr>
      <vt:lpstr>Et n’oubliez pas le modèle économique!</vt:lpstr>
      <vt:lpstr>Exercice</vt:lpstr>
      <vt:lpstr>Vous avez dit «gouvernance»?</vt:lpstr>
      <vt:lpstr>Le canevas du modèle de gouvernance</vt:lpstr>
      <vt:lpstr>La gouvernance « interne »</vt:lpstr>
      <vt:lpstr>La gouvernance de « frontière »</vt:lpstr>
      <vt:lpstr>La gouvernance « externe »</vt:lpstr>
      <vt:lpstr>Exercice rapide</vt:lpstr>
      <vt:lpstr>Enfin de la stratégie !</vt:lpstr>
      <vt:lpstr>SWOT et stratégie</vt:lpstr>
      <vt:lpstr>SWOT: un outil de stratégie…</vt:lpstr>
      <vt:lpstr>Les facteurs qui peuvent vous amener au succès</vt:lpstr>
      <vt:lpstr>Analysez vos FCS…</vt:lpstr>
      <vt:lpstr>PESTEL: qu’est-ce qui vous influence?</vt:lpstr>
      <vt:lpstr>Gestion cyclique des risques!</vt:lpstr>
      <vt:lpstr>Evaluation des risques</vt:lpstr>
      <vt:lpstr>Construction de la matrice SWOT</vt:lpstr>
      <vt:lpstr>Exercice</vt:lpstr>
      <vt:lpstr>Futur et stratégie</vt:lpstr>
      <vt:lpstr>Orientations stratégiques</vt:lpstr>
      <vt:lpstr>De la stratégie aux plans d’actions</vt:lpstr>
      <vt:lpstr>Merci de votre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Repositionnement strategique</dc:title>
  <dc:creator>Claude Michaud</dc:creator>
  <cp:lastModifiedBy>Claude Michaud</cp:lastModifiedBy>
  <cp:revision>680</cp:revision>
  <cp:lastPrinted>2014-08-20T20:35:27Z</cp:lastPrinted>
  <dcterms:created xsi:type="dcterms:W3CDTF">2009-09-18T12:39:11Z</dcterms:created>
  <dcterms:modified xsi:type="dcterms:W3CDTF">2016-03-18T13:55:04Z</dcterms:modified>
</cp:coreProperties>
</file>