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56" r:id="rId2"/>
    <p:sldId id="525" r:id="rId3"/>
    <p:sldId id="526" r:id="rId4"/>
    <p:sldId id="273" r:id="rId5"/>
    <p:sldId id="291" r:id="rId6"/>
    <p:sldId id="274" r:id="rId7"/>
    <p:sldId id="475" r:id="rId8"/>
    <p:sldId id="476" r:id="rId9"/>
    <p:sldId id="477" r:id="rId10"/>
    <p:sldId id="478" r:id="rId11"/>
    <p:sldId id="480" r:id="rId12"/>
    <p:sldId id="481" r:id="rId13"/>
    <p:sldId id="483" r:id="rId14"/>
    <p:sldId id="482" r:id="rId15"/>
    <p:sldId id="484" r:id="rId16"/>
    <p:sldId id="487" r:id="rId17"/>
    <p:sldId id="485" r:id="rId18"/>
    <p:sldId id="486" r:id="rId19"/>
    <p:sldId id="489" r:id="rId20"/>
    <p:sldId id="490" r:id="rId21"/>
    <p:sldId id="491" r:id="rId22"/>
    <p:sldId id="492" r:id="rId23"/>
    <p:sldId id="488" r:id="rId24"/>
    <p:sldId id="330" r:id="rId25"/>
    <p:sldId id="527" r:id="rId26"/>
    <p:sldId id="511" r:id="rId27"/>
    <p:sldId id="512" r:id="rId28"/>
    <p:sldId id="513" r:id="rId29"/>
    <p:sldId id="514" r:id="rId30"/>
    <p:sldId id="516" r:id="rId31"/>
    <p:sldId id="283" r:id="rId32"/>
    <p:sldId id="289" r:id="rId33"/>
    <p:sldId id="495" r:id="rId34"/>
    <p:sldId id="496" r:id="rId35"/>
    <p:sldId id="497" r:id="rId36"/>
    <p:sldId id="498" r:id="rId37"/>
    <p:sldId id="493" r:id="rId38"/>
    <p:sldId id="528" r:id="rId39"/>
    <p:sldId id="501" r:id="rId40"/>
    <p:sldId id="337" r:id="rId41"/>
    <p:sldId id="508" r:id="rId42"/>
    <p:sldId id="523" r:id="rId43"/>
    <p:sldId id="517" r:id="rId44"/>
    <p:sldId id="518" r:id="rId45"/>
    <p:sldId id="519" r:id="rId46"/>
    <p:sldId id="520" r:id="rId47"/>
    <p:sldId id="521" r:id="rId48"/>
    <p:sldId id="522" r:id="rId49"/>
    <p:sldId id="427" r:id="rId50"/>
    <p:sldId id="428" r:id="rId51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FF99"/>
    <a:srgbClr val="FFFF00"/>
    <a:srgbClr val="008000"/>
    <a:srgbClr val="FFFF66"/>
    <a:srgbClr val="FF9900"/>
    <a:srgbClr val="D7C911"/>
    <a:srgbClr val="FFADAB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02" autoAdjust="0"/>
    <p:restoredTop sz="95621" autoAdjust="0"/>
  </p:normalViewPr>
  <p:slideViewPr>
    <p:cSldViewPr>
      <p:cViewPr varScale="1">
        <p:scale>
          <a:sx n="101" d="100"/>
          <a:sy n="101" d="100"/>
        </p:scale>
        <p:origin x="72" y="14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4032" y="5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pPr>
              <a:defRPr/>
            </a:pPr>
            <a:fld id="{EF9FB790-F926-4940-B02F-8E6F3A0AB0B9}" type="datetimeFigureOut">
              <a:rPr lang="fr-FR"/>
              <a:pPr>
                <a:defRPr/>
              </a:pPr>
              <a:t>01/03/2018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pPr>
              <a:defRPr/>
            </a:pPr>
            <a:fld id="{8FB1304D-672F-49A4-A1AF-F85271416AD2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491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D44562-860F-4C53-BCA0-C0C96FED1294}" type="datetimeFigureOut">
              <a:rPr lang="fr-FR"/>
              <a:pPr>
                <a:defRPr/>
              </a:pPr>
              <a:t>01/03/2018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7" rIns="94752" bIns="47377" rtlCol="0" anchor="ctr"/>
          <a:lstStyle/>
          <a:p>
            <a:pPr lvl="0"/>
            <a:endParaRPr lang="fr-CH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52" tIns="47377" rIns="94752" bIns="4737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0AA90A-F4E6-45F2-8609-0540249AB4F8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923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66763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B9CF5-33C1-4C4C-BBB4-A10485C1E108}" type="slidenum">
              <a:rPr lang="fr-CH" smtClean="0"/>
              <a:pPr>
                <a:defRPr/>
              </a:pPr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5246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89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7560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19:05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9956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B3B03-B06A-4E60-B05D-3A45DBB1A4ED}" type="slidenum">
              <a:rPr lang="en-US"/>
              <a:pPr/>
              <a:t>15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33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639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63306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68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43BF-F48A-4B73-9539-9A451BECE951}" type="slidenum">
              <a:rPr lang="en-US"/>
              <a:pPr/>
              <a:t>20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2025"/>
            <a:ext cx="5206154" cy="460507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1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472" y="4716947"/>
            <a:ext cx="4982732" cy="4467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87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324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2030-90A0-4211-BF2B-F3EF5B505A94}" type="slidenum">
              <a:rPr lang="en-US"/>
              <a:pPr/>
              <a:t>22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2025"/>
            <a:ext cx="5206154" cy="460507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39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10B90-F9AB-47AA-B676-718383B878A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6763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5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3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2319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C97AD-DDD4-415E-9032-D9268A7B7564}" type="slidenum">
              <a:rPr lang="en-US"/>
              <a:pPr/>
              <a:t>27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1488" cy="3838575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19" y="4862025"/>
            <a:ext cx="5202867" cy="460507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68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401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943E7-704B-442B-9524-D9A1E7CF4C6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766763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4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68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644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109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94447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99146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1449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0588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38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0198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La loi de Murphy?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8774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948FD7-1C8A-4E56-A292-1BB2C1DAC86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6"/>
            <a:ext cx="520382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79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67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EE608-2FAF-4F02-B2DC-2517E251F21F}" type="slidenum">
              <a:rPr lang="en-US"/>
              <a:pPr/>
              <a:t>44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2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02229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65042-FC1B-4CF3-BA5C-A143D2EF1844}" type="slidenum">
              <a:rPr lang="en-US"/>
              <a:pPr/>
              <a:t>45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1487" cy="3838575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6" y="4861806"/>
            <a:ext cx="5206153" cy="460549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110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91813-21C5-4426-9E92-A349C0E88705}" type="slidenum">
              <a:rPr lang="en-US"/>
              <a:pPr/>
              <a:t>47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1487" cy="3838575"/>
          </a:xfrm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6" y="4861806"/>
            <a:ext cx="5206153" cy="46054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49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7669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11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669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261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786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239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2072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  <p:pic>
        <p:nvPicPr>
          <p:cNvPr id="5" name="Picture 2" descr="C:\Users\Claude\Google Drive\SBM Suisse\Association\Communication\Logo actuel\SBM Logo moyen.png">
            <a:extLst>
              <a:ext uri="{FF2B5EF4-FFF2-40B4-BE49-F238E27FC236}">
                <a16:creationId xmlns:a16="http://schemas.microsoft.com/office/drawing/2014/main" id="{7E0B1A4D-1716-4767-921A-2F5891D4CA2D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43" y="6524"/>
            <a:ext cx="2194666" cy="1445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>
            <a:lvl1pPr>
              <a:defRPr sz="32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71547"/>
            <a:ext cx="10972800" cy="50546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4" name="Picture 3" descr="C:\G\Google Drive\Leonardo SBM\Social Business Models Canvas and Red thread\French\Images\SBM 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2" y="6429895"/>
            <a:ext cx="762066" cy="4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11887200" cy="990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10905067" cy="4876800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24517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27381" y="548680"/>
            <a:ext cx="7315200" cy="43204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9" name="WordArt 2"/>
          <p:cNvSpPr>
            <a:spLocks noChangeArrowheads="1" noChangeShapeType="1" noTextEdit="1"/>
          </p:cNvSpPr>
          <p:nvPr userDrawn="1"/>
        </p:nvSpPr>
        <p:spPr bwMode="auto">
          <a:xfrm>
            <a:off x="9168341" y="296416"/>
            <a:ext cx="2624336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5360" y="5013176"/>
            <a:ext cx="7680853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3129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1" r:id="rId7"/>
    <p:sldLayoutId id="2147483722" r:id="rId8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200" b="1" kern="1200" dirty="0">
          <a:ln w="1905"/>
          <a:solidFill>
            <a:srgbClr val="82C836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82C83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.michaud@socialbusinessmodels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919537" y="1628801"/>
            <a:ext cx="8569317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4400" dirty="0"/>
              <a:t>Introduction à la </a:t>
            </a:r>
            <a:r>
              <a:rPr lang="fr-FR" sz="4400" dirty="0"/>
              <a:t>méthodologie</a:t>
            </a:r>
            <a:br>
              <a:rPr lang="fr-FR" sz="4400" dirty="0"/>
            </a:br>
            <a:r>
              <a:rPr lang="fr-FR" sz="4400" dirty="0"/>
              <a:t>de projets</a:t>
            </a:r>
            <a:endParaRPr sz="4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719737" y="3645024"/>
            <a:ext cx="4680885" cy="115212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CH" dirty="0"/>
              <a:t>Jeudi 1 mars 2018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17368" y="6211670"/>
            <a:ext cx="465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/>
              <a:t>Claude Michaud</a:t>
            </a:r>
            <a:br>
              <a:rPr lang="fr-CH" i="1" dirty="0"/>
            </a:br>
            <a:r>
              <a:rPr lang="fr-CH" i="1" dirty="0">
                <a:hlinkClick r:id="rId3"/>
              </a:rPr>
              <a:t>claude.michaud@socialbusinessmodels.ch</a:t>
            </a:r>
            <a:r>
              <a:rPr lang="fr-CH" i="1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100" y="4725551"/>
            <a:ext cx="3482381" cy="18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festivalfanfare.free.fr/ressources/elements2011/papier%20craft2%20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06819" y="-1475023"/>
            <a:ext cx="5345999" cy="86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uigomarine.com/photart/CISEAUX_TRESSE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063" y="5547935"/>
            <a:ext cx="1584176" cy="12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.ldlc.com/ld/products/00/01/08/51/LD0001085119_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27913">
            <a:off x="1220248" y="4683799"/>
            <a:ext cx="1591457" cy="15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ENTEL Marqueur N50 ver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3820">
            <a:off x="695400" y="478351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ENTEL Marqueur N50 roug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81045">
            <a:off x="412501" y="4940104"/>
            <a:ext cx="1435945" cy="14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991544" y="620688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93576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22379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11824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799856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08788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37592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66395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951984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240016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52804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81608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10411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392144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680176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96820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25624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54427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832304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120336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940836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969640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998443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usinenouvelle.com/expo/img/papier-adhesif-de-masq-000242773-4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492110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cteur droit 44"/>
          <p:cNvCxnSpPr/>
          <p:nvPr/>
        </p:nvCxnSpPr>
        <p:spPr>
          <a:xfrm>
            <a:off x="220756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495600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783632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071664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359696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647728" y="404664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11625" y="883990"/>
            <a:ext cx="7499542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Location voiture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15606" y="1196752"/>
            <a:ext cx="1378863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Sélection photos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982726" y="1493168"/>
            <a:ext cx="1673114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Aménagement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29744" y="1789584"/>
            <a:ext cx="1306016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Créer l’itinéraire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21024" y="2086000"/>
            <a:ext cx="1306016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H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Conduire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194473" y="2492896"/>
            <a:ext cx="4637831" cy="144016"/>
          </a:xfrm>
          <a:prstGeom prst="rect">
            <a:avLst/>
          </a:prstGeom>
          <a:blipFill>
            <a:blip r:embed="rId9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CH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6" name="Picture 4" descr="http://www.arbeit-und-sinn.de/grafik/kontakt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6741">
            <a:off x="10211973" y="5092063"/>
            <a:ext cx="1128612" cy="11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 rot="2198092">
            <a:off x="10298733" y="544650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Gantt!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36988" y="301953"/>
            <a:ext cx="723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0033CC"/>
                </a:solidFill>
                <a:latin typeface="Bradley Hand ITC" pitchFamily="66" charset="0"/>
              </a:rPr>
              <a:t>1  2  3   4   5  6   7  8   9  10                     15                    20                    25</a:t>
            </a:r>
          </a:p>
        </p:txBody>
      </p:sp>
    </p:spTree>
    <p:extLst>
      <p:ext uri="{BB962C8B-B14F-4D97-AF65-F5344CB8AC3E}">
        <p14:creationId xmlns:p14="http://schemas.microsoft.com/office/powerpoint/2010/main" val="40488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0935" y="3284984"/>
            <a:ext cx="24627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911" y="1772816"/>
            <a:ext cx="2350177" cy="13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206" y="3861048"/>
            <a:ext cx="1800200" cy="12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03183" y="2060848"/>
            <a:ext cx="2877393" cy="19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collectif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952" y="1071546"/>
            <a:ext cx="4546848" cy="5597814"/>
          </a:xfrm>
        </p:spPr>
        <p:txBody>
          <a:bodyPr>
            <a:normAutofit/>
          </a:bodyPr>
          <a:lstStyle/>
          <a:p>
            <a:r>
              <a:rPr lang="fr-CH" dirty="0"/>
              <a:t>Construisons l’échéancier d’un projet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199456" y="1052736"/>
            <a:ext cx="3366856" cy="55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Marche à suivre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Liste des livrables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Blocs de travail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Liste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Durée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Mise en séquences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Premier </a:t>
            </a:r>
            <a:r>
              <a:rPr lang="fr-CH" i="1" dirty="0" err="1">
                <a:latin typeface="+mn-lt"/>
                <a:cs typeface="+mn-cs"/>
              </a:rPr>
              <a:t>draft</a:t>
            </a:r>
            <a:r>
              <a:rPr lang="fr-CH" dirty="0">
                <a:latin typeface="+mn-lt"/>
                <a:cs typeface="+mn-cs"/>
              </a:rPr>
              <a:t> de l’échéancier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Exercice 20’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</p:txBody>
      </p:sp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5" y="4581128"/>
            <a:ext cx="2508821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FFE65763-6966-4428-8685-EA3C68F9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0935" y="3284984"/>
            <a:ext cx="24627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individuel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952" y="1071546"/>
            <a:ext cx="4752528" cy="5597814"/>
          </a:xfrm>
        </p:spPr>
        <p:txBody>
          <a:bodyPr>
            <a:normAutofit/>
          </a:bodyPr>
          <a:lstStyle/>
          <a:p>
            <a:r>
              <a:rPr lang="fr-CH" dirty="0"/>
              <a:t>Construisez l’échéancier de votre projet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lvl="0" algn="r">
              <a:buNone/>
            </a:pPr>
            <a:endParaRPr lang="fr-CH" sz="1800" i="1" dirty="0"/>
          </a:p>
          <a:p>
            <a:endParaRPr lang="fr-CH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199456" y="1052736"/>
            <a:ext cx="3366856" cy="55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Marche à suivre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solidFill>
                  <a:srgbClr val="0070C0"/>
                </a:solidFill>
                <a:latin typeface="+mn-lt"/>
                <a:cs typeface="+mn-cs"/>
              </a:rPr>
              <a:t>Liste des livrables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solidFill>
                  <a:srgbClr val="0070C0"/>
                </a:solidFill>
                <a:latin typeface="+mn-lt"/>
                <a:cs typeface="+mn-cs"/>
              </a:rPr>
              <a:t>Blocs de travail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solidFill>
                  <a:srgbClr val="0070C0"/>
                </a:solidFill>
                <a:latin typeface="+mn-lt"/>
                <a:cs typeface="+mn-cs"/>
              </a:rPr>
              <a:t>Liste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solidFill>
                  <a:srgbClr val="0070C0"/>
                </a:solidFill>
                <a:latin typeface="+mn-lt"/>
                <a:cs typeface="+mn-cs"/>
              </a:rPr>
              <a:t>Durée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b="1" dirty="0">
                <a:latin typeface="+mn-lt"/>
                <a:cs typeface="+mn-cs"/>
              </a:rPr>
              <a:t>Mise en séquences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b="1" dirty="0">
                <a:latin typeface="+mn-lt"/>
                <a:cs typeface="+mn-cs"/>
              </a:rPr>
              <a:t>Premier </a:t>
            </a:r>
            <a:r>
              <a:rPr lang="fr-CH" b="1" i="1" dirty="0" err="1">
                <a:latin typeface="+mn-lt"/>
                <a:cs typeface="+mn-cs"/>
              </a:rPr>
              <a:t>draft</a:t>
            </a:r>
            <a:r>
              <a:rPr lang="fr-CH" b="1" dirty="0">
                <a:latin typeface="+mn-lt"/>
                <a:cs typeface="+mn-cs"/>
              </a:rPr>
              <a:t> de l’échéancier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Exercice 15’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</p:txBody>
      </p:sp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5" y="4581128"/>
            <a:ext cx="2508821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9E18D00-694D-4B1D-BD77-42358529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911" y="1772816"/>
            <a:ext cx="2350177" cy="13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41F901F-979F-4DFC-9B1F-413CF586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206" y="3861048"/>
            <a:ext cx="1800200" cy="12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152103C6-4D17-4C0A-9589-2ACE53FB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03183" y="2060848"/>
            <a:ext cx="2877393" cy="19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5520" y="4149080"/>
            <a:ext cx="5760640" cy="2160240"/>
          </a:xfrm>
        </p:spPr>
        <p:txBody>
          <a:bodyPr>
            <a:normAutofit/>
          </a:bodyPr>
          <a:lstStyle/>
          <a:p>
            <a:r>
              <a:rPr lang="fr-CH" sz="4000" dirty="0"/>
              <a:t>Mais avec quoi </a:t>
            </a:r>
            <a:br>
              <a:rPr lang="fr-CH" sz="4000" dirty="0"/>
            </a:br>
            <a:r>
              <a:rPr lang="fr-CH" sz="4000" dirty="0"/>
              <a:t>on fait tout ça?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968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pic>
        <p:nvPicPr>
          <p:cNvPr id="6" name="Picture 2" descr="http://www.temps-action.com/static/images/planifier-tach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1268761"/>
            <a:ext cx="41148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iretmanger.fr/wp-content/2013/12/les-temps-modernes-charles-chapl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1052736"/>
            <a:ext cx="7924926" cy="528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80723B54-71E9-4E7A-99D8-B377129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N’oublions pas la production 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42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http://www.inspirace-motivace.cz/wp-content/uploads/2012/07/c476746_m_4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654" y="2060849"/>
            <a:ext cx="22747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ressources « </a:t>
            </a:r>
            <a:r>
              <a:rPr lang="fr-FR" dirty="0" err="1"/>
              <a:t>FEMPI</a:t>
            </a:r>
            <a:r>
              <a:rPr lang="fr-FR" dirty="0"/>
              <a:t> »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87538" algn="l"/>
              </a:tabLst>
            </a:pPr>
            <a:r>
              <a:rPr lang="fr-FR" dirty="0"/>
              <a:t>Attention, on ne parle pas que de ressources humaines! </a:t>
            </a:r>
            <a:br>
              <a:rPr lang="fr-FR" dirty="0"/>
            </a:br>
            <a:r>
              <a:rPr lang="fr-FR" dirty="0"/>
              <a:t>(on ne devrait pas dire « ressources »)</a:t>
            </a:r>
          </a:p>
          <a:p>
            <a:pPr>
              <a:tabLst>
                <a:tab pos="1887538" algn="l"/>
              </a:tabLst>
            </a:pPr>
            <a:r>
              <a:rPr lang="fr-FR" dirty="0"/>
              <a:t>On parle de bien plus. </a:t>
            </a:r>
            <a:r>
              <a:rPr lang="fr-FR" dirty="0" err="1"/>
              <a:t>FEMPI</a:t>
            </a:r>
            <a:r>
              <a:rPr lang="fr-FR" dirty="0"/>
              <a:t> est l’adaptation </a:t>
            </a:r>
            <a:br>
              <a:rPr lang="fr-FR" dirty="0"/>
            </a:br>
            <a:r>
              <a:rPr lang="fr-FR" dirty="0"/>
              <a:t>de la classification anglaise 4M1B :</a:t>
            </a:r>
          </a:p>
          <a:p>
            <a:pPr>
              <a:tabLst>
                <a:tab pos="1887538" algn="l"/>
              </a:tabLst>
            </a:pPr>
            <a:endParaRPr lang="fr-FR" dirty="0"/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F</a:t>
            </a:r>
            <a:r>
              <a:rPr lang="fr-FR" dirty="0"/>
              <a:t>inances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/>
              <a:t>oney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E</a:t>
            </a:r>
            <a:r>
              <a:rPr lang="fr-FR" dirty="0"/>
              <a:t>quipements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/>
              <a:t>achines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/>
              <a:t>atériels	</a:t>
            </a:r>
            <a:r>
              <a:rPr lang="fr-FR" sz="2800" b="1" dirty="0" err="1">
                <a:solidFill>
                  <a:srgbClr val="0000FF"/>
                </a:solidFill>
              </a:rPr>
              <a:t>M</a:t>
            </a:r>
            <a:r>
              <a:rPr lang="fr-FR" dirty="0" err="1"/>
              <a:t>aterials</a:t>
            </a:r>
            <a:endParaRPr lang="fr-FR" dirty="0"/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P</a:t>
            </a:r>
            <a:r>
              <a:rPr lang="fr-FR" dirty="0"/>
              <a:t>ersonnes	</a:t>
            </a:r>
            <a:r>
              <a:rPr lang="fr-FR" sz="2800" b="1" dirty="0">
                <a:solidFill>
                  <a:srgbClr val="0000FF"/>
                </a:solidFill>
              </a:rPr>
              <a:t>M</a:t>
            </a:r>
            <a:r>
              <a:rPr lang="fr-FR" dirty="0"/>
              <a:t>en</a:t>
            </a:r>
          </a:p>
          <a:p>
            <a:pPr lvl="1">
              <a:tabLst>
                <a:tab pos="2243138" algn="l"/>
              </a:tabLst>
            </a:pPr>
            <a:r>
              <a:rPr lang="fr-FR" sz="2800" b="1" dirty="0">
                <a:solidFill>
                  <a:srgbClr val="0000FF"/>
                </a:solidFill>
              </a:rPr>
              <a:t>I</a:t>
            </a:r>
            <a:r>
              <a:rPr lang="fr-FR" dirty="0"/>
              <a:t>nstallations	</a:t>
            </a:r>
            <a:r>
              <a:rPr lang="fr-FR" sz="2800" b="1" dirty="0">
                <a:solidFill>
                  <a:srgbClr val="0000FF"/>
                </a:solidFill>
              </a:rPr>
              <a:t>B</a:t>
            </a:r>
            <a:r>
              <a:rPr lang="fr-FR" dirty="0"/>
              <a:t>uildings</a:t>
            </a:r>
          </a:p>
        </p:txBody>
      </p:sp>
      <p:sp>
        <p:nvSpPr>
          <p:cNvPr id="2" name="AutoShape 13" descr="data:image/jpeg;base64,/9j/4AAQSkZJRgABAQAAAQABAAD/2wCEAAkGBhQQEBQSEBQUFBQUFhkYFxYYFBYUFxwXFBYVGBYYGBQYHCYfFxokGRccHy8gIygpLC0sFSAxNTAqNSYsLCoBCQoKDgwOGg8PGiwlHyQtKiw0Li0pLCwqNS82LCwsKi8vNCwsLC4sKSwwLCwpLSwpLywsLCwsLCksLCwpLiwsLP/AABEIANAA8wMBIgACEQEDEQH/xAAcAAABBAMBAAAAAAAAAAAAAAAABQYHCAEDBAL/xABLEAACAQIDBAcDBgoIBQUAAAABAgMAEQQSIQUGMUEHEyJRYXGRCIGhFCMyUrHBQlNicoKSorLC0RUkJTNzdLPwQ2OT4fEWNDWDo//EABoBAQEAAwEBAAAAAAAAAAAAAAAEAQIDBQb/xAAyEQACAgEDAgMGBQQDAAAAAAAAAQIDEQQSITFBE1HwImFxgZGxI6HB0eEFFDIzJFJi/9oADAMBAAIRAxEAPwCcaKKKAKKKKAK1YrEdWjOfwRetteJ4Q6srcGBB8iLVh9ODKxnkbuJ3jZFc3W9jlDWALW7IGtzralXYG0jicNHMRYuL295APkbX99Rn/Rhkm6hz86snVhiL2u2XNr61K+FwyxRrGgsqKFUeCiwqTTOcm9zL9XCEIpRXLNtFFFWHnhRRRQBRRRQBRRRQBRRRQBRRRQBRWuacILsbVxf02l7WPG3+xWkrIx6s3jXKXRCjRWFa4uOdZrc0CiiigCiiigCiiigCiiigCiiteJkKozKLkKSB3kDhWG8cmUs8Gyio/l3imaTrGzBY+0bXtYclHPh3cD4U/IJg6qw4MAR5EXFcKNQrs47FF+nlSlnubKKKKoJhj7X2UybWilH901nfzXs/aFb1p8Ukbei/u37iVPk4/mPjXbsyXNEL8RcH9E2+yp6/ZslH5lVr31xl5cHVRRUZ719OeHwOKbDJDJiGjNpGVlVQ3NRxzEc+GtUEpJlFMXdrpm2fjWCF2w0h4JOAgOtuzJcqTrwuD4U+Q1xccKAzRRSRtLe7B4aUQ4jEwxStayPIqnXhcE6X8aAV6KwGuLjhWrGRs0brG2RypCtYHKxBs1jobHWgNgkF7XFxqRfXXhpXqoBk2nilnbO8hlRshbORJnCshBbmA2vdw5AVMm52Llmwcck5JZ8xFwAcuY5L20Jy21qSnU+JJxawWX6XwoqWci1RRRVZGJW8A7CkkgX1I5X4X8L6e+kvD4e7E3uToOQu2l7e+nO6BgQwBBFiDqCD3imtgMJbGWRyYwxsvdlU6X46N9lQ31+2n58Hoaez2GvLkdQFtKzRRVx54UUUUBgm3Gk07wxdYsYJJbh3aWv9orvxEIdGQ8GBB94tTRj2OYMbFHcurC4Y2uMpObh+SFF+fwqXUTsjjZ0KtPXXNPc+cDyoooqolCiiigCiiigGs+xEXGqrdqNlJVTfQ63XTiunA99OkCkfbLZZYn+rc+663+F6WAaloUYynFef6FN8pSjCT8v1Cgmmj0l71vgMKphsJJXyK1r5QFLM1joTYWF+bVFk6YzEYb5XNM8kN7hHd2JBIGcKeyF+7XzXalVvGMm1Omdi3N4ROG3jfDOe7KfRlP3VzbCxgLMneMw+Ab7qgvC7TkhBEMjIGFmVT2SD9ZeDU/N0d6A2SRgSUOV1XU6i1x4cD7qlhqPEsTSx2K5aXZVKOc9zu6bt7ZMDgFSBykuJfq8ymzLGATIV8Tot+We41tUT7rdFGIxQDyMMPGeHZzuR4i9l95J8BUhdMuBXFPs2eNgyRu5I5ZZOrswPgyAEanteFcuzMLKswYPiRkym7TsYWvcECINl07rVTfY4vCZNp6dy3NfcZ283RJicOC2HdcSnNSMknpfK3qPKnX7Pm9DFsRs+YyZlHWRhixCqmVHjCn6FiQbcNToLaqW8+OxKspSSVFuFtFEsgJP4TBgbDx+FaOizBP8A0zjJr2X5MgkA0DSs65WC+Cob92fxrFFkpdRfSorK7Dg6Tukh9nGPDYOMTYyYXUHVUS9s7KNSSQbDQdkknSxg/F7ibRxcrzz5WkkOd2eRblm5dnTTuGg4DhapA31zR7axTyAAmOMxsQTaBYwWI7gHVyT+TXrAbek6li3VvcBomXMAytYDMp4cRwOvhU+p1Vtcmorhd2dtPpITinJ8vsbujHf7EYN4Nl7Tjyqfm8PPcEXv2I2INj9UEajsgjW4meq1bRxU8yIAyvN1yomUAKuJVgUVTa4YEjQk3F6n3enbgwmGZ9OsbsRjvduB8gLsfBarpubg5WLGCa2hKajB5yM3aO7se0NrylTkiiVevZdM7JcHtcibhC3G0TeBGzbHS3BCRBg1V8oyh2usYtoAqjVh6DuvXnD4Yx7Ax84vmlhna/PKqMo18bM36RpkQbmYYRg4icrK63yiRAcxGgVSLnXvqZzcIqXRy5/Y7yh4ktvaPA44elrEK/b6phzGQge45r/bUj7t7wpjYesTQg2Zb3sePHmCNQaYGytmwYGKMGH5RMwuzhUJGgvq57K+A7iaVN0VTD49sg6mOeK/VkgASJIosttLHPoB3msUWzU0m8pmltPs5wP2WTKpY8ACfSmzumt3LHjlJ/WYUr7xy5cLKR9W3qQPvpD3PnvKR3Rm/wCstqotf4sEKY/gTkO6kzb+8uGwEXW4uVYkvYXuSx7lQXZj4AGu3GYxIY3llYIiKWZibAKouST5VWzfva0u8W0M2z4pXjhiCAMVUfTcl9TlTNcaHU5PDSqUlFZZFFZeCWoOnLZbPlM0ii9s7QyBdfEAkDxIFPbZ+0osRGJYJEljbg6MHU20Oo0uDpVPNpbAxOGJGIgmitzZGy+5rWPuNPDoY3ufB7RjhL/MYpurdb9nO2kbgcmzWXybwFYUsmziWcpJh7eMZuUaZR5kgn7be6lLETBEZzwUE+gpK2GO0SeJW58ybmuFsvbhD35OtUcQlL3YFmiiiqScKKKKAKKKKAQ9vN84v5p+2u3YeI6zDxt4W/VJW/wrn3gwQdVc37JsbG3ZbT7bfGtuyZlULEOAHY8h+D7v98Kgi9mpee5bLEqFjqiMOnKUyYnBQA2zBvL52SNb+in1rnw0cryNCY5FjRU7d80UgfR4srDtKBpfQ9wGl+b2gZ1GKw2VrSLCzW5j5wFD6hvSlnYO2TJDHIlmRgG0AOo5MCRz8eIrjq+JZwWaXmtL13GNvBsT5NiDHDKpVg7pG5YSBEF2s9irgC51INhzsTRunta0sinMNAGUZeIJHE3HfrTp3s3ojhivJEC6jsMQt9dB3lbnS165OjnYJjRJ5lBOLzSKSNcoYqPU3byYV20EN01LyOWreyDi317Cxt/B32KZ3R16qcGPn2JHiGa5/Bzm5PgxHGuDZ205JIgFsp7yCwNuRAqU8NhUmw74aZQyOrKVPAowII+NRNidhS7LkKMVxMWY5CPplBa2e+mccDbQ2v4DpraOd+DGivf+s7sTt6SNG64qTx7AIA8yaXuiXYrHr9oSG5xByRixGVIyQ3nd1/ZpnbP2XNtecRRhcNCG+cZmGew1Ijj1zNbmdBzvwM3bO2emHiSGJcscahVHcFFh51ppqMe2xq9Rx4aGD0l7FtKuLbtQMghmFzpckKSOaNmKnXmNNTTMxGKQZeoRDGqhbM2SwBBsqkHMLctONTljcGk0bxSqGR1Ksp4EEWIqEd5MKMFLiMOQ8vVhcjDS4ZQwDC/EA27ja+nCpddRiW9dH29520N25bH1X2O7dTZ0WMxqLhlyqki4idhcaowYEjm7MLX7s3dXvpB2+02NmQXK4YdUijnI4Bdrd9+z+h409tk4OHY2znmY52IDu2gLyMAERe4XIUD399MXdTZAx+0w012IY4mYjRS4ZSieWY+iEV0lXthGrPMnyYhYpTlbj2YrC9eupJmI2WI9mHDlc6jD9Wy8ypTK/mbEnxqNdj7N60RSdYqrYmZOqVizFfxh1Sx7qmao83w3a+TP8ow6P1T361UucrE3EgX6p58hx7676muTScexPpLIZcZ9X3yeo4cPPhzDIFZXBUjNxHjlN7Wr1hMCs+Lwwi+hASzW4BVtYd/0gBXHu/hw0bOvVqpHaZdCRbv5edOXc3Dq3WYhWVg5CKFINlS/G3Aknh3AVJTBzkl2XJVfJVqUu/Q4N4t6Q8jwKPm0aztxOZSLjwUHTzHr63Z2knyoogB6xeR1UJc3ItwN7Vp3t2QBiesg+bdlu9hdWJJFyvfpx51v3F2Qcz4mRszaxqALADsljbv5e499fRzoq2K1rnB4Mb7E3Unwe+ltCdi4yxt82D7g63FQ10bbbXCYKaQyLHdyXYoXICiNV7I5At789tOc8777LbFbNxcCavJC4Ud7ZSVHqBVb+jjeRIX+TyqrLI+YXAIzAAWsR3CvL1Md0C7SteJgmjFzTzYBlZmeVRc9QOpMgAuEGbMYw3AkG/cRUW767HECYPGrh1wsvWxgxKMpBW7AFR2TbKLMLEhtRpUtYLaBdiVGlhoAOXiL9/hUT9MW8YbEQQKwcwt1kgHANplF++1/UV5+mk3NJekW3wUYNv0ywW3G/qznwX95bj3jSufYT5mci9gFHv1P8q59vY3txx8suYjz0H2Gu3d83jY97n4BRVLlv1SS7L19yfa4abL7+v0FSiiivQIAooooAooooDxNEHUq3Aix99Nd43jYpftobqe/6p+4+8U66TdsbL64BkOWRfonkfyT4ePKpNVS7I5j1RVp7VB4l0Yztv7R2fjoCu0oM88V1yBXD59L9VMtiFJAP0h40hbD2fFhMO8mEEkCyjN1csqSlWIsVU92gOpJuTfuHjbEZM8oYFGzm45ggC//AJ53pIxWAVo40/F5rd4uwYMCfP4V0solbXFN+Wfp+59NX/TK0lOvvz5rp9jnXotk2rLnTaUMhFiyFHDxhuXV3sbcL6XtxqWt4NjrDh8P1QsuGyoB3R5QgHwWofyiJxJnbOD2XzFSL6aFbZeNtO+pB3O3gkxQkwU7M+eMmOT6TLltcMeYuQQTfXQnUVRWlDGOx5et/pk4RlZGWcdV3HPgHEiEeFvhSZtDYhlKs/EXAW9hYnW9uXDhbhWjYcp4ZirjRlPDSl4z8Li5HP8A7++rJRUlhrKPCjJxeUzn2Ps5YbpFGqa3ZgLXbxPFjy91L6z9+lIcu1CL9k2HO9h9lNvaO9jJKArC41K96k20PfXOUFjLwkhlt+bHPvntGSHDEwOiSMQoJBJtzy+PidB6VEu1ZHJZpCZGb6ZJuxsLDjxsAOfKlzePbkcrrLIWHVoVAzsAQTe5W9r+X/hppvRh2c5g3HQWuPdUtP8AUdO4yqVUrPhFNfvj3nWzQ3xkrHYofFtGnam+GKkjWDEOXhibPG+W3LKquQBfKCbAi/napT6JdgGHCtiZRaTFWYA8RCt+r/WzF/JgDwpoYnasXVAMtl4sjAXP6OveO/4VMGzMUksMbwm8bIpQ6/RIFuOt/PWpKLPHk7HDbjj+PikVXrwYKtSznn17m+Tqrg2htMIjZTd+QGuv/ak/bm3gl0U2t9I/dTew28QLWAzC/DnXsVaZtbmeRZdjiImT7Fj61nOds5JbtEjNobkXsb37uVLG7fzF1i0LMSTbQggW08ALe6upJ43uwUgkWOlvh3/zrcZ0S7cLc/A10jpq4Sc4x5Ziertsgq5PhGva7klncg9k+7KOH3++lvdnDdXhYgeJGY+bnN99NXEMcRLHCoNnYX/N4sf1QafoFtBWmpeIqAoWW5Gaq10z7uJg9rusAss6rOFHJpGcMB5upIHLNYcKs7j8WIonkOuUE27zyHrTR+anlE0qL12XKHKjOFBJABIvlBY6eJqFlaGP0TQYtYWXFdalz2c/Eoyg89Rrf1pA3g6F8RLLPNBJEQ8rMiMSCQ2rXa1gQxIt3C96mAYFiwbQgE8BbiLG+vcaUoMOBy1qaFOyxzXcosu3wUX2G1tDFsZc8mllVfLKovr+df1p7bLw3VwovMC5/OOrfE0i4fZgmxBLD5uIgn8p9CB5DifdTkrTT0uNk5y7vg6ai5SrhCPZchRRRVpEFFFFAFFFFAFFFFARNvLMPlmIudes/hW3wtSU7XsL3AHDuuTf7BTg6Xd3LZMdFcG4jlA4EG/Vv5g9n9Id1R8Mxt2raW0vfQ8TpbW/Hwrrv4Pt9FqlZTHC6cfRYF3Ym7qY/aEcEh7CI8zAEi+SyqLg6DO6k94UjnTr2E3VCKWwV4mySW7r5JAfj6Uj9B8ZfE42STtMqRKrcwrNKSB55FJ8hTy2vswJiJMhGWVC0i9z8Aw/O1uO8X515msi8KxdmeNqL/E1E4tcNL1+YnTkriZbDQStqOVzf76VBOaRYJi07SNoHIuOV8oF/fa/vpVzD0/2K9yDzFM+fksNo59o4prWP0e6mPtzE4iObquplZm1iARmurAG62FvPutrwp3thndxm4MwUe82p/qthYcqj1tKuioPpnJ301zpk5JFbdpRZo3MjFpPRVsRoPrEjmdO7vpOhUC2nCpe6YoYIsKJpWWM2dFHAs7LdbAanUfHWoWXa0LD+8Uedx91VaHZBOCSWCbWuVjjNvLa+nIqttJOLHUC3uHLyqTdwNvPBsxsykZpX+TjhdLJncX5dYWPmTbSol2RglxmJhw8bhmmcJowBCk9ph5Lc+6pr30wax9SsS2SGPKFWwygWC5fcOFUXW1rEZYSz6+pwqqnLLjlsb+28YcoygszEBQNSWY2A8STpXRid1mwAgJc55VJlINwJQQbL4WNvHJfnW3dnZL4rFIXRhFFlkZirJmIsY1ynjc631FlPfTn6QIb4dG5pKPRlYfyrM7l4kYo1jX7DbEjC7QNrP2j9auiTEiwv2tBpx91JmBQOuZQVI4jjfxrqnkCLca2A9a7tInFHdMdZiZJCLZEAt3Zz/JfjTvpr7hqTHK7CxZwPRQR+/TorytQ82M9CpYghM3kxYiwkzNb6BGuou3ZGnmajvd3BBxiMSBpAqgH8pnVn94RfSSn3vTAJUWJxdGuSLkfRtbUed617rbESPA9Vl7MmcnvIkJAJP5tvdavLft6jH/VHqxkq9K8dZP8vSMwuMnHiL10DEqDxFRvs+ebLlZ2IByg/Zf3UqR4ZpWVVYlnbKNTYX4tbuA1qsgJA2Y90uPrN9tq6604PCLFGsa8FFh3+Z8TxrdWxgKKKKAKKKKAKKKKAKKKKAiL2jdqmPBYaFXKmSYsQCQSsSHu4gM6nztUGDeXEZcvWki99QpPC3Ei9P32hdrGXaiw37MEKi3c0hLsfeMvpUX0N42Th/i2vgx99FW+0mF2rCZHJjnYQyDQC0hsjEaDsuQb92a3Gp+x4Z+sKKXd8zBQQpKINBmOi3AAudLtVYdytinGbQw8FgVaQF78OrTtSX/QBqfN/wDeVY9hYjE4WQEznqEdTwHWGNwpHOyvqOflUt0fEnGHbqztCxpObfIx9ldMUcsjfKIHQu4yiIrIBc2UakHuGl6f+3d68Ngsi4tzCZL5QUd7hSMxvGGA4jjVYa3zY6Rwod3YKLKGYmwPEC50FXq2SJcFktg9IODxOLghjlVs7diwa5bKWAItdeHO1qkqqj9F+8QwO1MPK+qFurfnZZezmF+FjY+QNWv2mT1EpXj1b288ptWspOTyzJVDpL3xbaePklzXhjJSBb6CNTYMB3t9I+YHIU1KKK0A9+hjAmXbWFtwjLyHyWNvvIqdttXnxBiHGSQJ5BR2j7gCfdUO+z/OqbWYsQP6vJa5trmjNvQGpr3Xj6zENI34CE/pSn7bKfWpb1ucYe8s0z2RlZ5IdaIFAA4AWHkKb2/2MjiwRMrqgLxhcxC3bODYX52B9KcdQ/7R+1wmEw2HsC0spkBIvYRLY2PIkyAeV6sjLa0/IiaysCrgMSJAHjIItY2rrlXQXFhpfS2ljrVY4MVkdWAUlSDqNOyb04d7t/pdpGMvFDEEDDLEpUNmIN2BJuRbTzNW/wB5/wCfzJv7f3lm9y8dHLA7RMpAlYGxBIIC6MBwNrGx5EHnTgqHfZu2mrYXFQf8RZhIdLdmRFVbeRjPrUl7amkDqsZygjjZjdu7skHl8a8++3GZ4LKq84jk2bZizFB35h62FI/SXtg4HY+JkjJVhGI0I0IMpWMEeIzX/RpbwuEYlWcns8iSddOZOg8Kif2k9tFYcLhV4SO0ra/iwFQW5gl2P6IrjUm25tYzg6WPhRT6ET4HpBxsIsstxp9JEbhw1tf1rLdIeNLqwmy5WVgFVVF0YMLkC9rjhfWm3RXc4l0t3dsrjMJBiU0E0avbuLDUe43HupRqLfZ52v1uzHhPHDzMB+bJ2x+0W9KlKgCiiigCiiigCiiigCiiigKo9Mx/tzGfnR/6EVMqpB6dsF1e2pm/GpE/7AT+Co+oB+dD0+TF4hipdFwkpZAmd2F0AVQNSSSNBSt0qbP+QYKLAxFzh/lLzR5rHq80YBhJ4tZmcgnk1jwuY42ZtWXDSCWB2jccx3HiCOBHga6Nubxz41lbEvny3CiwUAG17ADw+FT7JK3cunc7bo7MPqJlO7e7ovxmy4Y58QI2jkIGaNmbKxFwrhlBB494uOPC6buPsw4naWEhAvmnjuPyVYM/7INWq342D8u2dicNYFnibJfh1ijNGf1wKoOJTmrfdHe3Pl2ysNM5zM0eVyebxko595Un31UGrGezntLPs6aEnWGc2HcsiqR+0GoCDN8d32wGOxGGYECOQ5L84zrGb87oRSNViOnvcQ4nDjHwL87h1IlH1oRc5vEobnyJ7hVd6AUt3No/J8VFJnyAMAz5S2VW7LNlBBawJNudqt/sHZAw0WUOZGY5mkNrsTzAGgW1gB3d5uTS6rW9Du8fy3ZMBY3kh+Yfje8VspJPEmMqb95Na7VnPc23y27c8D2qvPtIY3Nj8PF9SDN/1HYfwVYaq0e0If7XH+Xjt+tJ99bGpGdZIp09FuCE22cEjC4Ewf3xAyD4qK39L2EEW2sYqiwLq/8A1I0Y/tE0A6fZwxmXaGIi5Phy3HnHJGLW8nPpViarT7PR/tc/5eT96OrLUAVWv2h8Tm2sq8kw0Y9Xkb+KrKVWDp6B/pqS/wCKit5Zf50BHdFFFATV7NOI+dxqd6RN+qzj+Kp5qAPZrT+tYs8hEg9XP8qn+gCiiigCiiigCiiigCiiigIi6Z+jKfaOIhxOFMdxH1Th3KnRmZCBYj8I/Co6wvQftCSR416jMgBN5TbtXt+D+SasltwnqdOOZf3hSHsR2THNmN+tQ380II+Gb1qKy9xvjX2f8lddKlVKfdfwQRP0H7RjdVkEKKxsHMt1vYm3ZUsNAeVtKRt9dw5dlGMTOjmQEjJmsMtvrAd9Wl3nF4AOZdbe43+wGod6eMCxw+HlNuw2XTuZTqfeB61md0o3qHZ/yYjVF1OXfkb/ALP2AEu2MxFzDBJIPAkpFf0kNWZqAfZqj/rOMbuiQfrOT/DU+1YSlQuknZAwm1sZCOAlLqLWsswEqi3gHA91Pr2bto5cbiYOUkAf3xOAB6Sn0pv9Okinbc4HFUhDefVIf3SK7ugDEJFtKaWVgiR4RyWJsNZYB668KdB1LKOBY5rWtrfhbnfwqse9PRzH8vmGDlX5OWzIQLhS2rIOAKqdARytzvUib2b9HFEohKQDlwZ/Fu4fk+vg0Jca5TPGjGPNlzhTkzG/Zz8C2h0Bvoa8i/XSb20/U9ijQRS3XfQSdmdHEQe2IaQjkVICHzNiR6iph6Jd2IsHFiDA7lZJBeMm6LkUWK8ySG1J7gOVR7HsmVigLEvIQFRdNWICgsfPuqcNhbJXC4eOFQOyozEfhPYZmN9dTW2jnbZNylLhGmthVXBKK5YoVWn2hWvtceGHj/ekP31ZW9Vj6fWvtl/CGL90n769U8o1dBGD6zbcLfiklf1jaP8Ajrp9oHD5dsE/Xgjb95f4a6PZ0jvtWU/Vwkh//WAffXv2jIiNqRNyOFQDzWSW/wBooDl9n0/2x/8ARJ9qVZiqx9AMltsqPrQygegP3VZugM1BXTfuBjMVj0xGGi6xHiVNHRTnUuSLMR+Dap0vTe3rxZVoQoucxa3kAP4jXG+zw4OR2pr8SaiVjfo22kL/ANTmOXjlXP8Auk1xf+j8bnCHCYlWOoDQyKbd/aAq1+7E5YTZhY9Zf1Ufypv7fxDPjiy/8IBAO+3aPxYj3VPPVbaVZjllFel32uvPRDe6AN0cRg1xUuJjMXW9WqBrXPV9ZmNgbjVgNal2uDYbXgQkWvc282Nd9V1ycopvuiScdsmvIKKKK3NAooooAoorFAZorFFAcW2VvC3gVPowpDwo/rkP6X7jU4sZHmjde9SPfbSkDZeuJjP/AC2P7o++vN1Ef+RB+upfRL8KS+P2FPeAfNA/VdT6nL/FUbdN0V9mE9zJ++B99SltGHPE68ypt5jUfECoy6XgG2PIf8P/AFEpqFi+L+H3NaXmtr4/YQPZoj+cxzdywj1Mx+6p1vUNezbLH8mxij+9EsZbT8Aowj159oP/ALNTDmr0iIrL0q4H5RvFiY75cxiF7X4YWIn7KWNzNyxLN8mwxVXCZ5JHuSFuFuAOOp+jcDjrWd/8Mv8A6nYqRqkbvrexEASx7jbKffTy6NmH9ISEc8M3wli/nXnXvfqI1P8AxxnH1PT068PTyuS9pPr9BxbJ6MMJDrMDiX/5tinuiHZI/OufGkvpMa8+DhFgiiSQqBpfsKmnLTOPfUgg1Gu/RJ2l4Lh0Hq8xP3VtrEqqGorBro5StvTk84ybNzcGJscHOohUv+k3ZX7Sf0akq9NHo8wWSB5Txlc2/Njuo/azH30681b6KGylZ78nLXT33P3cHu9Vi6eT/bUn+FF+5Vms1Vj6d/8A5qX/AA4v9MVYRji9mzDg4nGSc1iRf13JP7grz7SUf9awjd8Lj0f/AL12+zTH/wC/b/Li/wD1yfurT7SifOYFu9Zh6GI/fQDP6E5CNuYS3PrQfLqJT9oFWovVUehxrbcwf50nxhkFWrvQHu9Njes/Pwfmt9q05A1Nve6Pt4du4uPXIR9hqTWrNMvl9yvRP8ZfP7M7d2BpKe9wPRR/Om5iDbFYgHlI3x1++nTu7HaAH6zMfiQPgKae11Ix+IUfhFLebRoPtqG+LWmh67Mu00s32fD7NIe2yFtBGPyAfUX++uutcaZQAOQA9K93r14rakjyJPdJszRWL0XrY1M3orF6KAzesXorFAZvWL0V5JoDN6QdmxZcUR3LIB5Z0t8KW2a1Mnfjetdmvh3HalnmVBHoSyMyiTTlZSLH6xXxqW9ZnD4lFUsRkvNDj3m3jj2fhZcVN9GNbgc2Y6Ig8S1h8eAqLd+drfKt2xOQAZBCSBwBMiXA8Ab0o9OW7+LxsWFGERpUjeQyItr5iEEbZTxsM4vyzeNbtyN1r7Jiwu0I/wC7lzPGWVtFlLor2JFr2uvdoaxqVzB+9evyFL4kvd6+5wdAO6k+GhmxcwyJiVj6pT9IqpY5yLaA3GXvBJ4WvLQeuI49eRr0uJBqsnKlYna08WOkmna84lfrCde3chwR3X0t4aVKnRRjJsVtFJg8ASKKQSRx5i2WRQBmLaX6xV0HdSZ07bpiKdMfEOzOckw/5oHZb9JRr4pfiabHRZvF8h2nCzG0c3zMndaQjKfc+U37ga5SrjKSn3R1jbKMXDsy0ivUd75gtjny6nqo1A/KJaw/aFPxZKaDxCTaev40af4UII/aWpNet0Iw85JFWge2cp+UWx37NwwhiSIcEUL6DU+8610560K1ZLVeljhELeXlm7rKq/004nPtrE/kiJfSGP8AnVl2kqqvSPP1m1saw1+fdf1Dl+6smCWvZ0QDA4lubYgD9WNSP3jXj2i4r4PDPzWcr+vGT/DW3oEhaPZsjMLCTEMym41ASNCfDtKRr3Vp9oKW+Ag/zA/0pLffWARh0USZds4In8bb9ZGH31a/NVMdk4swTxTrxikSQeaMGH2VbvY+2o8XAk+HYPHILqR6EEciDoRyIrIFLNSNvXHmjiI5Sj0KOKVb0nYx+smER4Ioc6c3LquvgFbT8oVNqf8AU0d9O9tiZ37NGWGMfkL8RTfnw2faflkJ/RTMPsFK2y8Q3UG4DFDIoA0uI2YKPOwA86jvop35G0C7TsPliksy8AyEmxQHkAQtuVh31yt5qg8cZT+R2pltnPzaa+ZLF6zetaPcAjga9Xq1ER6vWb15rNZBmisXooD0axRRegMGvLV6JrwxrAGbtvpLwWGxLYfESmLIuYs0chVjcgrGVUh8ttbczYXsbR/s3GR7YxpxzXJhxyCEG/Zw0KMV7Pe0jBjzv4CpB2t0V4HFMDOkrgM7KhxE2RWlbNJlXN2AW1sLClbZu7GHwyZIIkjUclAH/k1zUPa3Pqb54wanxZYaXpt7gYzXG7PxBvLDLI9/rxYlmlV/O7kG3DSnjJhRyqL99Uxmz9pR7RwWHM+aExSgKzi1xa6p2hwGv5Na2w3xwZhLax44YFboxuyHKT3iwIb3gi/K9xyrrEhA0pk7vbRxuKxkMsi9mSO0saYaSJIlGZ0zzSm8kgYlcqgjtsakNcH31mttxW7qJpZ4GtvXs35bhZMPIOy40PMMDdWHkR91QknR5jTMsDQPqwBkUZkC3F2zactbGxqy/wAjFAwQroaCdtfGSJg53hHzqwyGMH64QlfjUIbp9IcuHVDiOseJXsmIKklJPpFWb/iCxuRfNYniDap7nwhsRyIt60wNpbgySbMjwC5LRgFT3SKSc/DiSxv+ca52VxsWJHSuyVbzEkDZe2ExEayIQbgEgEG1/Ll3HnXaZKgrYfRjtaKZHjkSAx6B+szWUnVQoW7L+SdKnKKI2F+Nbxzjk1ljOUc+LkNtKrDvxhWj2liQwILSs4vzEhzXF/OrUGKk3ae6uGxVvlEEcluGZAxHkTWTXBF/Qtj3+SSoCSqzG3cMyISB79ffTt3p3bXHw9VMCRe4sdQwvYjx1+NOnA7EigUJDGqKOCqAo9BXUMOKDBVrefcyfZ7kMrNF+DIFNrdzW+iftp5dBW3pUxj4UNeGSNpCvEK6le0O64Nj36VOTYNW0IB8xXnDbMjjJMaIpPEhQL+lZyDc0pAplYPf6JMXjI5lnvHKtimHklUJ1MVgTGpscwY699PnLSNj9zcLPJ1rRskpteSKSSBzbhmeJlLW8a5WQ3xwbxlteTh3M3oixcMjYcllSeYXKlTdnMg0OvCQUw98cI+zcPhsRDH89hsXK5dRYGCeWZyjm3CxRT3G9u+pW2TsCHCJ1cCZFuSdSSWPFmZiSzHmSSa7jADxF62SWNpjPOSOd0umGPFYpYEikERUs7O0amM5lUEWc9YpZwCAMw0NiDpKQFJUe7+GEgkGHh6wah+qTMD4Na9KYNIR2raugk9zyzZas14DVm9bmh6rFYvRWQZvWKKxWAFYorFAYNeSK91i1DJryV5MdbrV5IrANRSsZa2kV5y0MnjLWCK2ZawVoDSUrHUit+WjLQGpUr2BXvLRloDzajLXu1FqA8ZaMtbKLUBry1nLWy1YtQHkLWbV6tRagPIFegKzas2oYyYtWRRWayArNYrNDBm9FYooD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AutoShape 15" descr="data:image/jpeg;base64,/9j/4AAQSkZJRgABAQAAAQABAAD/2wCEAAkGBhQQEBQSEBQUFBQUFhkYFxYYFBYUFxwXFBYVGBYYGBQYHCYfFxokGRccHy8gIygpLC0sFSAxNTAqNSYsLCoBCQoKDgwOGg8PGiwlHyQtKiw0Li0pLCwqNS82LCwsKi8vNCwsLC4sKSwwLCwpLSwpLywsLCwsLCksLCwpLiwsLP/AABEIANAA8wMBIgACEQEDEQH/xAAcAAABBAMBAAAAAAAAAAAAAAAABQYHCAEDBAL/xABLEAACAQIDBAcDBgoIBQUAAAABAgMAEQQSIQUGMUEHEyJRYXGRCIGhFCMyUrHBQlNicoKSorLC0RUkJTNzdLPwQ2OT4fEWNDWDo//EABoBAQEAAwEBAAAAAAAAAAAAAAAEAQIDBQb/xAAyEQACAgEDAgMGBQQDAAAAAAAAAQIDEQQSITFBE1HwImFxgZGxI6HB0eEFFDIzJFJi/9oADAMBAAIRAxEAPwCcaKKKAKKKKAK1YrEdWjOfwRetteJ4Q6srcGBB8iLVh9ODKxnkbuJ3jZFc3W9jlDWALW7IGtzralXYG0jicNHMRYuL295APkbX99Rn/Rhkm6hz86snVhiL2u2XNr61K+FwyxRrGgsqKFUeCiwqTTOcm9zL9XCEIpRXLNtFFFWHnhRRRQBRRRQBRRRQBRRRQBRRRQBRWuacILsbVxf02l7WPG3+xWkrIx6s3jXKXRCjRWFa4uOdZrc0CiiigCiiigCiiigCiiigCiiteJkKozKLkKSB3kDhWG8cmUs8Gyio/l3imaTrGzBY+0bXtYclHPh3cD4U/IJg6qw4MAR5EXFcKNQrs47FF+nlSlnubKKKKoJhj7X2UybWilH901nfzXs/aFb1p8Ukbei/u37iVPk4/mPjXbsyXNEL8RcH9E2+yp6/ZslH5lVr31xl5cHVRRUZ719OeHwOKbDJDJiGjNpGVlVQ3NRxzEc+GtUEpJlFMXdrpm2fjWCF2w0h4JOAgOtuzJcqTrwuD4U+Q1xccKAzRRSRtLe7B4aUQ4jEwxStayPIqnXhcE6X8aAV6KwGuLjhWrGRs0brG2RypCtYHKxBs1jobHWgNgkF7XFxqRfXXhpXqoBk2nilnbO8hlRshbORJnCshBbmA2vdw5AVMm52Llmwcck5JZ8xFwAcuY5L20Jy21qSnU+JJxawWX6XwoqWci1RRRVZGJW8A7CkkgX1I5X4X8L6e+kvD4e7E3uToOQu2l7e+nO6BgQwBBFiDqCD3imtgMJbGWRyYwxsvdlU6X46N9lQ31+2n58Hoaez2GvLkdQFtKzRRVx54UUUUBgm3Gk07wxdYsYJJbh3aWv9orvxEIdGQ8GBB94tTRj2OYMbFHcurC4Y2uMpObh+SFF+fwqXUTsjjZ0KtPXXNPc+cDyoooqolCiiigCiiigGs+xEXGqrdqNlJVTfQ63XTiunA99OkCkfbLZZYn+rc+663+F6WAaloUYynFef6FN8pSjCT8v1Cgmmj0l71vgMKphsJJXyK1r5QFLM1joTYWF+bVFk6YzEYb5XNM8kN7hHd2JBIGcKeyF+7XzXalVvGMm1Omdi3N4ROG3jfDOe7KfRlP3VzbCxgLMneMw+Ab7qgvC7TkhBEMjIGFmVT2SD9ZeDU/N0d6A2SRgSUOV1XU6i1x4cD7qlhqPEsTSx2K5aXZVKOc9zu6bt7ZMDgFSBykuJfq8ymzLGATIV8Tot+We41tUT7rdFGIxQDyMMPGeHZzuR4i9l95J8BUhdMuBXFPs2eNgyRu5I5ZZOrswPgyAEanteFcuzMLKswYPiRkym7TsYWvcECINl07rVTfY4vCZNp6dy3NfcZ283RJicOC2HdcSnNSMknpfK3qPKnX7Pm9DFsRs+YyZlHWRhixCqmVHjCn6FiQbcNToLaqW8+OxKspSSVFuFtFEsgJP4TBgbDx+FaOizBP8A0zjJr2X5MgkA0DSs65WC+Cob92fxrFFkpdRfSorK7Dg6Tukh9nGPDYOMTYyYXUHVUS9s7KNSSQbDQdkknSxg/F7ibRxcrzz5WkkOd2eRblm5dnTTuGg4DhapA31zR7axTyAAmOMxsQTaBYwWI7gHVyT+TXrAbek6li3VvcBomXMAytYDMp4cRwOvhU+p1Vtcmorhd2dtPpITinJ8vsbujHf7EYN4Nl7Tjyqfm8PPcEXv2I2INj9UEajsgjW4meq1bRxU8yIAyvN1yomUAKuJVgUVTa4YEjQk3F6n3enbgwmGZ9OsbsRjvduB8gLsfBarpubg5WLGCa2hKajB5yM3aO7se0NrylTkiiVevZdM7JcHtcibhC3G0TeBGzbHS3BCRBg1V8oyh2usYtoAqjVh6DuvXnD4Yx7Ax84vmlhna/PKqMo18bM36RpkQbmYYRg4icrK63yiRAcxGgVSLnXvqZzcIqXRy5/Y7yh4ktvaPA44elrEK/b6phzGQge45r/bUj7t7wpjYesTQg2Zb3sePHmCNQaYGytmwYGKMGH5RMwuzhUJGgvq57K+A7iaVN0VTD49sg6mOeK/VkgASJIosttLHPoB3msUWzU0m8pmltPs5wP2WTKpY8ACfSmzumt3LHjlJ/WYUr7xy5cLKR9W3qQPvpD3PnvKR3Rm/wCstqotf4sEKY/gTkO6kzb+8uGwEXW4uVYkvYXuSx7lQXZj4AGu3GYxIY3llYIiKWZibAKouST5VWzfva0u8W0M2z4pXjhiCAMVUfTcl9TlTNcaHU5PDSqUlFZZFFZeCWoOnLZbPlM0ii9s7QyBdfEAkDxIFPbZ+0osRGJYJEljbg6MHU20Oo0uDpVPNpbAxOGJGIgmitzZGy+5rWPuNPDoY3ufB7RjhL/MYpurdb9nO2kbgcmzWXybwFYUsmziWcpJh7eMZuUaZR5kgn7be6lLETBEZzwUE+gpK2GO0SeJW58ybmuFsvbhD35OtUcQlL3YFmiiiqScKKKKAKKKKAQ9vN84v5p+2u3YeI6zDxt4W/VJW/wrn3gwQdVc37JsbG3ZbT7bfGtuyZlULEOAHY8h+D7v98Kgi9mpee5bLEqFjqiMOnKUyYnBQA2zBvL52SNb+in1rnw0cryNCY5FjRU7d80UgfR4srDtKBpfQ9wGl+b2gZ1GKw2VrSLCzW5j5wFD6hvSlnYO2TJDHIlmRgG0AOo5MCRz8eIrjq+JZwWaXmtL13GNvBsT5NiDHDKpVg7pG5YSBEF2s9irgC51INhzsTRunta0sinMNAGUZeIJHE3HfrTp3s3ojhivJEC6jsMQt9dB3lbnS165OjnYJjRJ5lBOLzSKSNcoYqPU3byYV20EN01LyOWreyDi317Cxt/B32KZ3R16qcGPn2JHiGa5/Bzm5PgxHGuDZ205JIgFsp7yCwNuRAqU8NhUmw74aZQyOrKVPAowII+NRNidhS7LkKMVxMWY5CPplBa2e+mccDbQ2v4DpraOd+DGivf+s7sTt6SNG64qTx7AIA8yaXuiXYrHr9oSG5xByRixGVIyQ3nd1/ZpnbP2XNtecRRhcNCG+cZmGew1Ijj1zNbmdBzvwM3bO2emHiSGJcscahVHcFFh51ppqMe2xq9Rx4aGD0l7FtKuLbtQMghmFzpckKSOaNmKnXmNNTTMxGKQZeoRDGqhbM2SwBBsqkHMLctONTljcGk0bxSqGR1Ksp4EEWIqEd5MKMFLiMOQ8vVhcjDS4ZQwDC/EA27ja+nCpddRiW9dH29520N25bH1X2O7dTZ0WMxqLhlyqki4idhcaowYEjm7MLX7s3dXvpB2+02NmQXK4YdUijnI4Bdrd9+z+h409tk4OHY2znmY52IDu2gLyMAERe4XIUD399MXdTZAx+0w012IY4mYjRS4ZSieWY+iEV0lXthGrPMnyYhYpTlbj2YrC9eupJmI2WI9mHDlc6jD9Wy8ypTK/mbEnxqNdj7N60RSdYqrYmZOqVizFfxh1Sx7qmao83w3a+TP8ow6P1T361UucrE3EgX6p58hx7676muTScexPpLIZcZ9X3yeo4cPPhzDIFZXBUjNxHjlN7Wr1hMCs+Lwwi+hASzW4BVtYd/0gBXHu/hw0bOvVqpHaZdCRbv5edOXc3Dq3WYhWVg5CKFINlS/G3Aknh3AVJTBzkl2XJVfJVqUu/Q4N4t6Q8jwKPm0aztxOZSLjwUHTzHr63Z2knyoogB6xeR1UJc3ItwN7Vp3t2QBiesg+bdlu9hdWJJFyvfpx51v3F2Qcz4mRszaxqALADsljbv5e499fRzoq2K1rnB4Mb7E3Unwe+ltCdi4yxt82D7g63FQ10bbbXCYKaQyLHdyXYoXICiNV7I5At789tOc8777LbFbNxcCavJC4Ud7ZSVHqBVb+jjeRIX+TyqrLI+YXAIzAAWsR3CvL1Md0C7SteJgmjFzTzYBlZmeVRc9QOpMgAuEGbMYw3AkG/cRUW767HECYPGrh1wsvWxgxKMpBW7AFR2TbKLMLEhtRpUtYLaBdiVGlhoAOXiL9/hUT9MW8YbEQQKwcwt1kgHANplF++1/UV5+mk3NJekW3wUYNv0ywW3G/qznwX95bj3jSufYT5mci9gFHv1P8q59vY3txx8suYjz0H2Gu3d83jY97n4BRVLlv1SS7L19yfa4abL7+v0FSiiivQIAooooAooooDxNEHUq3Aix99Nd43jYpftobqe/6p+4+8U66TdsbL64BkOWRfonkfyT4ePKpNVS7I5j1RVp7VB4l0Yztv7R2fjoCu0oM88V1yBXD59L9VMtiFJAP0h40hbD2fFhMO8mEEkCyjN1csqSlWIsVU92gOpJuTfuHjbEZM8oYFGzm45ggC//AJ53pIxWAVo40/F5rd4uwYMCfP4V0solbXFN+Wfp+59NX/TK0lOvvz5rp9jnXotk2rLnTaUMhFiyFHDxhuXV3sbcL6XtxqWt4NjrDh8P1QsuGyoB3R5QgHwWofyiJxJnbOD2XzFSL6aFbZeNtO+pB3O3gkxQkwU7M+eMmOT6TLltcMeYuQQTfXQnUVRWlDGOx5et/pk4RlZGWcdV3HPgHEiEeFvhSZtDYhlKs/EXAW9hYnW9uXDhbhWjYcp4ZirjRlPDSl4z8Li5HP8A7++rJRUlhrKPCjJxeUzn2Ps5YbpFGqa3ZgLXbxPFjy91L6z9+lIcu1CL9k2HO9h9lNvaO9jJKArC41K96k20PfXOUFjLwkhlt+bHPvntGSHDEwOiSMQoJBJtzy+PidB6VEu1ZHJZpCZGb6ZJuxsLDjxsAOfKlzePbkcrrLIWHVoVAzsAQTe5W9r+X/hppvRh2c5g3HQWuPdUtP8AUdO4yqVUrPhFNfvj3nWzQ3xkrHYofFtGnam+GKkjWDEOXhibPG+W3LKquQBfKCbAi/napT6JdgGHCtiZRaTFWYA8RCt+r/WzF/JgDwpoYnasXVAMtl4sjAXP6OveO/4VMGzMUksMbwm8bIpQ6/RIFuOt/PWpKLPHk7HDbjj+PikVXrwYKtSznn17m+Tqrg2htMIjZTd+QGuv/ak/bm3gl0U2t9I/dTew28QLWAzC/DnXsVaZtbmeRZdjiImT7Fj61nOds5JbtEjNobkXsb37uVLG7fzF1i0LMSTbQggW08ALe6upJ43uwUgkWOlvh3/zrcZ0S7cLc/A10jpq4Sc4x5Ziertsgq5PhGva7klncg9k+7KOH3++lvdnDdXhYgeJGY+bnN99NXEMcRLHCoNnYX/N4sf1QafoFtBWmpeIqAoWW5Gaq10z7uJg9rusAss6rOFHJpGcMB5upIHLNYcKs7j8WIonkOuUE27zyHrTR+anlE0qL12XKHKjOFBJABIvlBY6eJqFlaGP0TQYtYWXFdalz2c/Eoyg89Rrf1pA3g6F8RLLPNBJEQ8rMiMSCQ2rXa1gQxIt3C96mAYFiwbQgE8BbiLG+vcaUoMOBy1qaFOyxzXcosu3wUX2G1tDFsZc8mllVfLKovr+df1p7bLw3VwovMC5/OOrfE0i4fZgmxBLD5uIgn8p9CB5DifdTkrTT0uNk5y7vg6ai5SrhCPZchRRRVpEFFFFAFFFFAFFFFARNvLMPlmIudes/hW3wtSU7XsL3AHDuuTf7BTg6Xd3LZMdFcG4jlA4EG/Vv5g9n9Id1R8Mxt2raW0vfQ8TpbW/Hwrrv4Pt9FqlZTHC6cfRYF3Ym7qY/aEcEh7CI8zAEi+SyqLg6DO6k94UjnTr2E3VCKWwV4mySW7r5JAfj6Uj9B8ZfE42STtMqRKrcwrNKSB55FJ8hTy2vswJiJMhGWVC0i9z8Aw/O1uO8X515msi8KxdmeNqL/E1E4tcNL1+YnTkriZbDQStqOVzf76VBOaRYJi07SNoHIuOV8oF/fa/vpVzD0/2K9yDzFM+fksNo59o4prWP0e6mPtzE4iObquplZm1iARmurAG62FvPutrwp3thndxm4MwUe82p/qthYcqj1tKuioPpnJ301zpk5JFbdpRZo3MjFpPRVsRoPrEjmdO7vpOhUC2nCpe6YoYIsKJpWWM2dFHAs7LdbAanUfHWoWXa0LD+8Uedx91VaHZBOCSWCbWuVjjNvLa+nIqttJOLHUC3uHLyqTdwNvPBsxsykZpX+TjhdLJncX5dYWPmTbSol2RglxmJhw8bhmmcJowBCk9ph5Lc+6pr30wax9SsS2SGPKFWwygWC5fcOFUXW1rEZYSz6+pwqqnLLjlsb+28YcoygszEBQNSWY2A8STpXRid1mwAgJc55VJlINwJQQbL4WNvHJfnW3dnZL4rFIXRhFFlkZirJmIsY1ynjc631FlPfTn6QIb4dG5pKPRlYfyrM7l4kYo1jX7DbEjC7QNrP2j9auiTEiwv2tBpx91JmBQOuZQVI4jjfxrqnkCLca2A9a7tInFHdMdZiZJCLZEAt3Zz/JfjTvpr7hqTHK7CxZwPRQR+/TorytQ82M9CpYghM3kxYiwkzNb6BGuou3ZGnmajvd3BBxiMSBpAqgH8pnVn94RfSSn3vTAJUWJxdGuSLkfRtbUed617rbESPA9Vl7MmcnvIkJAJP5tvdavLft6jH/VHqxkq9K8dZP8vSMwuMnHiL10DEqDxFRvs+ebLlZ2IByg/Zf3UqR4ZpWVVYlnbKNTYX4tbuA1qsgJA2Y90uPrN9tq6604PCLFGsa8FFh3+Z8TxrdWxgKKKKAKKKKAKKKKAKKKKAiL2jdqmPBYaFXKmSYsQCQSsSHu4gM6nztUGDeXEZcvWki99QpPC3Ei9P32hdrGXaiw37MEKi3c0hLsfeMvpUX0N42Th/i2vgx99FW+0mF2rCZHJjnYQyDQC0hsjEaDsuQb92a3Gp+x4Z+sKKXd8zBQQpKINBmOi3AAudLtVYdytinGbQw8FgVaQF78OrTtSX/QBqfN/wDeVY9hYjE4WQEznqEdTwHWGNwpHOyvqOflUt0fEnGHbqztCxpObfIx9ldMUcsjfKIHQu4yiIrIBc2UakHuGl6f+3d68Ngsi4tzCZL5QUd7hSMxvGGA4jjVYa3zY6Rwod3YKLKGYmwPEC50FXq2SJcFktg9IODxOLghjlVs7diwa5bKWAItdeHO1qkqqj9F+8QwO1MPK+qFurfnZZezmF+FjY+QNWv2mT1EpXj1b288ptWspOTyzJVDpL3xbaePklzXhjJSBb6CNTYMB3t9I+YHIU1KKK0A9+hjAmXbWFtwjLyHyWNvvIqdttXnxBiHGSQJ5BR2j7gCfdUO+z/OqbWYsQP6vJa5trmjNvQGpr3Xj6zENI34CE/pSn7bKfWpb1ucYe8s0z2RlZ5IdaIFAA4AWHkKb2/2MjiwRMrqgLxhcxC3bODYX52B9KcdQ/7R+1wmEw2HsC0spkBIvYRLY2PIkyAeV6sjLa0/IiaysCrgMSJAHjIItY2rrlXQXFhpfS2ljrVY4MVkdWAUlSDqNOyb04d7t/pdpGMvFDEEDDLEpUNmIN2BJuRbTzNW/wB5/wCfzJv7f3lm9y8dHLA7RMpAlYGxBIIC6MBwNrGx5EHnTgqHfZu2mrYXFQf8RZhIdLdmRFVbeRjPrUl7amkDqsZygjjZjdu7skHl8a8++3GZ4LKq84jk2bZizFB35h62FI/SXtg4HY+JkjJVhGI0I0IMpWMEeIzX/RpbwuEYlWcns8iSddOZOg8Kif2k9tFYcLhV4SO0ra/iwFQW5gl2P6IrjUm25tYzg6WPhRT6ET4HpBxsIsstxp9JEbhw1tf1rLdIeNLqwmy5WVgFVVF0YMLkC9rjhfWm3RXc4l0t3dsrjMJBiU0E0avbuLDUe43HupRqLfZ52v1uzHhPHDzMB+bJ2x+0W9KlKgCiiigCiiigCiiigCiiigKo9Mx/tzGfnR/6EVMqpB6dsF1e2pm/GpE/7AT+Co+oB+dD0+TF4hipdFwkpZAmd2F0AVQNSSSNBSt0qbP+QYKLAxFzh/lLzR5rHq80YBhJ4tZmcgnk1jwuY42ZtWXDSCWB2jccx3HiCOBHga6Nubxz41lbEvny3CiwUAG17ADw+FT7JK3cunc7bo7MPqJlO7e7ovxmy4Y58QI2jkIGaNmbKxFwrhlBB494uOPC6buPsw4naWEhAvmnjuPyVYM/7INWq342D8u2dicNYFnibJfh1ijNGf1wKoOJTmrfdHe3Pl2ysNM5zM0eVyebxko595Un31UGrGezntLPs6aEnWGc2HcsiqR+0GoCDN8d32wGOxGGYECOQ5L84zrGb87oRSNViOnvcQ4nDjHwL87h1IlH1oRc5vEobnyJ7hVd6AUt3No/J8VFJnyAMAz5S2VW7LNlBBawJNudqt/sHZAw0WUOZGY5mkNrsTzAGgW1gB3d5uTS6rW9Du8fy3ZMBY3kh+Yfje8VspJPEmMqb95Na7VnPc23y27c8D2qvPtIY3Nj8PF9SDN/1HYfwVYaq0e0If7XH+Xjt+tJ99bGpGdZIp09FuCE22cEjC4Ewf3xAyD4qK39L2EEW2sYqiwLq/8A1I0Y/tE0A6fZwxmXaGIi5Phy3HnHJGLW8nPpViarT7PR/tc/5eT96OrLUAVWv2h8Tm2sq8kw0Y9Xkb+KrKVWDp6B/pqS/wCKit5Zf50BHdFFFATV7NOI+dxqd6RN+qzj+Kp5qAPZrT+tYs8hEg9XP8qn+gCiiigCiiigCiiigCiiigIi6Z+jKfaOIhxOFMdxH1Th3KnRmZCBYj8I/Co6wvQftCSR416jMgBN5TbtXt+D+SasltwnqdOOZf3hSHsR2THNmN+tQ380II+Gb1qKy9xvjX2f8lddKlVKfdfwQRP0H7RjdVkEKKxsHMt1vYm3ZUsNAeVtKRt9dw5dlGMTOjmQEjJmsMtvrAd9Wl3nF4AOZdbe43+wGod6eMCxw+HlNuw2XTuZTqfeB61md0o3qHZ/yYjVF1OXfkb/ALP2AEu2MxFzDBJIPAkpFf0kNWZqAfZqj/rOMbuiQfrOT/DU+1YSlQuknZAwm1sZCOAlLqLWsswEqi3gHA91Pr2bto5cbiYOUkAf3xOAB6Sn0pv9Okinbc4HFUhDefVIf3SK7ugDEJFtKaWVgiR4RyWJsNZYB668KdB1LKOBY5rWtrfhbnfwqse9PRzH8vmGDlX5OWzIQLhS2rIOAKqdARytzvUib2b9HFEohKQDlwZ/Fu4fk+vg0Jca5TPGjGPNlzhTkzG/Zz8C2h0Bvoa8i/XSb20/U9ijQRS3XfQSdmdHEQe2IaQjkVICHzNiR6iph6Jd2IsHFiDA7lZJBeMm6LkUWK8ySG1J7gOVR7HsmVigLEvIQFRdNWICgsfPuqcNhbJXC4eOFQOyozEfhPYZmN9dTW2jnbZNylLhGmthVXBKK5YoVWn2hWvtceGHj/ekP31ZW9Vj6fWvtl/CGL90n769U8o1dBGD6zbcLfiklf1jaP8Ajrp9oHD5dsE/Xgjb95f4a6PZ0jvtWU/Vwkh//WAffXv2jIiNqRNyOFQDzWSW/wBooDl9n0/2x/8ARJ9qVZiqx9AMltsqPrQygegP3VZugM1BXTfuBjMVj0xGGi6xHiVNHRTnUuSLMR+Dap0vTe3rxZVoQoucxa3kAP4jXG+zw4OR2pr8SaiVjfo22kL/ANTmOXjlXP8Auk1xf+j8bnCHCYlWOoDQyKbd/aAq1+7E5YTZhY9Zf1Ufypv7fxDPjiy/8IBAO+3aPxYj3VPPVbaVZjllFel32uvPRDe6AN0cRg1xUuJjMXW9WqBrXPV9ZmNgbjVgNal2uDYbXgQkWvc282Nd9V1ycopvuiScdsmvIKKKK3NAooooAoorFAZorFFAcW2VvC3gVPowpDwo/rkP6X7jU4sZHmjde9SPfbSkDZeuJjP/AC2P7o++vN1Ef+RB+upfRL8KS+P2FPeAfNA/VdT6nL/FUbdN0V9mE9zJ++B99SltGHPE68ypt5jUfECoy6XgG2PIf8P/AFEpqFi+L+H3NaXmtr4/YQPZoj+cxzdywj1Mx+6p1vUNezbLH8mxij+9EsZbT8Aowj159oP/ALNTDmr0iIrL0q4H5RvFiY75cxiF7X4YWIn7KWNzNyxLN8mwxVXCZ5JHuSFuFuAOOp+jcDjrWd/8Mv8A6nYqRqkbvrexEASx7jbKffTy6NmH9ISEc8M3wli/nXnXvfqI1P8AxxnH1PT068PTyuS9pPr9BxbJ6MMJDrMDiX/5tinuiHZI/OufGkvpMa8+DhFgiiSQqBpfsKmnLTOPfUgg1Gu/RJ2l4Lh0Hq8xP3VtrEqqGorBro5StvTk84ybNzcGJscHOohUv+k3ZX7Sf0akq9NHo8wWSB5Txlc2/Njuo/azH30681b6KGylZ78nLXT33P3cHu9Vi6eT/bUn+FF+5Vms1Vj6d/8A5qX/AA4v9MVYRji9mzDg4nGSc1iRf13JP7grz7SUf9awjd8Lj0f/AL12+zTH/wC/b/Li/wD1yfurT7SifOYFu9Zh6GI/fQDP6E5CNuYS3PrQfLqJT9oFWovVUehxrbcwf50nxhkFWrvQHu9Njes/Pwfmt9q05A1Nve6Pt4du4uPXIR9hqTWrNMvl9yvRP8ZfP7M7d2BpKe9wPRR/Om5iDbFYgHlI3x1++nTu7HaAH6zMfiQPgKae11Ix+IUfhFLebRoPtqG+LWmh67Mu00s32fD7NIe2yFtBGPyAfUX++uutcaZQAOQA9K93r14rakjyJPdJszRWL0XrY1M3orF6KAzesXorFAZvWL0V5JoDN6QdmxZcUR3LIB5Z0t8KW2a1Mnfjetdmvh3HalnmVBHoSyMyiTTlZSLH6xXxqW9ZnD4lFUsRkvNDj3m3jj2fhZcVN9GNbgc2Y6Ig8S1h8eAqLd+drfKt2xOQAZBCSBwBMiXA8Ab0o9OW7+LxsWFGERpUjeQyItr5iEEbZTxsM4vyzeNbtyN1r7Jiwu0I/wC7lzPGWVtFlLor2JFr2uvdoaxqVzB+9evyFL4kvd6+5wdAO6k+GhmxcwyJiVj6pT9IqpY5yLaA3GXvBJ4WvLQeuI49eRr0uJBqsnKlYna08WOkmna84lfrCde3chwR3X0t4aVKnRRjJsVtFJg8ASKKQSRx5i2WRQBmLaX6xV0HdSZ07bpiKdMfEOzOckw/5oHZb9JRr4pfiabHRZvF8h2nCzG0c3zMndaQjKfc+U37ga5SrjKSn3R1jbKMXDsy0ivUd75gtjny6nqo1A/KJaw/aFPxZKaDxCTaev40af4UII/aWpNet0Iw85JFWge2cp+UWx37NwwhiSIcEUL6DU+8610560K1ZLVeljhELeXlm7rKq/004nPtrE/kiJfSGP8AnVl2kqqvSPP1m1saw1+fdf1Dl+6smCWvZ0QDA4lubYgD9WNSP3jXj2i4r4PDPzWcr+vGT/DW3oEhaPZsjMLCTEMym41ASNCfDtKRr3Vp9oKW+Ag/zA/0pLffWARh0USZds4In8bb9ZGH31a/NVMdk4swTxTrxikSQeaMGH2VbvY+2o8XAk+HYPHILqR6EEciDoRyIrIFLNSNvXHmjiI5Sj0KOKVb0nYx+smER4Ioc6c3LquvgFbT8oVNqf8AU0d9O9tiZ37NGWGMfkL8RTfnw2faflkJ/RTMPsFK2y8Q3UG4DFDIoA0uI2YKPOwA86jvop35G0C7TsPliksy8AyEmxQHkAQtuVh31yt5qg8cZT+R2pltnPzaa+ZLF6zetaPcAjga9Xq1ER6vWb15rNZBmisXooD0axRRegMGvLV6JrwxrAGbtvpLwWGxLYfESmLIuYs0chVjcgrGVUh8ttbczYXsbR/s3GR7YxpxzXJhxyCEG/Zw0KMV7Pe0jBjzv4CpB2t0V4HFMDOkrgM7KhxE2RWlbNJlXN2AW1sLClbZu7GHwyZIIkjUclAH/k1zUPa3Pqb54wanxZYaXpt7gYzXG7PxBvLDLI9/rxYlmlV/O7kG3DSnjJhRyqL99Uxmz9pR7RwWHM+aExSgKzi1xa6p2hwGv5Na2w3xwZhLax44YFboxuyHKT3iwIb3gi/K9xyrrEhA0pk7vbRxuKxkMsi9mSO0saYaSJIlGZ0zzSm8kgYlcqgjtsakNcH31mttxW7qJpZ4GtvXs35bhZMPIOy40PMMDdWHkR91QknR5jTMsDQPqwBkUZkC3F2zactbGxqy/wAjFAwQroaCdtfGSJg53hHzqwyGMH64QlfjUIbp9IcuHVDiOseJXsmIKklJPpFWb/iCxuRfNYniDap7nwhsRyIt60wNpbgySbMjwC5LRgFT3SKSc/DiSxv+ca52VxsWJHSuyVbzEkDZe2ExEayIQbgEgEG1/Ll3HnXaZKgrYfRjtaKZHjkSAx6B+szWUnVQoW7L+SdKnKKI2F+Nbxzjk1ljOUc+LkNtKrDvxhWj2liQwILSs4vzEhzXF/OrUGKk3ae6uGxVvlEEcluGZAxHkTWTXBF/Qtj3+SSoCSqzG3cMyISB79ffTt3p3bXHw9VMCRe4sdQwvYjx1+NOnA7EigUJDGqKOCqAo9BXUMOKDBVrefcyfZ7kMrNF+DIFNrdzW+iftp5dBW3pUxj4UNeGSNpCvEK6le0O64Nj36VOTYNW0IB8xXnDbMjjJMaIpPEhQL+lZyDc0pAplYPf6JMXjI5lnvHKtimHklUJ1MVgTGpscwY699PnLSNj9zcLPJ1rRskpteSKSSBzbhmeJlLW8a5WQ3xwbxlteTh3M3oixcMjYcllSeYXKlTdnMg0OvCQUw98cI+zcPhsRDH89hsXK5dRYGCeWZyjm3CxRT3G9u+pW2TsCHCJ1cCZFuSdSSWPFmZiSzHmSSa7jADxF62SWNpjPOSOd0umGPFYpYEikERUs7O0amM5lUEWc9YpZwCAMw0NiDpKQFJUe7+GEgkGHh6wah+qTMD4Na9KYNIR2raugk9zyzZas14DVm9bmh6rFYvRWQZvWKKxWAFYorFAYNeSK91i1DJryV5MdbrV5IrANRSsZa2kV5y0MnjLWCK2ZawVoDSUrHUit+WjLQGpUr2BXvLRloDzajLXu1FqA8ZaMtbKLUBry1nLWy1YtQHkLWbV6tRagPIFegKzas2oYyYtWRRWayArNYrNDBm9FYooD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7" name="Picture 9" descr="http://www.gessfor-bt.eu/onaaf2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746" y="2132856"/>
            <a:ext cx="2466274" cy="19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goodnews.ws/wp-content/uploads/2013/03/gran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752" y="3402426"/>
            <a:ext cx="1972447" cy="14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fastandradio.fr/wp-content/uploads/2013/07/liasse-bille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804" y="4117472"/>
            <a:ext cx="2852684" cy="1653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8" b="6612"/>
          <a:stretch/>
        </p:blipFill>
        <p:spPr bwMode="auto">
          <a:xfrm>
            <a:off x="7994740" y="4437112"/>
            <a:ext cx="321382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r>
              <a:rPr lang="fr-FR" dirty="0"/>
              <a:t>Mais plus simplement…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735960" y="980728"/>
            <a:ext cx="4474840" cy="5760640"/>
          </a:xfrm>
        </p:spPr>
        <p:txBody>
          <a:bodyPr/>
          <a:lstStyle/>
          <a:p>
            <a:r>
              <a:rPr lang="fr-FR" dirty="0"/>
              <a:t>Par les livrables</a:t>
            </a:r>
          </a:p>
          <a:p>
            <a:pPr lvl="1"/>
            <a:r>
              <a:rPr lang="fr-FR" dirty="0"/>
              <a:t>Quelle est la matière première qui rentre dans leur composition ?</a:t>
            </a:r>
          </a:p>
          <a:p>
            <a:pPr lvl="1"/>
            <a:r>
              <a:rPr lang="fr-FR" dirty="0"/>
              <a:t>Quels sont les services externes qui leur sont liés ?</a:t>
            </a:r>
          </a:p>
          <a:p>
            <a:pPr lvl="1"/>
            <a:endParaRPr lang="fr-FR" dirty="0"/>
          </a:p>
          <a:p>
            <a:r>
              <a:rPr lang="fr-FR" dirty="0"/>
              <a:t>Par les activités</a:t>
            </a:r>
          </a:p>
          <a:p>
            <a:pPr lvl="1"/>
            <a:r>
              <a:rPr lang="fr-FR" dirty="0"/>
              <a:t>Combien de personnes actives directement dans les activités ?</a:t>
            </a:r>
          </a:p>
          <a:p>
            <a:pPr lvl="1"/>
            <a:r>
              <a:rPr lang="fr-FR" dirty="0"/>
              <a:t>Combien de personnes de support?</a:t>
            </a:r>
          </a:p>
          <a:p>
            <a:pPr lvl="1"/>
            <a:r>
              <a:rPr lang="fr-FR" dirty="0"/>
              <a:t>Quelles charges de travail ?</a:t>
            </a:r>
          </a:p>
          <a:p>
            <a:pPr lvl="1"/>
            <a:r>
              <a:rPr lang="fr-FR" dirty="0"/>
              <a:t>Combien de temps ?</a:t>
            </a:r>
          </a:p>
          <a:p>
            <a:endParaRPr lang="fr-FR" dirty="0"/>
          </a:p>
          <a:p>
            <a:r>
              <a:rPr lang="fr-FR" dirty="0"/>
              <a:t>Par les blocs de travail</a:t>
            </a:r>
          </a:p>
          <a:p>
            <a:pPr lvl="1"/>
            <a:r>
              <a:rPr lang="fr-FR" dirty="0"/>
              <a:t>Quelles infrastructures sont nécessaires ?</a:t>
            </a:r>
          </a:p>
          <a:p>
            <a:pPr lvl="1"/>
            <a:r>
              <a:rPr lang="fr-FR" dirty="0"/>
              <a:t>Quels équipements 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3593" y="1142064"/>
            <a:ext cx="24627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3" y="5042422"/>
            <a:ext cx="2350177" cy="13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3593" y="3014272"/>
            <a:ext cx="2877393" cy="19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…on ajoute les ressources et le personnel à…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832475" algn="l"/>
              </a:tabLst>
            </a:pPr>
            <a:r>
              <a:rPr lang="fr-FR" dirty="0"/>
              <a:t>Construire ma nouvelle demeure</a:t>
            </a:r>
            <a:endParaRPr lang="fr-CH" sz="2800" dirty="0"/>
          </a:p>
          <a:p>
            <a:pPr lvl="1">
              <a:tabLst>
                <a:tab pos="5832475" algn="l"/>
              </a:tabLst>
            </a:pPr>
            <a:r>
              <a:rPr lang="fr-FR" dirty="0"/>
              <a:t>Construire la maison</a:t>
            </a:r>
            <a:endParaRPr lang="fr-CH" sz="24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Réaliser le gros œuvre</a:t>
            </a:r>
            <a:endParaRPr lang="fr-CH" sz="20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Faire les fondations	</a:t>
            </a:r>
            <a:r>
              <a:rPr lang="fr-CH" dirty="0"/>
              <a:t>Excavatrice, tracs</a:t>
            </a:r>
            <a:endParaRPr lang="fr-CH" sz="18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Monter les murs	</a:t>
            </a:r>
            <a:r>
              <a:rPr lang="fr-CH" dirty="0"/>
              <a:t>Briques, maçons</a:t>
            </a:r>
            <a:endParaRPr lang="fr-CH" sz="18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Poser le toit	</a:t>
            </a:r>
            <a:r>
              <a:rPr lang="fr-CH" dirty="0"/>
              <a:t>Bois, charpentiers</a:t>
            </a:r>
            <a:endParaRPr lang="fr-CH" sz="18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Faire les finitions</a:t>
            </a:r>
            <a:endParaRPr lang="fr-CH" sz="20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Réaliser les installations	Electriciens</a:t>
            </a:r>
            <a:endParaRPr lang="fr-CH" sz="18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Peindre (l’extérieur et l’intérieur)	</a:t>
            </a:r>
            <a:r>
              <a:rPr lang="fr-CH" dirty="0"/>
              <a:t>Plâtriers, peintres</a:t>
            </a:r>
            <a:endParaRPr lang="fr-CH" sz="18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Installer la cuisine (les équipements)	</a:t>
            </a:r>
            <a:r>
              <a:rPr lang="fr-CH" dirty="0"/>
              <a:t>Catelles, poseur</a:t>
            </a:r>
            <a:endParaRPr lang="fr-CH" sz="1800" dirty="0"/>
          </a:p>
          <a:p>
            <a:pPr lvl="1">
              <a:tabLst>
                <a:tab pos="5832475" algn="l"/>
              </a:tabLst>
            </a:pPr>
            <a:r>
              <a:rPr lang="fr-FR" dirty="0"/>
              <a:t>Monter le garage</a:t>
            </a:r>
            <a:endParaRPr lang="fr-CH" sz="24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Monter les murs et le sol	</a:t>
            </a:r>
            <a:r>
              <a:rPr lang="fr-CH" sz="1400" dirty="0"/>
              <a:t>Briques, maçons</a:t>
            </a:r>
          </a:p>
          <a:p>
            <a:pPr lvl="3">
              <a:tabLst>
                <a:tab pos="5832475" algn="l"/>
              </a:tabLst>
            </a:pPr>
            <a:r>
              <a:rPr lang="fr-FR" dirty="0"/>
              <a:t>Poser le toit et la porte (électrique)	</a:t>
            </a:r>
            <a:r>
              <a:rPr lang="fr-CH" dirty="0"/>
              <a:t>Bois, charpentiers</a:t>
            </a:r>
            <a:endParaRPr lang="fr-CH" sz="1800" dirty="0"/>
          </a:p>
          <a:p>
            <a:pPr lvl="1">
              <a:tabLst>
                <a:tab pos="5832475" algn="l"/>
              </a:tabLst>
            </a:pPr>
            <a:r>
              <a:rPr lang="fr-FR" dirty="0"/>
              <a:t>Exécuter les travaux de jardin</a:t>
            </a:r>
            <a:endParaRPr lang="fr-CH" sz="24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Planter les arbres et les haies	</a:t>
            </a:r>
            <a:r>
              <a:rPr lang="fr-FR" sz="1400" dirty="0"/>
              <a:t>Plantes, paysagiste, jardiniers</a:t>
            </a:r>
            <a:endParaRPr lang="fr-CH" sz="20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Semer la pelouse	</a:t>
            </a:r>
            <a:r>
              <a:rPr lang="fr-FR" sz="1400" dirty="0"/>
              <a:t>Gazon, jardinier</a:t>
            </a:r>
            <a:endParaRPr lang="fr-CH" sz="20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Préparer le potager	</a:t>
            </a:r>
            <a:r>
              <a:rPr lang="fr-CH" sz="1400" dirty="0"/>
              <a:t>Plantons, jardiniers</a:t>
            </a:r>
            <a:endParaRPr lang="fr-CH" sz="1800" dirty="0"/>
          </a:p>
          <a:p>
            <a:pPr>
              <a:tabLst>
                <a:tab pos="5832475" algn="l"/>
              </a:tabLst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752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Liste des activités, ressources, coûts et timing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569" y="1132419"/>
            <a:ext cx="7812359" cy="557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5520" y="4149080"/>
            <a:ext cx="5901630" cy="2160240"/>
          </a:xfrm>
        </p:spPr>
        <p:txBody>
          <a:bodyPr>
            <a:normAutofit/>
          </a:bodyPr>
          <a:lstStyle/>
          <a:p>
            <a:r>
              <a:rPr lang="fr-CH" sz="4000" dirty="0"/>
              <a:t>Ça va couter combien 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968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pic>
        <p:nvPicPr>
          <p:cNvPr id="1026" name="Picture 2" descr="http://cercohomes.com/blog/wp-content/uploads/2013/05/pigg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722536"/>
            <a:ext cx="5333440" cy="39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CH" sz="4400" dirty="0"/>
              <a:t>DEBRIEFING!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407844" y="6237313"/>
            <a:ext cx="281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Sur les devoirs faits !</a:t>
            </a:r>
          </a:p>
        </p:txBody>
      </p:sp>
      <p:pic>
        <p:nvPicPr>
          <p:cNvPr id="4" name="Picture 2" descr="Image associée">
            <a:extLst>
              <a:ext uri="{FF2B5EF4-FFF2-40B4-BE49-F238E27FC236}">
                <a16:creationId xmlns:a16="http://schemas.microsoft.com/office/drawing/2014/main" id="{9F437DE6-2CD3-4BF7-884D-851D79608B7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logabulles.fr/wp-content/uploads/2008/08/depenses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4856986"/>
            <a:ext cx="4536504" cy="19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de dépenses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071546"/>
            <a:ext cx="8939336" cy="566982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Variables</a:t>
            </a:r>
          </a:p>
          <a:p>
            <a:pPr lvl="1"/>
            <a:r>
              <a:rPr lang="fr-FR" sz="1600" dirty="0"/>
              <a:t>Dépenses proportionnelles à la quantité de ressources allouées et utilisées </a:t>
            </a:r>
            <a:br>
              <a:rPr lang="fr-FR" sz="1600" dirty="0"/>
            </a:br>
            <a:r>
              <a:rPr lang="fr-FR" sz="1600" dirty="0"/>
              <a:t>(p.ex.: main d’œuvre directe, matière première)</a:t>
            </a:r>
          </a:p>
          <a:p>
            <a:pPr lvl="1"/>
            <a:endParaRPr lang="fr-FR" sz="1600" dirty="0"/>
          </a:p>
          <a:p>
            <a:r>
              <a:rPr lang="fr-FR" dirty="0"/>
              <a:t>Semi-variables</a:t>
            </a:r>
          </a:p>
          <a:p>
            <a:pPr lvl="1"/>
            <a:r>
              <a:rPr lang="fr-FR" sz="1600" dirty="0"/>
              <a:t>Dépenses liées par « forfaits » à la production</a:t>
            </a:r>
            <a:br>
              <a:rPr lang="fr-FR" sz="1600" dirty="0"/>
            </a:br>
            <a:r>
              <a:rPr lang="fr-FR" sz="1600" dirty="0"/>
              <a:t>(p.ex. location d’une voiture avec kilométrage illimité, certaines assurances)</a:t>
            </a:r>
          </a:p>
          <a:p>
            <a:pPr lvl="1"/>
            <a:endParaRPr lang="fr-FR" sz="1600" dirty="0"/>
          </a:p>
          <a:p>
            <a:r>
              <a:rPr lang="fr-FR" dirty="0"/>
              <a:t>Fixes associées à certaines ressources</a:t>
            </a:r>
          </a:p>
          <a:p>
            <a:pPr lvl="1"/>
            <a:r>
              <a:rPr lang="fr-FR" sz="1600" dirty="0"/>
              <a:t>Dépenses associées à la mise à disposition d’une ressource, qu’elle soit utilisée ou non (p.ex.: loyer, téléphone, abonnement internet…)</a:t>
            </a:r>
          </a:p>
          <a:p>
            <a:pPr lvl="1"/>
            <a:endParaRPr lang="fr-FR" dirty="0"/>
          </a:p>
          <a:p>
            <a:r>
              <a:rPr lang="fr-FR" dirty="0"/>
              <a:t>Fournitures</a:t>
            </a:r>
          </a:p>
          <a:p>
            <a:pPr lvl="1"/>
            <a:r>
              <a:rPr lang="fr-FR" sz="1600" dirty="0"/>
              <a:t>Dépenses associées aux fournitures diverses utilisées ou consommées au long de certaines activités (p.ex.: électricité, réseau, téléphone, papier)</a:t>
            </a:r>
          </a:p>
          <a:p>
            <a:pPr lvl="1"/>
            <a:endParaRPr lang="fr-FR" sz="1600" dirty="0"/>
          </a:p>
          <a:p>
            <a:r>
              <a:rPr lang="fr-FR" dirty="0"/>
              <a:t>Prix, amendes</a:t>
            </a:r>
          </a:p>
          <a:p>
            <a:pPr lvl="1"/>
            <a:r>
              <a:rPr lang="fr-FR" sz="1600" dirty="0"/>
              <a:t>Dépenses dues à des clauses contractuelles </a:t>
            </a:r>
            <a:br>
              <a:rPr lang="fr-FR" sz="1600" dirty="0"/>
            </a:br>
            <a:r>
              <a:rPr lang="fr-FR" sz="1600" dirty="0"/>
              <a:t>(p.ex. retards)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7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Budget – ne pas oublier!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71546"/>
            <a:ext cx="8229600" cy="5786454"/>
          </a:xfrm>
        </p:spPr>
        <p:txBody>
          <a:bodyPr/>
          <a:lstStyle/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Alimentation et boissons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Communications internes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Equipements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Imprévus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Installations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Loyers et autres locations 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Matière première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Marges de réserve!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Presse, affichage, communication externe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Salaires et encadrement des bénévoles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Services de tiers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Transports</a:t>
            </a:r>
          </a:p>
          <a:p>
            <a:pPr>
              <a:buFont typeface="Wingdings"/>
              <a:buChar char="o"/>
            </a:pPr>
            <a:r>
              <a:rPr lang="fr-CH" b="1" dirty="0">
                <a:solidFill>
                  <a:srgbClr val="0033CC"/>
                </a:solidFill>
                <a:sym typeface="Wingdings"/>
              </a:rPr>
              <a:t>Les heures de bénévolat…</a:t>
            </a:r>
          </a:p>
          <a:p>
            <a:pPr>
              <a:buFont typeface="Wingdings"/>
              <a:buChar char="o"/>
            </a:pPr>
            <a:r>
              <a:rPr lang="fr-CH" dirty="0">
                <a:sym typeface="Wingdings"/>
              </a:rPr>
              <a:t>…</a:t>
            </a:r>
          </a:p>
          <a:p>
            <a:pPr>
              <a:buFont typeface="Wingdings"/>
              <a:buChar char="o"/>
            </a:pP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7104112" y="1124745"/>
            <a:ext cx="3384376" cy="2592287"/>
          </a:xfrm>
          <a:prstGeom prst="wedgeRectCallout">
            <a:avLst>
              <a:gd name="adj1" fmla="val -100846"/>
              <a:gd name="adj2" fmla="val 12248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000" b="1" dirty="0">
                <a:solidFill>
                  <a:srgbClr val="0033CC"/>
                </a:solidFill>
              </a:rPr>
              <a:t>Même si elles ne coutent pratiquement rien, il est tout à fait possible et même recommandé de les indiquer  dans le budget, lors de la demande d’un financement externe!</a:t>
            </a:r>
            <a:endParaRPr lang="fr-CH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budget est-il toujours faux ?</a:t>
            </a:r>
          </a:p>
        </p:txBody>
      </p:sp>
      <p:sp>
        <p:nvSpPr>
          <p:cNvPr id="1268740" name="Text Box 4"/>
          <p:cNvSpPr txBox="1">
            <a:spLocks noChangeArrowheads="1"/>
          </p:cNvSpPr>
          <p:nvPr/>
        </p:nvSpPr>
        <p:spPr bwMode="auto">
          <a:xfrm>
            <a:off x="4367809" y="6521451"/>
            <a:ext cx="63001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sz="1400" i="1" dirty="0"/>
              <a:t>* La tendance naturelle est de surestimer les coûts pour avoir de la “réserve” </a:t>
            </a:r>
            <a:endParaRPr lang="pt-BR" sz="1400" dirty="0">
              <a:latin typeface="Times New Roman" pitchFamily="18" charset="0"/>
            </a:endParaRPr>
          </a:p>
        </p:txBody>
      </p:sp>
      <p:graphicFrame>
        <p:nvGraphicFramePr>
          <p:cNvPr id="1268845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343148"/>
              </p:ext>
            </p:extLst>
          </p:nvPr>
        </p:nvGraphicFramePr>
        <p:xfrm>
          <a:off x="1981201" y="1524000"/>
          <a:ext cx="8291265" cy="4554538"/>
        </p:xfrm>
        <a:graphic>
          <a:graphicData uri="http://schemas.openxmlformats.org/drawingml/2006/table">
            <a:tbl>
              <a:tblPr/>
              <a:tblGrid>
                <a:gridCol w="194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Type d’estimation</a:t>
                      </a: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Quand</a:t>
                      </a:r>
                      <a:b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est-elle faite ?</a:t>
                      </a: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 quoi sert-elle?</a:t>
                      </a: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Erreur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probable *</a:t>
                      </a: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 ordre de grandeur</a:t>
                      </a: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Très tôt dans le cycle de vie du projet, durant la phase d’identification</a:t>
                      </a: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Pour avoir une première approximation servant aux décisions de sélection d’alternatives </a:t>
                      </a:r>
                      <a:endParaRPr kumimoji="1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fr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De -25% à +75%</a:t>
                      </a: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DBFD9DB5-63AC-404A-8C05-D39F76325A23}"/>
              </a:ext>
            </a:extLst>
          </p:cNvPr>
          <p:cNvGrpSpPr/>
          <p:nvPr/>
        </p:nvGrpSpPr>
        <p:grpSpPr>
          <a:xfrm>
            <a:off x="2016224" y="3645024"/>
            <a:ext cx="7767872" cy="830997"/>
            <a:chOff x="2016224" y="3645024"/>
            <a:chExt cx="7767872" cy="8309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78CDD7-FF66-4B46-BA3C-54F46B69D81F}"/>
                </a:ext>
              </a:extLst>
            </p:cNvPr>
            <p:cNvSpPr/>
            <p:nvPr/>
          </p:nvSpPr>
          <p:spPr>
            <a:xfrm>
              <a:off x="2016224" y="3645024"/>
              <a:ext cx="18903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dirty="0">
                  <a:latin typeface="Arial Narrow" pitchFamily="34" charset="0"/>
                </a:rPr>
                <a:t>Par recherche d’informations</a:t>
              </a:r>
              <a:br>
                <a:rPr kumimoji="1" lang="fr-CH" sz="1600" dirty="0">
                  <a:latin typeface="Arial Narrow" pitchFamily="34" charset="0"/>
                </a:rPr>
              </a:br>
              <a:r>
                <a:rPr kumimoji="1" lang="fr-CH" sz="1600" dirty="0">
                  <a:latin typeface="Arial Narrow" pitchFamily="34" charset="0"/>
                </a:rPr>
                <a:t>et calculs</a:t>
              </a:r>
              <a:endParaRPr kumimoji="1" lang="fr-FR" sz="1600" dirty="0">
                <a:latin typeface="Arial Narrow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025F5E-9D82-430E-91C4-0CA422CD45CC}"/>
                </a:ext>
              </a:extLst>
            </p:cNvPr>
            <p:cNvSpPr/>
            <p:nvPr/>
          </p:nvSpPr>
          <p:spPr>
            <a:xfrm>
              <a:off x="3906592" y="3645024"/>
              <a:ext cx="18665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dirty="0">
                  <a:latin typeface="Arial Narrow" pitchFamily="34" charset="0"/>
                </a:rPr>
                <a:t>Relativement tôt, lors de l’identification et de la planification</a:t>
              </a:r>
              <a:endParaRPr kumimoji="1" lang="fr-FR" sz="1600" dirty="0">
                <a:latin typeface="Arial Narrow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746067-F718-4FC0-8DB7-8F84888EF219}"/>
                </a:ext>
              </a:extLst>
            </p:cNvPr>
            <p:cNvSpPr/>
            <p:nvPr/>
          </p:nvSpPr>
          <p:spPr>
            <a:xfrm>
              <a:off x="5773147" y="3645024"/>
              <a:ext cx="255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dirty="0">
                  <a:latin typeface="Arial Narrow" pitchFamily="34" charset="0"/>
                </a:rPr>
                <a:t>A prévoir les dépenses dans les plans budgétaires</a:t>
              </a:r>
              <a:endParaRPr kumimoji="1" lang="fr-FR" sz="1600" dirty="0">
                <a:latin typeface="Arial Narrow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423C7A-1625-4F44-A1C4-11074490BDFD}"/>
                </a:ext>
              </a:extLst>
            </p:cNvPr>
            <p:cNvSpPr/>
            <p:nvPr/>
          </p:nvSpPr>
          <p:spPr>
            <a:xfrm>
              <a:off x="8328248" y="3645024"/>
              <a:ext cx="1455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b="1" dirty="0">
                  <a:solidFill>
                    <a:srgbClr val="0000FF"/>
                  </a:solidFill>
                  <a:latin typeface="Arial Narrow" pitchFamily="34" charset="0"/>
                </a:rPr>
                <a:t>De -10% à +25%</a:t>
              </a:r>
              <a:endParaRPr kumimoji="1" lang="fr-FR" sz="1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3314E0-A117-4E1A-BB8D-93621193582E}"/>
              </a:ext>
            </a:extLst>
          </p:cNvPr>
          <p:cNvGrpSpPr/>
          <p:nvPr/>
        </p:nvGrpSpPr>
        <p:grpSpPr>
          <a:xfrm>
            <a:off x="1991544" y="4869160"/>
            <a:ext cx="7704856" cy="830997"/>
            <a:chOff x="1991544" y="4869160"/>
            <a:chExt cx="7704856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EBE561-ABDC-446F-9DA5-D01F1C7EB57C}"/>
                </a:ext>
              </a:extLst>
            </p:cNvPr>
            <p:cNvSpPr/>
            <p:nvPr/>
          </p:nvSpPr>
          <p:spPr>
            <a:xfrm>
              <a:off x="1991544" y="4869160"/>
              <a:ext cx="15359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fr-CH" sz="1600" dirty="0">
                  <a:latin typeface="Arial Narrow" pitchFamily="34" charset="0"/>
                </a:rPr>
                <a:t>Accompagnement</a:t>
              </a:r>
              <a:endParaRPr lang="fr-CH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BECBB9-45D0-4038-B867-4A9A57329688}"/>
                </a:ext>
              </a:extLst>
            </p:cNvPr>
            <p:cNvSpPr/>
            <p:nvPr/>
          </p:nvSpPr>
          <p:spPr>
            <a:xfrm>
              <a:off x="3926906" y="4869160"/>
              <a:ext cx="18462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dirty="0">
                  <a:latin typeface="Arial Narrow" pitchFamily="34" charset="0"/>
                </a:rPr>
                <a:t>Plus tard dans le projet, durant la phase d’exécution</a:t>
              </a:r>
              <a:endParaRPr kumimoji="1" lang="fr-FR" sz="1600" dirty="0">
                <a:latin typeface="Arial Narrow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6382F7-318A-4582-BD70-111CC56C9264}"/>
                </a:ext>
              </a:extLst>
            </p:cNvPr>
            <p:cNvSpPr/>
            <p:nvPr/>
          </p:nvSpPr>
          <p:spPr>
            <a:xfrm>
              <a:off x="5773147" y="4869160"/>
              <a:ext cx="25551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dirty="0">
                  <a:latin typeface="Arial Narrow" pitchFamily="34" charset="0"/>
                </a:rPr>
                <a:t>Fournit des détails pour les achats, en estimant les coûts réels</a:t>
              </a:r>
              <a:endParaRPr kumimoji="1" lang="fr-FR" sz="1600" dirty="0">
                <a:latin typeface="Arial Narrow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3C0A35-4B12-4B8C-836C-26BDF448EF99}"/>
                </a:ext>
              </a:extLst>
            </p:cNvPr>
            <p:cNvSpPr/>
            <p:nvPr/>
          </p:nvSpPr>
          <p:spPr>
            <a:xfrm>
              <a:off x="8333526" y="4869160"/>
              <a:ext cx="13628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kumimoji="1" lang="fr-CH" sz="1600" b="1" dirty="0">
                  <a:solidFill>
                    <a:srgbClr val="008000"/>
                  </a:solidFill>
                  <a:latin typeface="Arial Narrow" pitchFamily="34" charset="0"/>
                </a:rPr>
                <a:t>De -5% à +10%</a:t>
              </a:r>
              <a:endParaRPr kumimoji="1" lang="fr-FR" sz="1600" b="1" dirty="0">
                <a:solidFill>
                  <a:srgbClr val="008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6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86959" y="3082678"/>
            <a:ext cx="24627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3086" y="1786534"/>
            <a:ext cx="2350177" cy="13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238" y="4090790"/>
            <a:ext cx="1800200" cy="12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691215" y="2290590"/>
            <a:ext cx="2877393" cy="19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collectif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952" y="1071546"/>
            <a:ext cx="4546848" cy="5597814"/>
          </a:xfrm>
        </p:spPr>
        <p:txBody>
          <a:bodyPr>
            <a:normAutofit/>
          </a:bodyPr>
          <a:lstStyle/>
          <a:p>
            <a:r>
              <a:rPr lang="fr-CH" dirty="0"/>
              <a:t>Quelles sont les ressources du projet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lvl="0" algn="r">
              <a:buNone/>
            </a:pPr>
            <a:endParaRPr lang="fr-CH" sz="1800" i="1" dirty="0"/>
          </a:p>
          <a:p>
            <a:endParaRPr lang="fr-CH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775520" y="1052736"/>
            <a:ext cx="3366856" cy="55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Marche à suivre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Prenez la liste des livrables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Imaginez quels matériels sont nécessaires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Prenez la liste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Imaginez quelles sont les ressources humaines pour les réaliser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N’oubliez pas les locaux, les équipements, et tout ce qui se rapporte à l’infrastructure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Reportez le tout sur la liste des activités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Et pourquoi pas le calcul du budget!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Exercice 15’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</p:txBody>
      </p:sp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5" y="4581128"/>
            <a:ext cx="2508821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8904312" y="188640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pic>
        <p:nvPicPr>
          <p:cNvPr id="22531" name="Picture 2" descr="http://ecolesaintvivien.com/index/cafe_croissan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1" y="2132857"/>
            <a:ext cx="59340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sz="4400" dirty="0"/>
              <a:t>PAUSE !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3539337" y="5849888"/>
            <a:ext cx="1008112" cy="1008112"/>
            <a:chOff x="4067944" y="2204864"/>
            <a:chExt cx="1008112" cy="1008112"/>
          </a:xfrm>
        </p:grpSpPr>
        <p:sp>
          <p:nvSpPr>
            <p:cNvPr id="46" name="Rectangle 45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gradFill flip="none" rotWithShape="1">
              <a:gsLst>
                <a:gs pos="17000">
                  <a:srgbClr val="FFFF00"/>
                </a:gs>
                <a:gs pos="100000">
                  <a:srgbClr val="009900">
                    <a:lumMod val="92000"/>
                    <a:lumOff val="8000"/>
                  </a:srgbClr>
                </a:gs>
                <a:gs pos="63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523113" y="5849888"/>
            <a:ext cx="1008112" cy="1008112"/>
            <a:chOff x="4067944" y="2204864"/>
            <a:chExt cx="1008112" cy="1008112"/>
          </a:xfrm>
        </p:grpSpPr>
        <p:sp>
          <p:nvSpPr>
            <p:cNvPr id="49" name="Rectangle 48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2531225" y="5849888"/>
            <a:ext cx="1008112" cy="1008112"/>
            <a:chOff x="4067944" y="2204864"/>
            <a:chExt cx="1008112" cy="1008112"/>
          </a:xfrm>
        </p:grpSpPr>
        <p:sp>
          <p:nvSpPr>
            <p:cNvPr id="52" name="Rectangle 51"/>
            <p:cNvSpPr/>
            <p:nvPr/>
          </p:nvSpPr>
          <p:spPr>
            <a:xfrm>
              <a:off x="4067944" y="2204864"/>
              <a:ext cx="1008112" cy="1008112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4174238" y="2313592"/>
              <a:ext cx="792804" cy="79280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CH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54" name="Ellipse 53"/>
          <p:cNvSpPr>
            <a:spLocks noChangeAspect="1"/>
          </p:cNvSpPr>
          <p:nvPr/>
        </p:nvSpPr>
        <p:spPr>
          <a:xfrm>
            <a:off x="1918638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>
            <a:spLocks noChangeAspect="1"/>
          </p:cNvSpPr>
          <p:nvPr/>
        </p:nvSpPr>
        <p:spPr>
          <a:xfrm>
            <a:off x="1882458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1846280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1810102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Ellipse 57"/>
          <p:cNvSpPr>
            <a:spLocks noChangeAspect="1"/>
          </p:cNvSpPr>
          <p:nvPr/>
        </p:nvSpPr>
        <p:spPr>
          <a:xfrm>
            <a:off x="1773925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1737747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1701567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Ellipse 60"/>
          <p:cNvSpPr>
            <a:spLocks noChangeAspect="1"/>
          </p:cNvSpPr>
          <p:nvPr/>
        </p:nvSpPr>
        <p:spPr>
          <a:xfrm>
            <a:off x="1955171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Ellipse 61"/>
          <p:cNvSpPr>
            <a:spLocks noChangeAspect="1"/>
          </p:cNvSpPr>
          <p:nvPr/>
        </p:nvSpPr>
        <p:spPr>
          <a:xfrm>
            <a:off x="1665391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Ellipse 62"/>
          <p:cNvSpPr>
            <a:spLocks noChangeAspect="1"/>
          </p:cNvSpPr>
          <p:nvPr/>
        </p:nvSpPr>
        <p:spPr>
          <a:xfrm>
            <a:off x="1629211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4" name="Ellipse 63"/>
          <p:cNvSpPr>
            <a:spLocks noChangeAspect="1"/>
          </p:cNvSpPr>
          <p:nvPr/>
        </p:nvSpPr>
        <p:spPr>
          <a:xfrm>
            <a:off x="2926750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Ellipse 64"/>
          <p:cNvSpPr>
            <a:spLocks noChangeAspect="1"/>
          </p:cNvSpPr>
          <p:nvPr/>
        </p:nvSpPr>
        <p:spPr>
          <a:xfrm>
            <a:off x="2890570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6" name="Ellipse 65"/>
          <p:cNvSpPr>
            <a:spLocks noChangeAspect="1"/>
          </p:cNvSpPr>
          <p:nvPr/>
        </p:nvSpPr>
        <p:spPr>
          <a:xfrm>
            <a:off x="2854392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Ellipse 66"/>
          <p:cNvSpPr>
            <a:spLocks noChangeAspect="1"/>
          </p:cNvSpPr>
          <p:nvPr/>
        </p:nvSpPr>
        <p:spPr>
          <a:xfrm>
            <a:off x="2818214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Ellipse 67"/>
          <p:cNvSpPr>
            <a:spLocks noChangeAspect="1"/>
          </p:cNvSpPr>
          <p:nvPr/>
        </p:nvSpPr>
        <p:spPr>
          <a:xfrm>
            <a:off x="2782037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9" name="Ellipse 68"/>
          <p:cNvSpPr>
            <a:spLocks noChangeAspect="1"/>
          </p:cNvSpPr>
          <p:nvPr/>
        </p:nvSpPr>
        <p:spPr>
          <a:xfrm>
            <a:off x="2745859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Ellipse 69"/>
          <p:cNvSpPr>
            <a:spLocks noChangeAspect="1"/>
          </p:cNvSpPr>
          <p:nvPr/>
        </p:nvSpPr>
        <p:spPr>
          <a:xfrm>
            <a:off x="2709679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1" name="Ellipse 70"/>
          <p:cNvSpPr>
            <a:spLocks noChangeAspect="1"/>
          </p:cNvSpPr>
          <p:nvPr/>
        </p:nvSpPr>
        <p:spPr>
          <a:xfrm>
            <a:off x="2963283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2" name="Ellipse 71"/>
          <p:cNvSpPr>
            <a:spLocks noChangeAspect="1"/>
          </p:cNvSpPr>
          <p:nvPr/>
        </p:nvSpPr>
        <p:spPr>
          <a:xfrm>
            <a:off x="2673503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3" name="Ellipse 72"/>
          <p:cNvSpPr>
            <a:spLocks noChangeAspect="1"/>
          </p:cNvSpPr>
          <p:nvPr/>
        </p:nvSpPr>
        <p:spPr>
          <a:xfrm>
            <a:off x="2637323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Ellipse 73"/>
          <p:cNvSpPr>
            <a:spLocks noChangeAspect="1"/>
          </p:cNvSpPr>
          <p:nvPr/>
        </p:nvSpPr>
        <p:spPr>
          <a:xfrm>
            <a:off x="3934862" y="6250294"/>
            <a:ext cx="217067" cy="21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Ellipse 74"/>
          <p:cNvSpPr>
            <a:spLocks noChangeAspect="1"/>
          </p:cNvSpPr>
          <p:nvPr/>
        </p:nvSpPr>
        <p:spPr>
          <a:xfrm>
            <a:off x="3898682" y="6214294"/>
            <a:ext cx="289424" cy="28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6" name="Ellipse 75"/>
          <p:cNvSpPr>
            <a:spLocks noChangeAspect="1"/>
          </p:cNvSpPr>
          <p:nvPr/>
        </p:nvSpPr>
        <p:spPr>
          <a:xfrm>
            <a:off x="3862504" y="6182002"/>
            <a:ext cx="361780" cy="36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Ellipse 76"/>
          <p:cNvSpPr>
            <a:spLocks noChangeAspect="1"/>
          </p:cNvSpPr>
          <p:nvPr/>
        </p:nvSpPr>
        <p:spPr>
          <a:xfrm>
            <a:off x="3826326" y="6142294"/>
            <a:ext cx="434136" cy="43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8" name="Ellipse 77"/>
          <p:cNvSpPr>
            <a:spLocks noChangeAspect="1"/>
          </p:cNvSpPr>
          <p:nvPr/>
        </p:nvSpPr>
        <p:spPr>
          <a:xfrm>
            <a:off x="3790149" y="6110002"/>
            <a:ext cx="506492" cy="504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9" name="Ellipse 78"/>
          <p:cNvSpPr>
            <a:spLocks noChangeAspect="1"/>
          </p:cNvSpPr>
          <p:nvPr/>
        </p:nvSpPr>
        <p:spPr>
          <a:xfrm>
            <a:off x="3753971" y="6070117"/>
            <a:ext cx="578847" cy="576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Ellipse 79"/>
          <p:cNvSpPr>
            <a:spLocks noChangeAspect="1"/>
          </p:cNvSpPr>
          <p:nvPr/>
        </p:nvSpPr>
        <p:spPr>
          <a:xfrm>
            <a:off x="3717791" y="6029944"/>
            <a:ext cx="651204" cy="648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1" name="Ellipse 80"/>
          <p:cNvSpPr>
            <a:spLocks noChangeAspect="1"/>
          </p:cNvSpPr>
          <p:nvPr/>
        </p:nvSpPr>
        <p:spPr>
          <a:xfrm>
            <a:off x="3971395" y="6290002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Ellipse 81"/>
          <p:cNvSpPr>
            <a:spLocks noChangeAspect="1"/>
          </p:cNvSpPr>
          <p:nvPr/>
        </p:nvSpPr>
        <p:spPr>
          <a:xfrm>
            <a:off x="3681615" y="5993944"/>
            <a:ext cx="723560" cy="72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Ellipse 82"/>
          <p:cNvSpPr>
            <a:spLocks noChangeAspect="1"/>
          </p:cNvSpPr>
          <p:nvPr/>
        </p:nvSpPr>
        <p:spPr>
          <a:xfrm>
            <a:off x="3645435" y="5961343"/>
            <a:ext cx="795916" cy="792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8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3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3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3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3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3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3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3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3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3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3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3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3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3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3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3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0"/>
                            </p:stCondLst>
                            <p:childTnLst>
                              <p:par>
                                <p:cTn id="8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3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3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0"/>
                            </p:stCondLst>
                            <p:childTnLst>
                              <p:par>
                                <p:cTn id="8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3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00"/>
                            </p:stCondLst>
                            <p:childTnLst>
                              <p:par>
                                <p:cTn id="9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3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00"/>
                            </p:stCondLst>
                            <p:childTnLst>
                              <p:par>
                                <p:cTn id="9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3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0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3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00"/>
                            </p:stCondLst>
                            <p:childTnLst>
                              <p:par>
                                <p:cTn id="10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3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0000"/>
                            </p:stCondLst>
                            <p:childTnLst>
                              <p:par>
                                <p:cTn id="10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3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000"/>
                            </p:stCondLst>
                            <p:childTnLst>
                              <p:par>
                                <p:cTn id="1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3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0000"/>
                            </p:stCondLst>
                            <p:childTnLst>
                              <p:par>
                                <p:cTn id="1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3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00"/>
                            </p:stCondLst>
                            <p:childTnLst>
                              <p:par>
                                <p:cTn id="1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3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3503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3510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4286918" y="1628801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4" name="Groupe 32"/>
          <p:cNvGrpSpPr/>
          <p:nvPr/>
        </p:nvGrpSpPr>
        <p:grpSpPr>
          <a:xfrm>
            <a:off x="6744073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/>
                <a:t>Avec qui ?</a:t>
              </a:r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Secteurs 7"/>
          <p:cNvSpPr>
            <a:spLocks noChangeAspect="1"/>
          </p:cNvSpPr>
          <p:nvPr/>
        </p:nvSpPr>
        <p:spPr>
          <a:xfrm>
            <a:off x="4282255" y="1628816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623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/>
              <a:t>Gouvernance et rôles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56240" y="1188395"/>
            <a:ext cx="3571201" cy="1742668"/>
          </a:xfrm>
          <a:prstGeom prst="wedgeRectCallout">
            <a:avLst>
              <a:gd name="adj1" fmla="val -65225"/>
              <a:gd name="adj2" fmla="val 17170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Qui fait quoi?</a:t>
            </a:r>
          </a:p>
          <a:p>
            <a:pPr marL="0" lvl="1"/>
            <a:endParaRPr lang="fr-CH" dirty="0">
              <a:solidFill>
                <a:schemeClr val="tx1"/>
              </a:solidFill>
            </a:endParaRPr>
          </a:p>
          <a:p>
            <a:pPr marL="0" lvl="1"/>
            <a:r>
              <a:rPr lang="fr-FR" dirty="0">
                <a:solidFill>
                  <a:schemeClr val="tx1"/>
                </a:solidFill>
              </a:rPr>
              <a:t>A l’intérieur du projet comme à l’extérieur, il faut définir des rôles…</a:t>
            </a:r>
            <a:endParaRPr lang="fr-C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46971" y="4149080"/>
            <a:ext cx="3672408" cy="2160240"/>
          </a:xfrm>
        </p:spPr>
        <p:txBody>
          <a:bodyPr>
            <a:normAutofit/>
          </a:bodyPr>
          <a:lstStyle/>
          <a:p>
            <a:pPr algn="l"/>
            <a:r>
              <a:rPr lang="fr-CH" sz="4000" dirty="0"/>
              <a:t>Qui décide quoi </a:t>
            </a:r>
            <a:br>
              <a:rPr lang="fr-CH" sz="4000" dirty="0"/>
            </a:br>
            <a:r>
              <a:rPr lang="fr-CH" sz="4000" dirty="0"/>
              <a:t>et qui fait quoi 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44822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pic>
        <p:nvPicPr>
          <p:cNvPr id="1030" name="Picture 6" descr="http://blog.lefigaro.fr/suisse/2011/05/03/DSC_02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665192"/>
            <a:ext cx="5527031" cy="36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21851"/>
          <p:cNvGrpSpPr/>
          <p:nvPr/>
        </p:nvGrpSpPr>
        <p:grpSpPr>
          <a:xfrm>
            <a:off x="4795300" y="3683795"/>
            <a:ext cx="845231" cy="1191399"/>
            <a:chOff x="3271299" y="3683794"/>
            <a:chExt cx="845231" cy="1191399"/>
          </a:xfrm>
        </p:grpSpPr>
        <p:sp>
          <p:nvSpPr>
            <p:cNvPr id="1221652" name="Freeform 20"/>
            <p:cNvSpPr>
              <a:spLocks/>
            </p:cNvSpPr>
            <p:nvPr/>
          </p:nvSpPr>
          <p:spPr bwMode="auto">
            <a:xfrm>
              <a:off x="3574897" y="3928306"/>
              <a:ext cx="194169" cy="355653"/>
            </a:xfrm>
            <a:custGeom>
              <a:avLst/>
              <a:gdLst>
                <a:gd name="T0" fmla="*/ 38 w 217"/>
                <a:gd name="T1" fmla="*/ 46 h 353"/>
                <a:gd name="T2" fmla="*/ 66 w 217"/>
                <a:gd name="T3" fmla="*/ 16 h 353"/>
                <a:gd name="T4" fmla="*/ 108 w 217"/>
                <a:gd name="T5" fmla="*/ 0 h 353"/>
                <a:gd name="T6" fmla="*/ 142 w 217"/>
                <a:gd name="T7" fmla="*/ 2 h 353"/>
                <a:gd name="T8" fmla="*/ 165 w 217"/>
                <a:gd name="T9" fmla="*/ 13 h 353"/>
                <a:gd name="T10" fmla="*/ 178 w 217"/>
                <a:gd name="T11" fmla="*/ 32 h 353"/>
                <a:gd name="T12" fmla="*/ 184 w 217"/>
                <a:gd name="T13" fmla="*/ 55 h 353"/>
                <a:gd name="T14" fmla="*/ 184 w 217"/>
                <a:gd name="T15" fmla="*/ 81 h 353"/>
                <a:gd name="T16" fmla="*/ 170 w 217"/>
                <a:gd name="T17" fmla="*/ 106 h 353"/>
                <a:gd name="T18" fmla="*/ 159 w 217"/>
                <a:gd name="T19" fmla="*/ 131 h 353"/>
                <a:gd name="T20" fmla="*/ 159 w 217"/>
                <a:gd name="T21" fmla="*/ 155 h 353"/>
                <a:gd name="T22" fmla="*/ 165 w 217"/>
                <a:gd name="T23" fmla="*/ 188 h 353"/>
                <a:gd name="T24" fmla="*/ 184 w 217"/>
                <a:gd name="T25" fmla="*/ 211 h 353"/>
                <a:gd name="T26" fmla="*/ 209 w 217"/>
                <a:gd name="T27" fmla="*/ 246 h 353"/>
                <a:gd name="T28" fmla="*/ 217 w 217"/>
                <a:gd name="T29" fmla="*/ 278 h 353"/>
                <a:gd name="T30" fmla="*/ 208 w 217"/>
                <a:gd name="T31" fmla="*/ 312 h 353"/>
                <a:gd name="T32" fmla="*/ 186 w 217"/>
                <a:gd name="T33" fmla="*/ 333 h 353"/>
                <a:gd name="T34" fmla="*/ 143 w 217"/>
                <a:gd name="T35" fmla="*/ 346 h 353"/>
                <a:gd name="T36" fmla="*/ 85 w 217"/>
                <a:gd name="T37" fmla="*/ 353 h 353"/>
                <a:gd name="T38" fmla="*/ 44 w 217"/>
                <a:gd name="T39" fmla="*/ 336 h 353"/>
                <a:gd name="T40" fmla="*/ 23 w 217"/>
                <a:gd name="T41" fmla="*/ 312 h 353"/>
                <a:gd name="T42" fmla="*/ 8 w 217"/>
                <a:gd name="T43" fmla="*/ 264 h 353"/>
                <a:gd name="T44" fmla="*/ 0 w 217"/>
                <a:gd name="T45" fmla="*/ 199 h 353"/>
                <a:gd name="T46" fmla="*/ 4 w 217"/>
                <a:gd name="T47" fmla="*/ 139 h 353"/>
                <a:gd name="T48" fmla="*/ 14 w 217"/>
                <a:gd name="T49" fmla="*/ 90 h 353"/>
                <a:gd name="T50" fmla="*/ 28 w 217"/>
                <a:gd name="T51" fmla="*/ 59 h 353"/>
                <a:gd name="T52" fmla="*/ 38 w 217"/>
                <a:gd name="T53" fmla="*/ 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7" h="353">
                  <a:moveTo>
                    <a:pt x="38" y="46"/>
                  </a:moveTo>
                  <a:lnTo>
                    <a:pt x="66" y="16"/>
                  </a:lnTo>
                  <a:lnTo>
                    <a:pt x="108" y="0"/>
                  </a:lnTo>
                  <a:lnTo>
                    <a:pt x="142" y="2"/>
                  </a:lnTo>
                  <a:lnTo>
                    <a:pt x="165" y="13"/>
                  </a:lnTo>
                  <a:lnTo>
                    <a:pt x="178" y="32"/>
                  </a:lnTo>
                  <a:lnTo>
                    <a:pt x="184" y="55"/>
                  </a:lnTo>
                  <a:lnTo>
                    <a:pt x="184" y="81"/>
                  </a:lnTo>
                  <a:lnTo>
                    <a:pt x="170" y="106"/>
                  </a:lnTo>
                  <a:lnTo>
                    <a:pt x="159" y="131"/>
                  </a:lnTo>
                  <a:lnTo>
                    <a:pt x="159" y="155"/>
                  </a:lnTo>
                  <a:lnTo>
                    <a:pt x="165" y="188"/>
                  </a:lnTo>
                  <a:lnTo>
                    <a:pt x="184" y="211"/>
                  </a:lnTo>
                  <a:lnTo>
                    <a:pt x="209" y="246"/>
                  </a:lnTo>
                  <a:lnTo>
                    <a:pt x="217" y="278"/>
                  </a:lnTo>
                  <a:lnTo>
                    <a:pt x="208" y="312"/>
                  </a:lnTo>
                  <a:lnTo>
                    <a:pt x="186" y="333"/>
                  </a:lnTo>
                  <a:lnTo>
                    <a:pt x="143" y="346"/>
                  </a:lnTo>
                  <a:lnTo>
                    <a:pt x="85" y="353"/>
                  </a:lnTo>
                  <a:lnTo>
                    <a:pt x="44" y="336"/>
                  </a:lnTo>
                  <a:lnTo>
                    <a:pt x="23" y="312"/>
                  </a:lnTo>
                  <a:lnTo>
                    <a:pt x="8" y="264"/>
                  </a:lnTo>
                  <a:lnTo>
                    <a:pt x="0" y="199"/>
                  </a:lnTo>
                  <a:lnTo>
                    <a:pt x="4" y="139"/>
                  </a:lnTo>
                  <a:lnTo>
                    <a:pt x="14" y="90"/>
                  </a:lnTo>
                  <a:lnTo>
                    <a:pt x="28" y="59"/>
                  </a:lnTo>
                  <a:lnTo>
                    <a:pt x="38" y="46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3" name="Freeform 21"/>
            <p:cNvSpPr>
              <a:spLocks/>
            </p:cNvSpPr>
            <p:nvPr/>
          </p:nvSpPr>
          <p:spPr bwMode="auto">
            <a:xfrm>
              <a:off x="3660403" y="3766645"/>
              <a:ext cx="393682" cy="236428"/>
            </a:xfrm>
            <a:custGeom>
              <a:avLst/>
              <a:gdLst>
                <a:gd name="T0" fmla="*/ 96 w 443"/>
                <a:gd name="T1" fmla="*/ 166 h 233"/>
                <a:gd name="T2" fmla="*/ 214 w 443"/>
                <a:gd name="T3" fmla="*/ 186 h 233"/>
                <a:gd name="T4" fmla="*/ 294 w 443"/>
                <a:gd name="T5" fmla="*/ 158 h 233"/>
                <a:gd name="T6" fmla="*/ 351 w 443"/>
                <a:gd name="T7" fmla="*/ 77 h 233"/>
                <a:gd name="T8" fmla="*/ 350 w 443"/>
                <a:gd name="T9" fmla="*/ 55 h 233"/>
                <a:gd name="T10" fmla="*/ 343 w 443"/>
                <a:gd name="T11" fmla="*/ 44 h 233"/>
                <a:gd name="T12" fmla="*/ 342 w 443"/>
                <a:gd name="T13" fmla="*/ 30 h 233"/>
                <a:gd name="T14" fmla="*/ 343 w 443"/>
                <a:gd name="T15" fmla="*/ 17 h 233"/>
                <a:gd name="T16" fmla="*/ 353 w 443"/>
                <a:gd name="T17" fmla="*/ 9 h 233"/>
                <a:gd name="T18" fmla="*/ 365 w 443"/>
                <a:gd name="T19" fmla="*/ 2 h 233"/>
                <a:gd name="T20" fmla="*/ 378 w 443"/>
                <a:gd name="T21" fmla="*/ 0 h 233"/>
                <a:gd name="T22" fmla="*/ 391 w 443"/>
                <a:gd name="T23" fmla="*/ 2 h 233"/>
                <a:gd name="T24" fmla="*/ 394 w 443"/>
                <a:gd name="T25" fmla="*/ 14 h 233"/>
                <a:gd name="T26" fmla="*/ 386 w 443"/>
                <a:gd name="T27" fmla="*/ 24 h 233"/>
                <a:gd name="T28" fmla="*/ 373 w 443"/>
                <a:gd name="T29" fmla="*/ 25 h 233"/>
                <a:gd name="T30" fmla="*/ 361 w 443"/>
                <a:gd name="T31" fmla="*/ 30 h 233"/>
                <a:gd name="T32" fmla="*/ 365 w 443"/>
                <a:gd name="T33" fmla="*/ 39 h 233"/>
                <a:gd name="T34" fmla="*/ 376 w 443"/>
                <a:gd name="T35" fmla="*/ 49 h 233"/>
                <a:gd name="T36" fmla="*/ 389 w 443"/>
                <a:gd name="T37" fmla="*/ 55 h 233"/>
                <a:gd name="T38" fmla="*/ 400 w 443"/>
                <a:gd name="T39" fmla="*/ 52 h 233"/>
                <a:gd name="T40" fmla="*/ 402 w 443"/>
                <a:gd name="T41" fmla="*/ 39 h 233"/>
                <a:gd name="T42" fmla="*/ 402 w 443"/>
                <a:gd name="T43" fmla="*/ 25 h 233"/>
                <a:gd name="T44" fmla="*/ 409 w 443"/>
                <a:gd name="T45" fmla="*/ 17 h 233"/>
                <a:gd name="T46" fmla="*/ 422 w 443"/>
                <a:gd name="T47" fmla="*/ 13 h 233"/>
                <a:gd name="T48" fmla="*/ 433 w 443"/>
                <a:gd name="T49" fmla="*/ 13 h 233"/>
                <a:gd name="T50" fmla="*/ 443 w 443"/>
                <a:gd name="T51" fmla="*/ 20 h 233"/>
                <a:gd name="T52" fmla="*/ 441 w 443"/>
                <a:gd name="T53" fmla="*/ 31 h 233"/>
                <a:gd name="T54" fmla="*/ 441 w 443"/>
                <a:gd name="T55" fmla="*/ 44 h 233"/>
                <a:gd name="T56" fmla="*/ 432 w 443"/>
                <a:gd name="T57" fmla="*/ 54 h 233"/>
                <a:gd name="T58" fmla="*/ 422 w 443"/>
                <a:gd name="T59" fmla="*/ 65 h 233"/>
                <a:gd name="T60" fmla="*/ 414 w 443"/>
                <a:gd name="T61" fmla="*/ 77 h 233"/>
                <a:gd name="T62" fmla="*/ 402 w 443"/>
                <a:gd name="T63" fmla="*/ 79 h 233"/>
                <a:gd name="T64" fmla="*/ 389 w 443"/>
                <a:gd name="T65" fmla="*/ 79 h 233"/>
                <a:gd name="T66" fmla="*/ 376 w 443"/>
                <a:gd name="T67" fmla="*/ 79 h 233"/>
                <a:gd name="T68" fmla="*/ 320 w 443"/>
                <a:gd name="T69" fmla="*/ 167 h 233"/>
                <a:gd name="T70" fmla="*/ 246 w 443"/>
                <a:gd name="T71" fmla="*/ 233 h 233"/>
                <a:gd name="T72" fmla="*/ 140 w 443"/>
                <a:gd name="T73" fmla="*/ 214 h 233"/>
                <a:gd name="T74" fmla="*/ 47 w 443"/>
                <a:gd name="T75" fmla="*/ 224 h 233"/>
                <a:gd name="T76" fmla="*/ 0 w 443"/>
                <a:gd name="T77" fmla="*/ 194 h 233"/>
                <a:gd name="T78" fmla="*/ 27 w 443"/>
                <a:gd name="T79" fmla="*/ 16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233">
                  <a:moveTo>
                    <a:pt x="27" y="166"/>
                  </a:moveTo>
                  <a:lnTo>
                    <a:pt x="96" y="166"/>
                  </a:lnTo>
                  <a:lnTo>
                    <a:pt x="159" y="177"/>
                  </a:lnTo>
                  <a:lnTo>
                    <a:pt x="214" y="186"/>
                  </a:lnTo>
                  <a:lnTo>
                    <a:pt x="252" y="189"/>
                  </a:lnTo>
                  <a:lnTo>
                    <a:pt x="294" y="158"/>
                  </a:lnTo>
                  <a:lnTo>
                    <a:pt x="332" y="112"/>
                  </a:lnTo>
                  <a:lnTo>
                    <a:pt x="351" y="77"/>
                  </a:lnTo>
                  <a:lnTo>
                    <a:pt x="356" y="63"/>
                  </a:lnTo>
                  <a:lnTo>
                    <a:pt x="350" y="55"/>
                  </a:lnTo>
                  <a:lnTo>
                    <a:pt x="348" y="49"/>
                  </a:lnTo>
                  <a:lnTo>
                    <a:pt x="343" y="44"/>
                  </a:lnTo>
                  <a:lnTo>
                    <a:pt x="342" y="38"/>
                  </a:lnTo>
                  <a:lnTo>
                    <a:pt x="342" y="30"/>
                  </a:lnTo>
                  <a:lnTo>
                    <a:pt x="342" y="24"/>
                  </a:lnTo>
                  <a:lnTo>
                    <a:pt x="343" y="17"/>
                  </a:lnTo>
                  <a:lnTo>
                    <a:pt x="348" y="13"/>
                  </a:lnTo>
                  <a:lnTo>
                    <a:pt x="353" y="9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73" y="2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1" y="2"/>
                  </a:lnTo>
                  <a:lnTo>
                    <a:pt x="394" y="8"/>
                  </a:lnTo>
                  <a:lnTo>
                    <a:pt x="394" y="14"/>
                  </a:lnTo>
                  <a:lnTo>
                    <a:pt x="392" y="20"/>
                  </a:lnTo>
                  <a:lnTo>
                    <a:pt x="386" y="24"/>
                  </a:lnTo>
                  <a:lnTo>
                    <a:pt x="381" y="25"/>
                  </a:lnTo>
                  <a:lnTo>
                    <a:pt x="373" y="25"/>
                  </a:lnTo>
                  <a:lnTo>
                    <a:pt x="367" y="25"/>
                  </a:lnTo>
                  <a:lnTo>
                    <a:pt x="361" y="30"/>
                  </a:lnTo>
                  <a:lnTo>
                    <a:pt x="359" y="36"/>
                  </a:lnTo>
                  <a:lnTo>
                    <a:pt x="365" y="39"/>
                  </a:lnTo>
                  <a:lnTo>
                    <a:pt x="370" y="44"/>
                  </a:lnTo>
                  <a:lnTo>
                    <a:pt x="376" y="49"/>
                  </a:lnTo>
                  <a:lnTo>
                    <a:pt x="383" y="52"/>
                  </a:lnTo>
                  <a:lnTo>
                    <a:pt x="389" y="55"/>
                  </a:lnTo>
                  <a:lnTo>
                    <a:pt x="394" y="55"/>
                  </a:lnTo>
                  <a:lnTo>
                    <a:pt x="400" y="52"/>
                  </a:lnTo>
                  <a:lnTo>
                    <a:pt x="402" y="46"/>
                  </a:lnTo>
                  <a:lnTo>
                    <a:pt x="402" y="39"/>
                  </a:lnTo>
                  <a:lnTo>
                    <a:pt x="400" y="33"/>
                  </a:lnTo>
                  <a:lnTo>
                    <a:pt x="402" y="25"/>
                  </a:lnTo>
                  <a:lnTo>
                    <a:pt x="405" y="20"/>
                  </a:lnTo>
                  <a:lnTo>
                    <a:pt x="409" y="17"/>
                  </a:lnTo>
                  <a:lnTo>
                    <a:pt x="416" y="14"/>
                  </a:lnTo>
                  <a:lnTo>
                    <a:pt x="422" y="13"/>
                  </a:lnTo>
                  <a:lnTo>
                    <a:pt x="428" y="9"/>
                  </a:lnTo>
                  <a:lnTo>
                    <a:pt x="433" y="13"/>
                  </a:lnTo>
                  <a:lnTo>
                    <a:pt x="439" y="14"/>
                  </a:lnTo>
                  <a:lnTo>
                    <a:pt x="443" y="20"/>
                  </a:lnTo>
                  <a:lnTo>
                    <a:pt x="443" y="25"/>
                  </a:lnTo>
                  <a:lnTo>
                    <a:pt x="441" y="31"/>
                  </a:lnTo>
                  <a:lnTo>
                    <a:pt x="441" y="38"/>
                  </a:lnTo>
                  <a:lnTo>
                    <a:pt x="441" y="44"/>
                  </a:lnTo>
                  <a:lnTo>
                    <a:pt x="438" y="49"/>
                  </a:lnTo>
                  <a:lnTo>
                    <a:pt x="432" y="54"/>
                  </a:lnTo>
                  <a:lnTo>
                    <a:pt x="425" y="60"/>
                  </a:lnTo>
                  <a:lnTo>
                    <a:pt x="422" y="65"/>
                  </a:lnTo>
                  <a:lnTo>
                    <a:pt x="417" y="71"/>
                  </a:lnTo>
                  <a:lnTo>
                    <a:pt x="414" y="77"/>
                  </a:lnTo>
                  <a:lnTo>
                    <a:pt x="408" y="77"/>
                  </a:lnTo>
                  <a:lnTo>
                    <a:pt x="402" y="79"/>
                  </a:lnTo>
                  <a:lnTo>
                    <a:pt x="397" y="79"/>
                  </a:lnTo>
                  <a:lnTo>
                    <a:pt x="389" y="79"/>
                  </a:lnTo>
                  <a:lnTo>
                    <a:pt x="383" y="79"/>
                  </a:lnTo>
                  <a:lnTo>
                    <a:pt x="376" y="79"/>
                  </a:lnTo>
                  <a:lnTo>
                    <a:pt x="359" y="110"/>
                  </a:lnTo>
                  <a:lnTo>
                    <a:pt x="320" y="167"/>
                  </a:lnTo>
                  <a:lnTo>
                    <a:pt x="272" y="221"/>
                  </a:lnTo>
                  <a:lnTo>
                    <a:pt x="246" y="233"/>
                  </a:lnTo>
                  <a:lnTo>
                    <a:pt x="205" y="222"/>
                  </a:lnTo>
                  <a:lnTo>
                    <a:pt x="140" y="214"/>
                  </a:lnTo>
                  <a:lnTo>
                    <a:pt x="86" y="216"/>
                  </a:lnTo>
                  <a:lnTo>
                    <a:pt x="47" y="224"/>
                  </a:lnTo>
                  <a:lnTo>
                    <a:pt x="12" y="216"/>
                  </a:lnTo>
                  <a:lnTo>
                    <a:pt x="0" y="194"/>
                  </a:lnTo>
                  <a:lnTo>
                    <a:pt x="11" y="170"/>
                  </a:lnTo>
                  <a:lnTo>
                    <a:pt x="27" y="166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4" name="Freeform 22"/>
            <p:cNvSpPr>
              <a:spLocks/>
            </p:cNvSpPr>
            <p:nvPr/>
          </p:nvSpPr>
          <p:spPr bwMode="auto">
            <a:xfrm>
              <a:off x="3997081" y="3740375"/>
              <a:ext cx="58785" cy="66685"/>
            </a:xfrm>
            <a:custGeom>
              <a:avLst/>
              <a:gdLst>
                <a:gd name="T0" fmla="*/ 0 w 66"/>
                <a:gd name="T1" fmla="*/ 60 h 66"/>
                <a:gd name="T2" fmla="*/ 36 w 66"/>
                <a:gd name="T3" fmla="*/ 0 h 66"/>
                <a:gd name="T4" fmla="*/ 66 w 66"/>
                <a:gd name="T5" fmla="*/ 6 h 66"/>
                <a:gd name="T6" fmla="*/ 17 w 66"/>
                <a:gd name="T7" fmla="*/ 66 h 66"/>
                <a:gd name="T8" fmla="*/ 0 w 66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0" y="60"/>
                  </a:moveTo>
                  <a:lnTo>
                    <a:pt x="36" y="0"/>
                  </a:lnTo>
                  <a:lnTo>
                    <a:pt x="66" y="6"/>
                  </a:lnTo>
                  <a:lnTo>
                    <a:pt x="17" y="66"/>
                  </a:lnTo>
                  <a:lnTo>
                    <a:pt x="0" y="6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5" name="Freeform 23"/>
            <p:cNvSpPr>
              <a:spLocks/>
            </p:cNvSpPr>
            <p:nvPr/>
          </p:nvSpPr>
          <p:spPr bwMode="auto">
            <a:xfrm>
              <a:off x="3282753" y="3869704"/>
              <a:ext cx="366961" cy="266740"/>
            </a:xfrm>
            <a:custGeom>
              <a:avLst/>
              <a:gdLst>
                <a:gd name="T0" fmla="*/ 362 w 413"/>
                <a:gd name="T1" fmla="*/ 75 h 264"/>
                <a:gd name="T2" fmla="*/ 285 w 413"/>
                <a:gd name="T3" fmla="*/ 149 h 264"/>
                <a:gd name="T4" fmla="*/ 243 w 413"/>
                <a:gd name="T5" fmla="*/ 215 h 264"/>
                <a:gd name="T6" fmla="*/ 202 w 413"/>
                <a:gd name="T7" fmla="*/ 182 h 264"/>
                <a:gd name="T8" fmla="*/ 137 w 413"/>
                <a:gd name="T9" fmla="*/ 87 h 264"/>
                <a:gd name="T10" fmla="*/ 109 w 413"/>
                <a:gd name="T11" fmla="*/ 75 h 264"/>
                <a:gd name="T12" fmla="*/ 98 w 413"/>
                <a:gd name="T13" fmla="*/ 65 h 264"/>
                <a:gd name="T14" fmla="*/ 98 w 413"/>
                <a:gd name="T15" fmla="*/ 52 h 264"/>
                <a:gd name="T16" fmla="*/ 106 w 413"/>
                <a:gd name="T17" fmla="*/ 45 h 264"/>
                <a:gd name="T18" fmla="*/ 120 w 413"/>
                <a:gd name="T19" fmla="*/ 41 h 264"/>
                <a:gd name="T20" fmla="*/ 131 w 413"/>
                <a:gd name="T21" fmla="*/ 37 h 264"/>
                <a:gd name="T22" fmla="*/ 135 w 413"/>
                <a:gd name="T23" fmla="*/ 26 h 264"/>
                <a:gd name="T24" fmla="*/ 137 w 413"/>
                <a:gd name="T25" fmla="*/ 13 h 264"/>
                <a:gd name="T26" fmla="*/ 134 w 413"/>
                <a:gd name="T27" fmla="*/ 2 h 264"/>
                <a:gd name="T28" fmla="*/ 121 w 413"/>
                <a:gd name="T29" fmla="*/ 0 h 264"/>
                <a:gd name="T30" fmla="*/ 110 w 413"/>
                <a:gd name="T31" fmla="*/ 2 h 264"/>
                <a:gd name="T32" fmla="*/ 98 w 413"/>
                <a:gd name="T33" fmla="*/ 10 h 264"/>
                <a:gd name="T34" fmla="*/ 93 w 413"/>
                <a:gd name="T35" fmla="*/ 21 h 264"/>
                <a:gd name="T36" fmla="*/ 82 w 413"/>
                <a:gd name="T37" fmla="*/ 30 h 264"/>
                <a:gd name="T38" fmla="*/ 71 w 413"/>
                <a:gd name="T39" fmla="*/ 37 h 264"/>
                <a:gd name="T40" fmla="*/ 58 w 413"/>
                <a:gd name="T41" fmla="*/ 29 h 264"/>
                <a:gd name="T42" fmla="*/ 47 w 413"/>
                <a:gd name="T43" fmla="*/ 21 h 264"/>
                <a:gd name="T44" fmla="*/ 36 w 413"/>
                <a:gd name="T45" fmla="*/ 16 h 264"/>
                <a:gd name="T46" fmla="*/ 22 w 413"/>
                <a:gd name="T47" fmla="*/ 16 h 264"/>
                <a:gd name="T48" fmla="*/ 8 w 413"/>
                <a:gd name="T49" fmla="*/ 18 h 264"/>
                <a:gd name="T50" fmla="*/ 0 w 413"/>
                <a:gd name="T51" fmla="*/ 29 h 264"/>
                <a:gd name="T52" fmla="*/ 0 w 413"/>
                <a:gd name="T53" fmla="*/ 41 h 264"/>
                <a:gd name="T54" fmla="*/ 9 w 413"/>
                <a:gd name="T55" fmla="*/ 49 h 264"/>
                <a:gd name="T56" fmla="*/ 22 w 413"/>
                <a:gd name="T57" fmla="*/ 49 h 264"/>
                <a:gd name="T58" fmla="*/ 36 w 413"/>
                <a:gd name="T59" fmla="*/ 49 h 264"/>
                <a:gd name="T60" fmla="*/ 47 w 413"/>
                <a:gd name="T61" fmla="*/ 54 h 264"/>
                <a:gd name="T62" fmla="*/ 57 w 413"/>
                <a:gd name="T63" fmla="*/ 62 h 264"/>
                <a:gd name="T64" fmla="*/ 50 w 413"/>
                <a:gd name="T65" fmla="*/ 70 h 264"/>
                <a:gd name="T66" fmla="*/ 38 w 413"/>
                <a:gd name="T67" fmla="*/ 71 h 264"/>
                <a:gd name="T68" fmla="*/ 25 w 413"/>
                <a:gd name="T69" fmla="*/ 79 h 264"/>
                <a:gd name="T70" fmla="*/ 22 w 413"/>
                <a:gd name="T71" fmla="*/ 93 h 264"/>
                <a:gd name="T72" fmla="*/ 16 w 413"/>
                <a:gd name="T73" fmla="*/ 106 h 264"/>
                <a:gd name="T74" fmla="*/ 22 w 413"/>
                <a:gd name="T75" fmla="*/ 112 h 264"/>
                <a:gd name="T76" fmla="*/ 33 w 413"/>
                <a:gd name="T77" fmla="*/ 116 h 264"/>
                <a:gd name="T78" fmla="*/ 44 w 413"/>
                <a:gd name="T79" fmla="*/ 108 h 264"/>
                <a:gd name="T80" fmla="*/ 55 w 413"/>
                <a:gd name="T81" fmla="*/ 98 h 264"/>
                <a:gd name="T82" fmla="*/ 66 w 413"/>
                <a:gd name="T83" fmla="*/ 95 h 264"/>
                <a:gd name="T84" fmla="*/ 79 w 413"/>
                <a:gd name="T85" fmla="*/ 95 h 264"/>
                <a:gd name="T86" fmla="*/ 147 w 413"/>
                <a:gd name="T87" fmla="*/ 139 h 264"/>
                <a:gd name="T88" fmla="*/ 210 w 413"/>
                <a:gd name="T89" fmla="*/ 256 h 264"/>
                <a:gd name="T90" fmla="*/ 251 w 413"/>
                <a:gd name="T91" fmla="*/ 261 h 264"/>
                <a:gd name="T92" fmla="*/ 298 w 413"/>
                <a:gd name="T93" fmla="*/ 198 h 264"/>
                <a:gd name="T94" fmla="*/ 372 w 413"/>
                <a:gd name="T95" fmla="*/ 136 h 264"/>
                <a:gd name="T96" fmla="*/ 413 w 413"/>
                <a:gd name="T97" fmla="*/ 9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264">
                  <a:moveTo>
                    <a:pt x="410" y="68"/>
                  </a:moveTo>
                  <a:lnTo>
                    <a:pt x="362" y="75"/>
                  </a:lnTo>
                  <a:lnTo>
                    <a:pt x="320" y="103"/>
                  </a:lnTo>
                  <a:lnTo>
                    <a:pt x="285" y="149"/>
                  </a:lnTo>
                  <a:lnTo>
                    <a:pt x="265" y="190"/>
                  </a:lnTo>
                  <a:lnTo>
                    <a:pt x="243" y="215"/>
                  </a:lnTo>
                  <a:lnTo>
                    <a:pt x="222" y="209"/>
                  </a:lnTo>
                  <a:lnTo>
                    <a:pt x="202" y="182"/>
                  </a:lnTo>
                  <a:lnTo>
                    <a:pt x="165" y="117"/>
                  </a:lnTo>
                  <a:lnTo>
                    <a:pt x="137" y="87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4" y="68"/>
                  </a:lnTo>
                  <a:lnTo>
                    <a:pt x="98" y="65"/>
                  </a:lnTo>
                  <a:lnTo>
                    <a:pt x="98" y="59"/>
                  </a:lnTo>
                  <a:lnTo>
                    <a:pt x="98" y="52"/>
                  </a:lnTo>
                  <a:lnTo>
                    <a:pt x="101" y="46"/>
                  </a:lnTo>
                  <a:lnTo>
                    <a:pt x="106" y="45"/>
                  </a:lnTo>
                  <a:lnTo>
                    <a:pt x="113" y="43"/>
                  </a:lnTo>
                  <a:lnTo>
                    <a:pt x="120" y="41"/>
                  </a:lnTo>
                  <a:lnTo>
                    <a:pt x="126" y="41"/>
                  </a:lnTo>
                  <a:lnTo>
                    <a:pt x="131" y="37"/>
                  </a:lnTo>
                  <a:lnTo>
                    <a:pt x="135" y="30"/>
                  </a:lnTo>
                  <a:lnTo>
                    <a:pt x="135" y="26"/>
                  </a:lnTo>
                  <a:lnTo>
                    <a:pt x="137" y="19"/>
                  </a:lnTo>
                  <a:lnTo>
                    <a:pt x="137" y="13"/>
                  </a:lnTo>
                  <a:lnTo>
                    <a:pt x="135" y="8"/>
                  </a:lnTo>
                  <a:lnTo>
                    <a:pt x="134" y="2"/>
                  </a:lnTo>
                  <a:lnTo>
                    <a:pt x="128" y="0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2"/>
                  </a:lnTo>
                  <a:lnTo>
                    <a:pt x="104" y="5"/>
                  </a:lnTo>
                  <a:lnTo>
                    <a:pt x="98" y="10"/>
                  </a:lnTo>
                  <a:lnTo>
                    <a:pt x="96" y="16"/>
                  </a:lnTo>
                  <a:lnTo>
                    <a:pt x="93" y="21"/>
                  </a:lnTo>
                  <a:lnTo>
                    <a:pt x="88" y="27"/>
                  </a:lnTo>
                  <a:lnTo>
                    <a:pt x="82" y="30"/>
                  </a:lnTo>
                  <a:lnTo>
                    <a:pt x="77" y="35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58" y="29"/>
                  </a:lnTo>
                  <a:lnTo>
                    <a:pt x="54" y="24"/>
                  </a:lnTo>
                  <a:lnTo>
                    <a:pt x="47" y="21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8" y="16"/>
                  </a:lnTo>
                  <a:lnTo>
                    <a:pt x="22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5" y="46"/>
                  </a:lnTo>
                  <a:lnTo>
                    <a:pt x="9" y="49"/>
                  </a:lnTo>
                  <a:lnTo>
                    <a:pt x="16" y="49"/>
                  </a:lnTo>
                  <a:lnTo>
                    <a:pt x="22" y="49"/>
                  </a:lnTo>
                  <a:lnTo>
                    <a:pt x="30" y="49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7" y="54"/>
                  </a:lnTo>
                  <a:lnTo>
                    <a:pt x="54" y="57"/>
                  </a:lnTo>
                  <a:lnTo>
                    <a:pt x="57" y="62"/>
                  </a:lnTo>
                  <a:lnTo>
                    <a:pt x="57" y="68"/>
                  </a:lnTo>
                  <a:lnTo>
                    <a:pt x="50" y="70"/>
                  </a:lnTo>
                  <a:lnTo>
                    <a:pt x="46" y="71"/>
                  </a:lnTo>
                  <a:lnTo>
                    <a:pt x="38" y="71"/>
                  </a:lnTo>
                  <a:lnTo>
                    <a:pt x="32" y="75"/>
                  </a:lnTo>
                  <a:lnTo>
                    <a:pt x="25" y="79"/>
                  </a:lnTo>
                  <a:lnTo>
                    <a:pt x="22" y="87"/>
                  </a:lnTo>
                  <a:lnTo>
                    <a:pt x="22" y="93"/>
                  </a:lnTo>
                  <a:lnTo>
                    <a:pt x="17" y="100"/>
                  </a:lnTo>
                  <a:lnTo>
                    <a:pt x="16" y="106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3" y="116"/>
                  </a:lnTo>
                  <a:lnTo>
                    <a:pt x="39" y="112"/>
                  </a:lnTo>
                  <a:lnTo>
                    <a:pt x="44" y="108"/>
                  </a:lnTo>
                  <a:lnTo>
                    <a:pt x="49" y="103"/>
                  </a:lnTo>
                  <a:lnTo>
                    <a:pt x="55" y="98"/>
                  </a:lnTo>
                  <a:lnTo>
                    <a:pt x="61" y="95"/>
                  </a:lnTo>
                  <a:lnTo>
                    <a:pt x="66" y="95"/>
                  </a:lnTo>
                  <a:lnTo>
                    <a:pt x="72" y="95"/>
                  </a:lnTo>
                  <a:lnTo>
                    <a:pt x="79" y="95"/>
                  </a:lnTo>
                  <a:lnTo>
                    <a:pt x="110" y="100"/>
                  </a:lnTo>
                  <a:lnTo>
                    <a:pt x="147" y="139"/>
                  </a:lnTo>
                  <a:lnTo>
                    <a:pt x="183" y="213"/>
                  </a:lnTo>
                  <a:lnTo>
                    <a:pt x="210" y="256"/>
                  </a:lnTo>
                  <a:lnTo>
                    <a:pt x="228" y="264"/>
                  </a:lnTo>
                  <a:lnTo>
                    <a:pt x="251" y="261"/>
                  </a:lnTo>
                  <a:lnTo>
                    <a:pt x="268" y="243"/>
                  </a:lnTo>
                  <a:lnTo>
                    <a:pt x="298" y="198"/>
                  </a:lnTo>
                  <a:lnTo>
                    <a:pt x="331" y="158"/>
                  </a:lnTo>
                  <a:lnTo>
                    <a:pt x="372" y="136"/>
                  </a:lnTo>
                  <a:lnTo>
                    <a:pt x="402" y="117"/>
                  </a:lnTo>
                  <a:lnTo>
                    <a:pt x="413" y="95"/>
                  </a:lnTo>
                  <a:lnTo>
                    <a:pt x="410" y="68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6" name="Freeform 24"/>
            <p:cNvSpPr>
              <a:spLocks/>
            </p:cNvSpPr>
            <p:nvPr/>
          </p:nvSpPr>
          <p:spPr bwMode="auto">
            <a:xfrm>
              <a:off x="3599836" y="3683794"/>
              <a:ext cx="206638" cy="228345"/>
            </a:xfrm>
            <a:custGeom>
              <a:avLst/>
              <a:gdLst>
                <a:gd name="T0" fmla="*/ 178 w 232"/>
                <a:gd name="T1" fmla="*/ 74 h 225"/>
                <a:gd name="T2" fmla="*/ 162 w 232"/>
                <a:gd name="T3" fmla="*/ 43 h 225"/>
                <a:gd name="T4" fmla="*/ 139 w 232"/>
                <a:gd name="T5" fmla="*/ 19 h 225"/>
                <a:gd name="T6" fmla="*/ 117 w 232"/>
                <a:gd name="T7" fmla="*/ 8 h 225"/>
                <a:gd name="T8" fmla="*/ 91 w 232"/>
                <a:gd name="T9" fmla="*/ 0 h 225"/>
                <a:gd name="T10" fmla="*/ 60 w 232"/>
                <a:gd name="T11" fmla="*/ 5 h 225"/>
                <a:gd name="T12" fmla="*/ 30 w 232"/>
                <a:gd name="T13" fmla="*/ 20 h 225"/>
                <a:gd name="T14" fmla="*/ 11 w 232"/>
                <a:gd name="T15" fmla="*/ 50 h 225"/>
                <a:gd name="T16" fmla="*/ 0 w 232"/>
                <a:gd name="T17" fmla="*/ 93 h 225"/>
                <a:gd name="T18" fmla="*/ 0 w 232"/>
                <a:gd name="T19" fmla="*/ 129 h 225"/>
                <a:gd name="T20" fmla="*/ 8 w 232"/>
                <a:gd name="T21" fmla="*/ 158 h 225"/>
                <a:gd name="T22" fmla="*/ 24 w 232"/>
                <a:gd name="T23" fmla="*/ 186 h 225"/>
                <a:gd name="T24" fmla="*/ 50 w 232"/>
                <a:gd name="T25" fmla="*/ 208 h 225"/>
                <a:gd name="T26" fmla="*/ 76 w 232"/>
                <a:gd name="T27" fmla="*/ 221 h 225"/>
                <a:gd name="T28" fmla="*/ 107 w 232"/>
                <a:gd name="T29" fmla="*/ 225 h 225"/>
                <a:gd name="T30" fmla="*/ 134 w 232"/>
                <a:gd name="T31" fmla="*/ 218 h 225"/>
                <a:gd name="T32" fmla="*/ 159 w 232"/>
                <a:gd name="T33" fmla="*/ 203 h 225"/>
                <a:gd name="T34" fmla="*/ 175 w 232"/>
                <a:gd name="T35" fmla="*/ 166 h 225"/>
                <a:gd name="T36" fmla="*/ 181 w 232"/>
                <a:gd name="T37" fmla="*/ 128 h 225"/>
                <a:gd name="T38" fmla="*/ 189 w 232"/>
                <a:gd name="T39" fmla="*/ 112 h 225"/>
                <a:gd name="T40" fmla="*/ 213 w 232"/>
                <a:gd name="T41" fmla="*/ 104 h 225"/>
                <a:gd name="T42" fmla="*/ 230 w 232"/>
                <a:gd name="T43" fmla="*/ 96 h 225"/>
                <a:gd name="T44" fmla="*/ 232 w 232"/>
                <a:gd name="T45" fmla="*/ 76 h 225"/>
                <a:gd name="T46" fmla="*/ 222 w 232"/>
                <a:gd name="T47" fmla="*/ 61 h 225"/>
                <a:gd name="T48" fmla="*/ 202 w 232"/>
                <a:gd name="T49" fmla="*/ 58 h 225"/>
                <a:gd name="T50" fmla="*/ 178 w 232"/>
                <a:gd name="T51" fmla="*/ 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2" h="225">
                  <a:moveTo>
                    <a:pt x="178" y="74"/>
                  </a:moveTo>
                  <a:lnTo>
                    <a:pt x="162" y="43"/>
                  </a:lnTo>
                  <a:lnTo>
                    <a:pt x="139" y="19"/>
                  </a:lnTo>
                  <a:lnTo>
                    <a:pt x="117" y="8"/>
                  </a:lnTo>
                  <a:lnTo>
                    <a:pt x="91" y="0"/>
                  </a:lnTo>
                  <a:lnTo>
                    <a:pt x="60" y="5"/>
                  </a:lnTo>
                  <a:lnTo>
                    <a:pt x="30" y="20"/>
                  </a:lnTo>
                  <a:lnTo>
                    <a:pt x="11" y="50"/>
                  </a:lnTo>
                  <a:lnTo>
                    <a:pt x="0" y="93"/>
                  </a:lnTo>
                  <a:lnTo>
                    <a:pt x="0" y="129"/>
                  </a:lnTo>
                  <a:lnTo>
                    <a:pt x="8" y="158"/>
                  </a:lnTo>
                  <a:lnTo>
                    <a:pt x="24" y="186"/>
                  </a:lnTo>
                  <a:lnTo>
                    <a:pt x="50" y="208"/>
                  </a:lnTo>
                  <a:lnTo>
                    <a:pt x="76" y="221"/>
                  </a:lnTo>
                  <a:lnTo>
                    <a:pt x="107" y="225"/>
                  </a:lnTo>
                  <a:lnTo>
                    <a:pt x="134" y="218"/>
                  </a:lnTo>
                  <a:lnTo>
                    <a:pt x="159" y="203"/>
                  </a:lnTo>
                  <a:lnTo>
                    <a:pt x="175" y="166"/>
                  </a:lnTo>
                  <a:lnTo>
                    <a:pt x="181" y="128"/>
                  </a:lnTo>
                  <a:lnTo>
                    <a:pt x="189" y="112"/>
                  </a:lnTo>
                  <a:lnTo>
                    <a:pt x="213" y="104"/>
                  </a:lnTo>
                  <a:lnTo>
                    <a:pt x="230" y="96"/>
                  </a:lnTo>
                  <a:lnTo>
                    <a:pt x="232" y="76"/>
                  </a:lnTo>
                  <a:lnTo>
                    <a:pt x="222" y="61"/>
                  </a:lnTo>
                  <a:lnTo>
                    <a:pt x="202" y="58"/>
                  </a:lnTo>
                  <a:lnTo>
                    <a:pt x="178" y="74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7" name="Freeform 25"/>
            <p:cNvSpPr>
              <a:spLocks/>
            </p:cNvSpPr>
            <p:nvPr/>
          </p:nvSpPr>
          <p:spPr bwMode="auto">
            <a:xfrm>
              <a:off x="3708500" y="4211211"/>
              <a:ext cx="197732" cy="442546"/>
            </a:xfrm>
            <a:custGeom>
              <a:avLst/>
              <a:gdLst>
                <a:gd name="T0" fmla="*/ 25 w 221"/>
                <a:gd name="T1" fmla="*/ 0 h 438"/>
                <a:gd name="T2" fmla="*/ 49 w 221"/>
                <a:gd name="T3" fmla="*/ 0 h 438"/>
                <a:gd name="T4" fmla="*/ 69 w 221"/>
                <a:gd name="T5" fmla="*/ 11 h 438"/>
                <a:gd name="T6" fmla="*/ 96 w 221"/>
                <a:gd name="T7" fmla="*/ 49 h 438"/>
                <a:gd name="T8" fmla="*/ 113 w 221"/>
                <a:gd name="T9" fmla="*/ 82 h 438"/>
                <a:gd name="T10" fmla="*/ 121 w 221"/>
                <a:gd name="T11" fmla="*/ 121 h 438"/>
                <a:gd name="T12" fmla="*/ 124 w 221"/>
                <a:gd name="T13" fmla="*/ 172 h 438"/>
                <a:gd name="T14" fmla="*/ 118 w 221"/>
                <a:gd name="T15" fmla="*/ 221 h 438"/>
                <a:gd name="T16" fmla="*/ 112 w 221"/>
                <a:gd name="T17" fmla="*/ 266 h 438"/>
                <a:gd name="T18" fmla="*/ 99 w 221"/>
                <a:gd name="T19" fmla="*/ 323 h 438"/>
                <a:gd name="T20" fmla="*/ 102 w 221"/>
                <a:gd name="T21" fmla="*/ 367 h 438"/>
                <a:gd name="T22" fmla="*/ 106 w 221"/>
                <a:gd name="T23" fmla="*/ 380 h 438"/>
                <a:gd name="T24" fmla="*/ 115 w 221"/>
                <a:gd name="T25" fmla="*/ 374 h 438"/>
                <a:gd name="T26" fmla="*/ 151 w 221"/>
                <a:gd name="T27" fmla="*/ 303 h 438"/>
                <a:gd name="T28" fmla="*/ 169 w 221"/>
                <a:gd name="T29" fmla="*/ 292 h 438"/>
                <a:gd name="T30" fmla="*/ 202 w 221"/>
                <a:gd name="T31" fmla="*/ 298 h 438"/>
                <a:gd name="T32" fmla="*/ 221 w 221"/>
                <a:gd name="T33" fmla="*/ 317 h 438"/>
                <a:gd name="T34" fmla="*/ 221 w 221"/>
                <a:gd name="T35" fmla="*/ 323 h 438"/>
                <a:gd name="T36" fmla="*/ 208 w 221"/>
                <a:gd name="T37" fmla="*/ 339 h 438"/>
                <a:gd name="T38" fmla="*/ 153 w 221"/>
                <a:gd name="T39" fmla="*/ 370 h 438"/>
                <a:gd name="T40" fmla="*/ 128 w 221"/>
                <a:gd name="T41" fmla="*/ 408 h 438"/>
                <a:gd name="T42" fmla="*/ 107 w 221"/>
                <a:gd name="T43" fmla="*/ 438 h 438"/>
                <a:gd name="T44" fmla="*/ 74 w 221"/>
                <a:gd name="T45" fmla="*/ 438 h 438"/>
                <a:gd name="T46" fmla="*/ 61 w 221"/>
                <a:gd name="T47" fmla="*/ 422 h 438"/>
                <a:gd name="T48" fmla="*/ 61 w 221"/>
                <a:gd name="T49" fmla="*/ 388 h 438"/>
                <a:gd name="T50" fmla="*/ 69 w 221"/>
                <a:gd name="T51" fmla="*/ 348 h 438"/>
                <a:gd name="T52" fmla="*/ 66 w 221"/>
                <a:gd name="T53" fmla="*/ 301 h 438"/>
                <a:gd name="T54" fmla="*/ 72 w 221"/>
                <a:gd name="T55" fmla="*/ 249 h 438"/>
                <a:gd name="T56" fmla="*/ 79 w 221"/>
                <a:gd name="T57" fmla="*/ 189 h 438"/>
                <a:gd name="T58" fmla="*/ 72 w 221"/>
                <a:gd name="T59" fmla="*/ 140 h 438"/>
                <a:gd name="T60" fmla="*/ 46 w 221"/>
                <a:gd name="T61" fmla="*/ 98 h 438"/>
                <a:gd name="T62" fmla="*/ 16 w 221"/>
                <a:gd name="T63" fmla="*/ 66 h 438"/>
                <a:gd name="T64" fmla="*/ 2 w 221"/>
                <a:gd name="T65" fmla="*/ 42 h 438"/>
                <a:gd name="T66" fmla="*/ 0 w 221"/>
                <a:gd name="T67" fmla="*/ 25 h 438"/>
                <a:gd name="T68" fmla="*/ 6 w 221"/>
                <a:gd name="T69" fmla="*/ 9 h 438"/>
                <a:gd name="T70" fmla="*/ 25 w 221"/>
                <a:gd name="T71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438">
                  <a:moveTo>
                    <a:pt x="25" y="0"/>
                  </a:moveTo>
                  <a:lnTo>
                    <a:pt x="49" y="0"/>
                  </a:lnTo>
                  <a:lnTo>
                    <a:pt x="69" y="11"/>
                  </a:lnTo>
                  <a:lnTo>
                    <a:pt x="96" y="49"/>
                  </a:lnTo>
                  <a:lnTo>
                    <a:pt x="113" y="82"/>
                  </a:lnTo>
                  <a:lnTo>
                    <a:pt x="121" y="121"/>
                  </a:lnTo>
                  <a:lnTo>
                    <a:pt x="124" y="172"/>
                  </a:lnTo>
                  <a:lnTo>
                    <a:pt x="118" y="221"/>
                  </a:lnTo>
                  <a:lnTo>
                    <a:pt x="112" y="266"/>
                  </a:lnTo>
                  <a:lnTo>
                    <a:pt x="99" y="323"/>
                  </a:lnTo>
                  <a:lnTo>
                    <a:pt x="102" y="367"/>
                  </a:lnTo>
                  <a:lnTo>
                    <a:pt x="106" y="380"/>
                  </a:lnTo>
                  <a:lnTo>
                    <a:pt x="115" y="374"/>
                  </a:lnTo>
                  <a:lnTo>
                    <a:pt x="151" y="303"/>
                  </a:lnTo>
                  <a:lnTo>
                    <a:pt x="169" y="292"/>
                  </a:lnTo>
                  <a:lnTo>
                    <a:pt x="202" y="298"/>
                  </a:lnTo>
                  <a:lnTo>
                    <a:pt x="221" y="317"/>
                  </a:lnTo>
                  <a:lnTo>
                    <a:pt x="221" y="323"/>
                  </a:lnTo>
                  <a:lnTo>
                    <a:pt x="208" y="339"/>
                  </a:lnTo>
                  <a:lnTo>
                    <a:pt x="153" y="370"/>
                  </a:lnTo>
                  <a:lnTo>
                    <a:pt x="128" y="408"/>
                  </a:lnTo>
                  <a:lnTo>
                    <a:pt x="107" y="438"/>
                  </a:lnTo>
                  <a:lnTo>
                    <a:pt x="74" y="438"/>
                  </a:lnTo>
                  <a:lnTo>
                    <a:pt x="61" y="422"/>
                  </a:lnTo>
                  <a:lnTo>
                    <a:pt x="61" y="388"/>
                  </a:lnTo>
                  <a:lnTo>
                    <a:pt x="69" y="348"/>
                  </a:lnTo>
                  <a:lnTo>
                    <a:pt x="66" y="301"/>
                  </a:lnTo>
                  <a:lnTo>
                    <a:pt x="72" y="249"/>
                  </a:lnTo>
                  <a:lnTo>
                    <a:pt x="79" y="189"/>
                  </a:lnTo>
                  <a:lnTo>
                    <a:pt x="72" y="140"/>
                  </a:lnTo>
                  <a:lnTo>
                    <a:pt x="46" y="98"/>
                  </a:lnTo>
                  <a:lnTo>
                    <a:pt x="16" y="66"/>
                  </a:lnTo>
                  <a:lnTo>
                    <a:pt x="2" y="42"/>
                  </a:lnTo>
                  <a:lnTo>
                    <a:pt x="0" y="25"/>
                  </a:lnTo>
                  <a:lnTo>
                    <a:pt x="6" y="9"/>
                  </a:lnTo>
                  <a:lnTo>
                    <a:pt x="25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8" name="Freeform 26"/>
            <p:cNvSpPr>
              <a:spLocks/>
            </p:cNvSpPr>
            <p:nvPr/>
          </p:nvSpPr>
          <p:spPr bwMode="auto">
            <a:xfrm>
              <a:off x="3571334" y="4197066"/>
              <a:ext cx="162104" cy="450629"/>
            </a:xfrm>
            <a:custGeom>
              <a:avLst/>
              <a:gdLst>
                <a:gd name="T0" fmla="*/ 74 w 181"/>
                <a:gd name="T1" fmla="*/ 0 h 446"/>
                <a:gd name="T2" fmla="*/ 97 w 181"/>
                <a:gd name="T3" fmla="*/ 4 h 446"/>
                <a:gd name="T4" fmla="*/ 111 w 181"/>
                <a:gd name="T5" fmla="*/ 22 h 446"/>
                <a:gd name="T6" fmla="*/ 129 w 181"/>
                <a:gd name="T7" fmla="*/ 64 h 446"/>
                <a:gd name="T8" fmla="*/ 138 w 181"/>
                <a:gd name="T9" fmla="*/ 101 h 446"/>
                <a:gd name="T10" fmla="*/ 135 w 181"/>
                <a:gd name="T11" fmla="*/ 142 h 446"/>
                <a:gd name="T12" fmla="*/ 126 w 181"/>
                <a:gd name="T13" fmla="*/ 190 h 446"/>
                <a:gd name="T14" fmla="*/ 105 w 181"/>
                <a:gd name="T15" fmla="*/ 238 h 446"/>
                <a:gd name="T16" fmla="*/ 88 w 181"/>
                <a:gd name="T17" fmla="*/ 279 h 446"/>
                <a:gd name="T18" fmla="*/ 63 w 181"/>
                <a:gd name="T19" fmla="*/ 331 h 446"/>
                <a:gd name="T20" fmla="*/ 53 w 181"/>
                <a:gd name="T21" fmla="*/ 375 h 446"/>
                <a:gd name="T22" fmla="*/ 53 w 181"/>
                <a:gd name="T23" fmla="*/ 388 h 446"/>
                <a:gd name="T24" fmla="*/ 64 w 181"/>
                <a:gd name="T25" fmla="*/ 384 h 446"/>
                <a:gd name="T26" fmla="*/ 116 w 181"/>
                <a:gd name="T27" fmla="*/ 326 h 446"/>
                <a:gd name="T28" fmla="*/ 137 w 181"/>
                <a:gd name="T29" fmla="*/ 318 h 446"/>
                <a:gd name="T30" fmla="*/ 167 w 181"/>
                <a:gd name="T31" fmla="*/ 332 h 446"/>
                <a:gd name="T32" fmla="*/ 181 w 181"/>
                <a:gd name="T33" fmla="*/ 356 h 446"/>
                <a:gd name="T34" fmla="*/ 179 w 181"/>
                <a:gd name="T35" fmla="*/ 362 h 446"/>
                <a:gd name="T36" fmla="*/ 162 w 181"/>
                <a:gd name="T37" fmla="*/ 373 h 446"/>
                <a:gd name="T38" fmla="*/ 100 w 181"/>
                <a:gd name="T39" fmla="*/ 391 h 446"/>
                <a:gd name="T40" fmla="*/ 67 w 181"/>
                <a:gd name="T41" fmla="*/ 422 h 446"/>
                <a:gd name="T42" fmla="*/ 41 w 181"/>
                <a:gd name="T43" fmla="*/ 446 h 446"/>
                <a:gd name="T44" fmla="*/ 7 w 181"/>
                <a:gd name="T45" fmla="*/ 436 h 446"/>
                <a:gd name="T46" fmla="*/ 0 w 181"/>
                <a:gd name="T47" fmla="*/ 418 h 446"/>
                <a:gd name="T48" fmla="*/ 7 w 181"/>
                <a:gd name="T49" fmla="*/ 383 h 446"/>
                <a:gd name="T50" fmla="*/ 26 w 181"/>
                <a:gd name="T51" fmla="*/ 348 h 446"/>
                <a:gd name="T52" fmla="*/ 36 w 181"/>
                <a:gd name="T53" fmla="*/ 301 h 446"/>
                <a:gd name="T54" fmla="*/ 55 w 181"/>
                <a:gd name="T55" fmla="*/ 252 h 446"/>
                <a:gd name="T56" fmla="*/ 75 w 181"/>
                <a:gd name="T57" fmla="*/ 197 h 446"/>
                <a:gd name="T58" fmla="*/ 83 w 181"/>
                <a:gd name="T59" fmla="*/ 148 h 446"/>
                <a:gd name="T60" fmla="*/ 67 w 181"/>
                <a:gd name="T61" fmla="*/ 99 h 446"/>
                <a:gd name="T62" fmla="*/ 48 w 181"/>
                <a:gd name="T63" fmla="*/ 61 h 446"/>
                <a:gd name="T64" fmla="*/ 41 w 181"/>
                <a:gd name="T65" fmla="*/ 34 h 446"/>
                <a:gd name="T66" fmla="*/ 44 w 181"/>
                <a:gd name="T67" fmla="*/ 17 h 446"/>
                <a:gd name="T68" fmla="*/ 53 w 181"/>
                <a:gd name="T69" fmla="*/ 3 h 446"/>
                <a:gd name="T70" fmla="*/ 74 w 181"/>
                <a:gd name="T7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446">
                  <a:moveTo>
                    <a:pt x="74" y="0"/>
                  </a:moveTo>
                  <a:lnTo>
                    <a:pt x="97" y="4"/>
                  </a:lnTo>
                  <a:lnTo>
                    <a:pt x="111" y="22"/>
                  </a:lnTo>
                  <a:lnTo>
                    <a:pt x="129" y="64"/>
                  </a:lnTo>
                  <a:lnTo>
                    <a:pt x="138" y="101"/>
                  </a:lnTo>
                  <a:lnTo>
                    <a:pt x="135" y="142"/>
                  </a:lnTo>
                  <a:lnTo>
                    <a:pt x="126" y="190"/>
                  </a:lnTo>
                  <a:lnTo>
                    <a:pt x="105" y="238"/>
                  </a:lnTo>
                  <a:lnTo>
                    <a:pt x="88" y="279"/>
                  </a:lnTo>
                  <a:lnTo>
                    <a:pt x="63" y="331"/>
                  </a:lnTo>
                  <a:lnTo>
                    <a:pt x="53" y="375"/>
                  </a:lnTo>
                  <a:lnTo>
                    <a:pt x="53" y="388"/>
                  </a:lnTo>
                  <a:lnTo>
                    <a:pt x="64" y="384"/>
                  </a:lnTo>
                  <a:lnTo>
                    <a:pt x="116" y="326"/>
                  </a:lnTo>
                  <a:lnTo>
                    <a:pt x="137" y="318"/>
                  </a:lnTo>
                  <a:lnTo>
                    <a:pt x="167" y="332"/>
                  </a:lnTo>
                  <a:lnTo>
                    <a:pt x="181" y="356"/>
                  </a:lnTo>
                  <a:lnTo>
                    <a:pt x="179" y="362"/>
                  </a:lnTo>
                  <a:lnTo>
                    <a:pt x="162" y="373"/>
                  </a:lnTo>
                  <a:lnTo>
                    <a:pt x="100" y="391"/>
                  </a:lnTo>
                  <a:lnTo>
                    <a:pt x="67" y="422"/>
                  </a:lnTo>
                  <a:lnTo>
                    <a:pt x="41" y="446"/>
                  </a:lnTo>
                  <a:lnTo>
                    <a:pt x="7" y="436"/>
                  </a:lnTo>
                  <a:lnTo>
                    <a:pt x="0" y="418"/>
                  </a:lnTo>
                  <a:lnTo>
                    <a:pt x="7" y="383"/>
                  </a:lnTo>
                  <a:lnTo>
                    <a:pt x="26" y="348"/>
                  </a:lnTo>
                  <a:lnTo>
                    <a:pt x="36" y="301"/>
                  </a:lnTo>
                  <a:lnTo>
                    <a:pt x="55" y="252"/>
                  </a:lnTo>
                  <a:lnTo>
                    <a:pt x="75" y="197"/>
                  </a:lnTo>
                  <a:lnTo>
                    <a:pt x="83" y="148"/>
                  </a:lnTo>
                  <a:lnTo>
                    <a:pt x="67" y="99"/>
                  </a:lnTo>
                  <a:lnTo>
                    <a:pt x="48" y="61"/>
                  </a:lnTo>
                  <a:lnTo>
                    <a:pt x="41" y="34"/>
                  </a:lnTo>
                  <a:lnTo>
                    <a:pt x="44" y="17"/>
                  </a:lnTo>
                  <a:lnTo>
                    <a:pt x="53" y="3"/>
                  </a:lnTo>
                  <a:lnTo>
                    <a:pt x="74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659" name="Text Box 27"/>
            <p:cNvSpPr txBox="1">
              <a:spLocks noChangeArrowheads="1"/>
            </p:cNvSpPr>
            <p:nvPr/>
          </p:nvSpPr>
          <p:spPr bwMode="auto">
            <a:xfrm>
              <a:off x="3271299" y="4598194"/>
              <a:ext cx="84523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Animateur</a:t>
              </a:r>
            </a:p>
          </p:txBody>
        </p:sp>
      </p:grpSp>
      <p:grpSp>
        <p:nvGrpSpPr>
          <p:cNvPr id="4" name="Groupe 1221854"/>
          <p:cNvGrpSpPr/>
          <p:nvPr/>
        </p:nvGrpSpPr>
        <p:grpSpPr>
          <a:xfrm>
            <a:off x="8422210" y="3715545"/>
            <a:ext cx="697781" cy="1235849"/>
            <a:chOff x="6898209" y="3715544"/>
            <a:chExt cx="697781" cy="1235849"/>
          </a:xfrm>
        </p:grpSpPr>
        <p:sp>
          <p:nvSpPr>
            <p:cNvPr id="1221721" name="Text Box 89"/>
            <p:cNvSpPr txBox="1">
              <a:spLocks noChangeArrowheads="1"/>
            </p:cNvSpPr>
            <p:nvPr/>
          </p:nvSpPr>
          <p:spPr bwMode="auto">
            <a:xfrm>
              <a:off x="6898209" y="4674394"/>
              <a:ext cx="6129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>
                  <a:latin typeface="+mn-lt"/>
                </a:rPr>
                <a:t>Gérant</a:t>
              </a:r>
            </a:p>
          </p:txBody>
        </p:sp>
        <p:sp>
          <p:nvSpPr>
            <p:cNvPr id="1221723" name="Freeform 91"/>
            <p:cNvSpPr>
              <a:spLocks/>
            </p:cNvSpPr>
            <p:nvPr/>
          </p:nvSpPr>
          <p:spPr bwMode="auto">
            <a:xfrm>
              <a:off x="6957815" y="4033046"/>
              <a:ext cx="249828" cy="353015"/>
            </a:xfrm>
            <a:custGeom>
              <a:avLst/>
              <a:gdLst>
                <a:gd name="T0" fmla="*/ 267 w 505"/>
                <a:gd name="T1" fmla="*/ 124 h 835"/>
                <a:gd name="T2" fmla="*/ 319 w 505"/>
                <a:gd name="T3" fmla="*/ 72 h 835"/>
                <a:gd name="T4" fmla="*/ 392 w 505"/>
                <a:gd name="T5" fmla="*/ 21 h 835"/>
                <a:gd name="T6" fmla="*/ 443 w 505"/>
                <a:gd name="T7" fmla="*/ 0 h 835"/>
                <a:gd name="T8" fmla="*/ 505 w 505"/>
                <a:gd name="T9" fmla="*/ 4 h 835"/>
                <a:gd name="T10" fmla="*/ 505 w 505"/>
                <a:gd name="T11" fmla="*/ 52 h 835"/>
                <a:gd name="T12" fmla="*/ 474 w 505"/>
                <a:gd name="T13" fmla="*/ 93 h 835"/>
                <a:gd name="T14" fmla="*/ 416 w 505"/>
                <a:gd name="T15" fmla="*/ 124 h 835"/>
                <a:gd name="T16" fmla="*/ 271 w 505"/>
                <a:gd name="T17" fmla="*/ 190 h 835"/>
                <a:gd name="T18" fmla="*/ 133 w 505"/>
                <a:gd name="T19" fmla="*/ 269 h 835"/>
                <a:gd name="T20" fmla="*/ 75 w 505"/>
                <a:gd name="T21" fmla="*/ 289 h 835"/>
                <a:gd name="T22" fmla="*/ 55 w 505"/>
                <a:gd name="T23" fmla="*/ 320 h 835"/>
                <a:gd name="T24" fmla="*/ 75 w 505"/>
                <a:gd name="T25" fmla="*/ 351 h 835"/>
                <a:gd name="T26" fmla="*/ 195 w 505"/>
                <a:gd name="T27" fmla="*/ 467 h 835"/>
                <a:gd name="T28" fmla="*/ 250 w 505"/>
                <a:gd name="T29" fmla="*/ 505 h 835"/>
                <a:gd name="T30" fmla="*/ 332 w 505"/>
                <a:gd name="T31" fmla="*/ 570 h 835"/>
                <a:gd name="T32" fmla="*/ 416 w 505"/>
                <a:gd name="T33" fmla="*/ 632 h 835"/>
                <a:gd name="T34" fmla="*/ 412 w 505"/>
                <a:gd name="T35" fmla="*/ 663 h 835"/>
                <a:gd name="T36" fmla="*/ 350 w 505"/>
                <a:gd name="T37" fmla="*/ 673 h 835"/>
                <a:gd name="T38" fmla="*/ 257 w 505"/>
                <a:gd name="T39" fmla="*/ 673 h 835"/>
                <a:gd name="T40" fmla="*/ 199 w 505"/>
                <a:gd name="T41" fmla="*/ 704 h 835"/>
                <a:gd name="T42" fmla="*/ 178 w 505"/>
                <a:gd name="T43" fmla="*/ 783 h 835"/>
                <a:gd name="T44" fmla="*/ 178 w 505"/>
                <a:gd name="T45" fmla="*/ 825 h 835"/>
                <a:gd name="T46" fmla="*/ 154 w 505"/>
                <a:gd name="T47" fmla="*/ 835 h 835"/>
                <a:gd name="T48" fmla="*/ 116 w 505"/>
                <a:gd name="T49" fmla="*/ 797 h 835"/>
                <a:gd name="T50" fmla="*/ 123 w 505"/>
                <a:gd name="T51" fmla="*/ 731 h 835"/>
                <a:gd name="T52" fmla="*/ 157 w 505"/>
                <a:gd name="T53" fmla="*/ 683 h 835"/>
                <a:gd name="T54" fmla="*/ 226 w 505"/>
                <a:gd name="T55" fmla="*/ 642 h 835"/>
                <a:gd name="T56" fmla="*/ 301 w 505"/>
                <a:gd name="T57" fmla="*/ 622 h 835"/>
                <a:gd name="T58" fmla="*/ 308 w 505"/>
                <a:gd name="T59" fmla="*/ 601 h 835"/>
                <a:gd name="T60" fmla="*/ 271 w 505"/>
                <a:gd name="T61" fmla="*/ 560 h 835"/>
                <a:gd name="T62" fmla="*/ 113 w 505"/>
                <a:gd name="T63" fmla="*/ 457 h 835"/>
                <a:gd name="T64" fmla="*/ 65 w 505"/>
                <a:gd name="T65" fmla="*/ 416 h 835"/>
                <a:gd name="T66" fmla="*/ 20 w 505"/>
                <a:gd name="T67" fmla="*/ 361 h 835"/>
                <a:gd name="T68" fmla="*/ 0 w 505"/>
                <a:gd name="T69" fmla="*/ 299 h 835"/>
                <a:gd name="T70" fmla="*/ 13 w 505"/>
                <a:gd name="T71" fmla="*/ 262 h 835"/>
                <a:gd name="T72" fmla="*/ 92 w 505"/>
                <a:gd name="T73" fmla="*/ 238 h 835"/>
                <a:gd name="T74" fmla="*/ 188 w 505"/>
                <a:gd name="T75" fmla="*/ 197 h 835"/>
                <a:gd name="T76" fmla="*/ 250 w 505"/>
                <a:gd name="T77" fmla="*/ 154 h 835"/>
                <a:gd name="T78" fmla="*/ 267 w 505"/>
                <a:gd name="T79" fmla="*/ 12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5" h="835">
                  <a:moveTo>
                    <a:pt x="267" y="124"/>
                  </a:moveTo>
                  <a:lnTo>
                    <a:pt x="319" y="72"/>
                  </a:lnTo>
                  <a:lnTo>
                    <a:pt x="392" y="21"/>
                  </a:lnTo>
                  <a:lnTo>
                    <a:pt x="443" y="0"/>
                  </a:lnTo>
                  <a:lnTo>
                    <a:pt x="505" y="4"/>
                  </a:lnTo>
                  <a:lnTo>
                    <a:pt x="505" y="52"/>
                  </a:lnTo>
                  <a:lnTo>
                    <a:pt x="474" y="93"/>
                  </a:lnTo>
                  <a:lnTo>
                    <a:pt x="416" y="124"/>
                  </a:lnTo>
                  <a:lnTo>
                    <a:pt x="271" y="190"/>
                  </a:lnTo>
                  <a:lnTo>
                    <a:pt x="133" y="269"/>
                  </a:lnTo>
                  <a:lnTo>
                    <a:pt x="75" y="289"/>
                  </a:lnTo>
                  <a:lnTo>
                    <a:pt x="55" y="320"/>
                  </a:lnTo>
                  <a:lnTo>
                    <a:pt x="75" y="351"/>
                  </a:lnTo>
                  <a:lnTo>
                    <a:pt x="195" y="467"/>
                  </a:lnTo>
                  <a:lnTo>
                    <a:pt x="250" y="505"/>
                  </a:lnTo>
                  <a:lnTo>
                    <a:pt x="332" y="570"/>
                  </a:lnTo>
                  <a:lnTo>
                    <a:pt x="416" y="632"/>
                  </a:lnTo>
                  <a:lnTo>
                    <a:pt x="412" y="663"/>
                  </a:lnTo>
                  <a:lnTo>
                    <a:pt x="350" y="673"/>
                  </a:lnTo>
                  <a:lnTo>
                    <a:pt x="257" y="673"/>
                  </a:lnTo>
                  <a:lnTo>
                    <a:pt x="199" y="704"/>
                  </a:lnTo>
                  <a:lnTo>
                    <a:pt x="178" y="783"/>
                  </a:lnTo>
                  <a:lnTo>
                    <a:pt x="178" y="825"/>
                  </a:lnTo>
                  <a:lnTo>
                    <a:pt x="154" y="835"/>
                  </a:lnTo>
                  <a:lnTo>
                    <a:pt x="116" y="797"/>
                  </a:lnTo>
                  <a:lnTo>
                    <a:pt x="123" y="731"/>
                  </a:lnTo>
                  <a:lnTo>
                    <a:pt x="157" y="683"/>
                  </a:lnTo>
                  <a:lnTo>
                    <a:pt x="226" y="642"/>
                  </a:lnTo>
                  <a:lnTo>
                    <a:pt x="301" y="622"/>
                  </a:lnTo>
                  <a:lnTo>
                    <a:pt x="308" y="601"/>
                  </a:lnTo>
                  <a:lnTo>
                    <a:pt x="271" y="560"/>
                  </a:lnTo>
                  <a:lnTo>
                    <a:pt x="113" y="457"/>
                  </a:lnTo>
                  <a:lnTo>
                    <a:pt x="65" y="416"/>
                  </a:lnTo>
                  <a:lnTo>
                    <a:pt x="20" y="361"/>
                  </a:lnTo>
                  <a:lnTo>
                    <a:pt x="0" y="299"/>
                  </a:lnTo>
                  <a:lnTo>
                    <a:pt x="13" y="262"/>
                  </a:lnTo>
                  <a:lnTo>
                    <a:pt x="92" y="238"/>
                  </a:lnTo>
                  <a:lnTo>
                    <a:pt x="188" y="197"/>
                  </a:lnTo>
                  <a:lnTo>
                    <a:pt x="250" y="154"/>
                  </a:lnTo>
                  <a:lnTo>
                    <a:pt x="267" y="124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24" name="Freeform 92"/>
            <p:cNvSpPr>
              <a:spLocks/>
            </p:cNvSpPr>
            <p:nvPr/>
          </p:nvSpPr>
          <p:spPr bwMode="auto">
            <a:xfrm>
              <a:off x="7180434" y="4017404"/>
              <a:ext cx="173643" cy="337795"/>
            </a:xfrm>
            <a:custGeom>
              <a:avLst/>
              <a:gdLst>
                <a:gd name="T0" fmla="*/ 75 w 351"/>
                <a:gd name="T1" fmla="*/ 61 h 799"/>
                <a:gd name="T2" fmla="*/ 106 w 351"/>
                <a:gd name="T3" fmla="*/ 10 h 799"/>
                <a:gd name="T4" fmla="*/ 144 w 351"/>
                <a:gd name="T5" fmla="*/ 0 h 799"/>
                <a:gd name="T6" fmla="*/ 196 w 351"/>
                <a:gd name="T7" fmla="*/ 0 h 799"/>
                <a:gd name="T8" fmla="*/ 261 w 351"/>
                <a:gd name="T9" fmla="*/ 37 h 799"/>
                <a:gd name="T10" fmla="*/ 302 w 351"/>
                <a:gd name="T11" fmla="*/ 120 h 799"/>
                <a:gd name="T12" fmla="*/ 333 w 351"/>
                <a:gd name="T13" fmla="*/ 227 h 799"/>
                <a:gd name="T14" fmla="*/ 351 w 351"/>
                <a:gd name="T15" fmla="*/ 336 h 799"/>
                <a:gd name="T16" fmla="*/ 351 w 351"/>
                <a:gd name="T17" fmla="*/ 484 h 799"/>
                <a:gd name="T18" fmla="*/ 313 w 351"/>
                <a:gd name="T19" fmla="*/ 645 h 799"/>
                <a:gd name="T20" fmla="*/ 258 w 351"/>
                <a:gd name="T21" fmla="*/ 740 h 799"/>
                <a:gd name="T22" fmla="*/ 185 w 351"/>
                <a:gd name="T23" fmla="*/ 788 h 799"/>
                <a:gd name="T24" fmla="*/ 117 w 351"/>
                <a:gd name="T25" fmla="*/ 799 h 799"/>
                <a:gd name="T26" fmla="*/ 65 w 351"/>
                <a:gd name="T27" fmla="*/ 768 h 799"/>
                <a:gd name="T28" fmla="*/ 24 w 351"/>
                <a:gd name="T29" fmla="*/ 730 h 799"/>
                <a:gd name="T30" fmla="*/ 13 w 351"/>
                <a:gd name="T31" fmla="*/ 669 h 799"/>
                <a:gd name="T32" fmla="*/ 0 w 351"/>
                <a:gd name="T33" fmla="*/ 552 h 799"/>
                <a:gd name="T34" fmla="*/ 10 w 351"/>
                <a:gd name="T35" fmla="*/ 408 h 799"/>
                <a:gd name="T36" fmla="*/ 41 w 351"/>
                <a:gd name="T37" fmla="*/ 258 h 799"/>
                <a:gd name="T38" fmla="*/ 61 w 351"/>
                <a:gd name="T39" fmla="*/ 150 h 799"/>
                <a:gd name="T40" fmla="*/ 75 w 351"/>
                <a:gd name="T41" fmla="*/ 6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1" h="799">
                  <a:moveTo>
                    <a:pt x="75" y="61"/>
                  </a:moveTo>
                  <a:lnTo>
                    <a:pt x="106" y="10"/>
                  </a:lnTo>
                  <a:lnTo>
                    <a:pt x="144" y="0"/>
                  </a:lnTo>
                  <a:lnTo>
                    <a:pt x="196" y="0"/>
                  </a:lnTo>
                  <a:lnTo>
                    <a:pt x="261" y="37"/>
                  </a:lnTo>
                  <a:lnTo>
                    <a:pt x="302" y="120"/>
                  </a:lnTo>
                  <a:lnTo>
                    <a:pt x="333" y="227"/>
                  </a:lnTo>
                  <a:lnTo>
                    <a:pt x="351" y="336"/>
                  </a:lnTo>
                  <a:lnTo>
                    <a:pt x="351" y="484"/>
                  </a:lnTo>
                  <a:lnTo>
                    <a:pt x="313" y="645"/>
                  </a:lnTo>
                  <a:lnTo>
                    <a:pt x="258" y="740"/>
                  </a:lnTo>
                  <a:lnTo>
                    <a:pt x="185" y="788"/>
                  </a:lnTo>
                  <a:lnTo>
                    <a:pt x="117" y="799"/>
                  </a:lnTo>
                  <a:lnTo>
                    <a:pt x="65" y="768"/>
                  </a:lnTo>
                  <a:lnTo>
                    <a:pt x="24" y="730"/>
                  </a:lnTo>
                  <a:lnTo>
                    <a:pt x="13" y="669"/>
                  </a:lnTo>
                  <a:lnTo>
                    <a:pt x="0" y="552"/>
                  </a:lnTo>
                  <a:lnTo>
                    <a:pt x="10" y="408"/>
                  </a:lnTo>
                  <a:lnTo>
                    <a:pt x="41" y="258"/>
                  </a:lnTo>
                  <a:lnTo>
                    <a:pt x="61" y="150"/>
                  </a:lnTo>
                  <a:lnTo>
                    <a:pt x="75" y="61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25" name="Freeform 93"/>
            <p:cNvSpPr>
              <a:spLocks/>
            </p:cNvSpPr>
            <p:nvPr/>
          </p:nvSpPr>
          <p:spPr bwMode="auto">
            <a:xfrm>
              <a:off x="7228421" y="4311230"/>
              <a:ext cx="101415" cy="440952"/>
            </a:xfrm>
            <a:custGeom>
              <a:avLst/>
              <a:gdLst>
                <a:gd name="T0" fmla="*/ 99 w 205"/>
                <a:gd name="T1" fmla="*/ 185 h 1043"/>
                <a:gd name="T2" fmla="*/ 71 w 205"/>
                <a:gd name="T3" fmla="*/ 116 h 1043"/>
                <a:gd name="T4" fmla="*/ 71 w 205"/>
                <a:gd name="T5" fmla="*/ 41 h 1043"/>
                <a:gd name="T6" fmla="*/ 109 w 205"/>
                <a:gd name="T7" fmla="*/ 0 h 1043"/>
                <a:gd name="T8" fmla="*/ 153 w 205"/>
                <a:gd name="T9" fmla="*/ 20 h 1043"/>
                <a:gd name="T10" fmla="*/ 184 w 205"/>
                <a:gd name="T11" fmla="*/ 92 h 1043"/>
                <a:gd name="T12" fmla="*/ 201 w 205"/>
                <a:gd name="T13" fmla="*/ 216 h 1043"/>
                <a:gd name="T14" fmla="*/ 205 w 205"/>
                <a:gd name="T15" fmla="*/ 370 h 1043"/>
                <a:gd name="T16" fmla="*/ 194 w 205"/>
                <a:gd name="T17" fmla="*/ 504 h 1043"/>
                <a:gd name="T18" fmla="*/ 174 w 205"/>
                <a:gd name="T19" fmla="*/ 648 h 1043"/>
                <a:gd name="T20" fmla="*/ 174 w 205"/>
                <a:gd name="T21" fmla="*/ 823 h 1043"/>
                <a:gd name="T22" fmla="*/ 201 w 205"/>
                <a:gd name="T23" fmla="*/ 895 h 1043"/>
                <a:gd name="T24" fmla="*/ 191 w 205"/>
                <a:gd name="T25" fmla="*/ 929 h 1043"/>
                <a:gd name="T26" fmla="*/ 143 w 205"/>
                <a:gd name="T27" fmla="*/ 940 h 1043"/>
                <a:gd name="T28" fmla="*/ 92 w 205"/>
                <a:gd name="T29" fmla="*/ 988 h 1043"/>
                <a:gd name="T30" fmla="*/ 68 w 205"/>
                <a:gd name="T31" fmla="*/ 1029 h 1043"/>
                <a:gd name="T32" fmla="*/ 10 w 205"/>
                <a:gd name="T33" fmla="*/ 1043 h 1043"/>
                <a:gd name="T34" fmla="*/ 0 w 205"/>
                <a:gd name="T35" fmla="*/ 998 h 1043"/>
                <a:gd name="T36" fmla="*/ 20 w 205"/>
                <a:gd name="T37" fmla="*/ 960 h 1043"/>
                <a:gd name="T38" fmla="*/ 92 w 205"/>
                <a:gd name="T39" fmla="*/ 929 h 1043"/>
                <a:gd name="T40" fmla="*/ 143 w 205"/>
                <a:gd name="T41" fmla="*/ 906 h 1043"/>
                <a:gd name="T42" fmla="*/ 160 w 205"/>
                <a:gd name="T43" fmla="*/ 885 h 1043"/>
                <a:gd name="T44" fmla="*/ 140 w 205"/>
                <a:gd name="T45" fmla="*/ 827 h 1043"/>
                <a:gd name="T46" fmla="*/ 123 w 205"/>
                <a:gd name="T47" fmla="*/ 709 h 1043"/>
                <a:gd name="T48" fmla="*/ 119 w 205"/>
                <a:gd name="T49" fmla="*/ 569 h 1043"/>
                <a:gd name="T50" fmla="*/ 123 w 205"/>
                <a:gd name="T51" fmla="*/ 476 h 1043"/>
                <a:gd name="T52" fmla="*/ 129 w 205"/>
                <a:gd name="T53" fmla="*/ 350 h 1043"/>
                <a:gd name="T54" fmla="*/ 119 w 205"/>
                <a:gd name="T55" fmla="*/ 237 h 1043"/>
                <a:gd name="T56" fmla="*/ 99 w 205"/>
                <a:gd name="T57" fmla="*/ 185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1043">
                  <a:moveTo>
                    <a:pt x="99" y="185"/>
                  </a:moveTo>
                  <a:lnTo>
                    <a:pt x="71" y="116"/>
                  </a:lnTo>
                  <a:lnTo>
                    <a:pt x="71" y="41"/>
                  </a:lnTo>
                  <a:lnTo>
                    <a:pt x="109" y="0"/>
                  </a:lnTo>
                  <a:lnTo>
                    <a:pt x="153" y="20"/>
                  </a:lnTo>
                  <a:lnTo>
                    <a:pt x="184" y="92"/>
                  </a:lnTo>
                  <a:lnTo>
                    <a:pt x="201" y="216"/>
                  </a:lnTo>
                  <a:lnTo>
                    <a:pt x="205" y="370"/>
                  </a:lnTo>
                  <a:lnTo>
                    <a:pt x="194" y="504"/>
                  </a:lnTo>
                  <a:lnTo>
                    <a:pt x="174" y="648"/>
                  </a:lnTo>
                  <a:lnTo>
                    <a:pt x="174" y="823"/>
                  </a:lnTo>
                  <a:lnTo>
                    <a:pt x="201" y="895"/>
                  </a:lnTo>
                  <a:lnTo>
                    <a:pt x="191" y="929"/>
                  </a:lnTo>
                  <a:lnTo>
                    <a:pt x="143" y="940"/>
                  </a:lnTo>
                  <a:lnTo>
                    <a:pt x="92" y="988"/>
                  </a:lnTo>
                  <a:lnTo>
                    <a:pt x="68" y="1029"/>
                  </a:lnTo>
                  <a:lnTo>
                    <a:pt x="10" y="1043"/>
                  </a:lnTo>
                  <a:lnTo>
                    <a:pt x="0" y="998"/>
                  </a:lnTo>
                  <a:lnTo>
                    <a:pt x="20" y="960"/>
                  </a:lnTo>
                  <a:lnTo>
                    <a:pt x="92" y="929"/>
                  </a:lnTo>
                  <a:lnTo>
                    <a:pt x="143" y="906"/>
                  </a:lnTo>
                  <a:lnTo>
                    <a:pt x="160" y="885"/>
                  </a:lnTo>
                  <a:lnTo>
                    <a:pt x="140" y="827"/>
                  </a:lnTo>
                  <a:lnTo>
                    <a:pt x="123" y="709"/>
                  </a:lnTo>
                  <a:lnTo>
                    <a:pt x="119" y="569"/>
                  </a:lnTo>
                  <a:lnTo>
                    <a:pt x="123" y="476"/>
                  </a:lnTo>
                  <a:lnTo>
                    <a:pt x="129" y="350"/>
                  </a:lnTo>
                  <a:lnTo>
                    <a:pt x="119" y="237"/>
                  </a:lnTo>
                  <a:lnTo>
                    <a:pt x="99" y="185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26" name="Freeform 94"/>
            <p:cNvSpPr>
              <a:spLocks/>
            </p:cNvSpPr>
            <p:nvPr/>
          </p:nvSpPr>
          <p:spPr bwMode="auto">
            <a:xfrm>
              <a:off x="7085945" y="4312076"/>
              <a:ext cx="158307" cy="439683"/>
            </a:xfrm>
            <a:custGeom>
              <a:avLst/>
              <a:gdLst>
                <a:gd name="T0" fmla="*/ 197 w 320"/>
                <a:gd name="T1" fmla="*/ 96 h 1040"/>
                <a:gd name="T2" fmla="*/ 231 w 320"/>
                <a:gd name="T3" fmla="*/ 31 h 1040"/>
                <a:gd name="T4" fmla="*/ 272 w 320"/>
                <a:gd name="T5" fmla="*/ 0 h 1040"/>
                <a:gd name="T6" fmla="*/ 320 w 320"/>
                <a:gd name="T7" fmla="*/ 20 h 1040"/>
                <a:gd name="T8" fmla="*/ 313 w 320"/>
                <a:gd name="T9" fmla="*/ 82 h 1040"/>
                <a:gd name="T10" fmla="*/ 282 w 320"/>
                <a:gd name="T11" fmla="*/ 126 h 1040"/>
                <a:gd name="T12" fmla="*/ 221 w 320"/>
                <a:gd name="T13" fmla="*/ 237 h 1040"/>
                <a:gd name="T14" fmla="*/ 180 w 320"/>
                <a:gd name="T15" fmla="*/ 343 h 1040"/>
                <a:gd name="T16" fmla="*/ 156 w 320"/>
                <a:gd name="T17" fmla="*/ 456 h 1040"/>
                <a:gd name="T18" fmla="*/ 159 w 320"/>
                <a:gd name="T19" fmla="*/ 566 h 1040"/>
                <a:gd name="T20" fmla="*/ 197 w 320"/>
                <a:gd name="T21" fmla="*/ 713 h 1040"/>
                <a:gd name="T22" fmla="*/ 228 w 320"/>
                <a:gd name="T23" fmla="*/ 855 h 1040"/>
                <a:gd name="T24" fmla="*/ 272 w 320"/>
                <a:gd name="T25" fmla="*/ 916 h 1040"/>
                <a:gd name="T26" fmla="*/ 269 w 320"/>
                <a:gd name="T27" fmla="*/ 951 h 1040"/>
                <a:gd name="T28" fmla="*/ 231 w 320"/>
                <a:gd name="T29" fmla="*/ 968 h 1040"/>
                <a:gd name="T30" fmla="*/ 145 w 320"/>
                <a:gd name="T31" fmla="*/ 981 h 1040"/>
                <a:gd name="T32" fmla="*/ 84 w 320"/>
                <a:gd name="T33" fmla="*/ 1019 h 1040"/>
                <a:gd name="T34" fmla="*/ 52 w 320"/>
                <a:gd name="T35" fmla="*/ 1040 h 1040"/>
                <a:gd name="T36" fmla="*/ 0 w 320"/>
                <a:gd name="T37" fmla="*/ 992 h 1040"/>
                <a:gd name="T38" fmla="*/ 11 w 320"/>
                <a:gd name="T39" fmla="*/ 961 h 1040"/>
                <a:gd name="T40" fmla="*/ 62 w 320"/>
                <a:gd name="T41" fmla="*/ 940 h 1040"/>
                <a:gd name="T42" fmla="*/ 128 w 320"/>
                <a:gd name="T43" fmla="*/ 930 h 1040"/>
                <a:gd name="T44" fmla="*/ 190 w 320"/>
                <a:gd name="T45" fmla="*/ 930 h 1040"/>
                <a:gd name="T46" fmla="*/ 200 w 320"/>
                <a:gd name="T47" fmla="*/ 910 h 1040"/>
                <a:gd name="T48" fmla="*/ 190 w 320"/>
                <a:gd name="T49" fmla="*/ 875 h 1040"/>
                <a:gd name="T50" fmla="*/ 138 w 320"/>
                <a:gd name="T51" fmla="*/ 741 h 1040"/>
                <a:gd name="T52" fmla="*/ 104 w 320"/>
                <a:gd name="T53" fmla="*/ 610 h 1040"/>
                <a:gd name="T54" fmla="*/ 87 w 320"/>
                <a:gd name="T55" fmla="*/ 515 h 1040"/>
                <a:gd name="T56" fmla="*/ 84 w 320"/>
                <a:gd name="T57" fmla="*/ 426 h 1040"/>
                <a:gd name="T58" fmla="*/ 97 w 320"/>
                <a:gd name="T59" fmla="*/ 340 h 1040"/>
                <a:gd name="T60" fmla="*/ 128 w 320"/>
                <a:gd name="T61" fmla="*/ 251 h 1040"/>
                <a:gd name="T62" fmla="*/ 176 w 320"/>
                <a:gd name="T63" fmla="*/ 133 h 1040"/>
                <a:gd name="T64" fmla="*/ 197 w 320"/>
                <a:gd name="T65" fmla="*/ 9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040">
                  <a:moveTo>
                    <a:pt x="197" y="96"/>
                  </a:moveTo>
                  <a:lnTo>
                    <a:pt x="231" y="31"/>
                  </a:lnTo>
                  <a:lnTo>
                    <a:pt x="272" y="0"/>
                  </a:lnTo>
                  <a:lnTo>
                    <a:pt x="320" y="20"/>
                  </a:lnTo>
                  <a:lnTo>
                    <a:pt x="313" y="82"/>
                  </a:lnTo>
                  <a:lnTo>
                    <a:pt x="282" y="126"/>
                  </a:lnTo>
                  <a:lnTo>
                    <a:pt x="221" y="237"/>
                  </a:lnTo>
                  <a:lnTo>
                    <a:pt x="180" y="343"/>
                  </a:lnTo>
                  <a:lnTo>
                    <a:pt x="156" y="456"/>
                  </a:lnTo>
                  <a:lnTo>
                    <a:pt x="159" y="566"/>
                  </a:lnTo>
                  <a:lnTo>
                    <a:pt x="197" y="713"/>
                  </a:lnTo>
                  <a:lnTo>
                    <a:pt x="228" y="855"/>
                  </a:lnTo>
                  <a:lnTo>
                    <a:pt x="272" y="916"/>
                  </a:lnTo>
                  <a:lnTo>
                    <a:pt x="269" y="951"/>
                  </a:lnTo>
                  <a:lnTo>
                    <a:pt x="231" y="968"/>
                  </a:lnTo>
                  <a:lnTo>
                    <a:pt x="145" y="981"/>
                  </a:lnTo>
                  <a:lnTo>
                    <a:pt x="84" y="1019"/>
                  </a:lnTo>
                  <a:lnTo>
                    <a:pt x="52" y="1040"/>
                  </a:lnTo>
                  <a:lnTo>
                    <a:pt x="0" y="992"/>
                  </a:lnTo>
                  <a:lnTo>
                    <a:pt x="11" y="961"/>
                  </a:lnTo>
                  <a:lnTo>
                    <a:pt x="62" y="940"/>
                  </a:lnTo>
                  <a:lnTo>
                    <a:pt x="128" y="930"/>
                  </a:lnTo>
                  <a:lnTo>
                    <a:pt x="190" y="930"/>
                  </a:lnTo>
                  <a:lnTo>
                    <a:pt x="200" y="910"/>
                  </a:lnTo>
                  <a:lnTo>
                    <a:pt x="190" y="875"/>
                  </a:lnTo>
                  <a:lnTo>
                    <a:pt x="138" y="741"/>
                  </a:lnTo>
                  <a:lnTo>
                    <a:pt x="104" y="610"/>
                  </a:lnTo>
                  <a:lnTo>
                    <a:pt x="87" y="515"/>
                  </a:lnTo>
                  <a:lnTo>
                    <a:pt x="84" y="426"/>
                  </a:lnTo>
                  <a:lnTo>
                    <a:pt x="97" y="340"/>
                  </a:lnTo>
                  <a:lnTo>
                    <a:pt x="128" y="251"/>
                  </a:lnTo>
                  <a:lnTo>
                    <a:pt x="176" y="133"/>
                  </a:lnTo>
                  <a:lnTo>
                    <a:pt x="197" y="96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27" name="Freeform 95"/>
            <p:cNvSpPr>
              <a:spLocks/>
            </p:cNvSpPr>
            <p:nvPr/>
          </p:nvSpPr>
          <p:spPr bwMode="auto">
            <a:xfrm>
              <a:off x="7116122" y="3764163"/>
              <a:ext cx="203820" cy="229565"/>
            </a:xfrm>
            <a:custGeom>
              <a:avLst/>
              <a:gdLst>
                <a:gd name="T0" fmla="*/ 151 w 412"/>
                <a:gd name="T1" fmla="*/ 454 h 543"/>
                <a:gd name="T2" fmla="*/ 182 w 412"/>
                <a:gd name="T3" fmla="*/ 522 h 543"/>
                <a:gd name="T4" fmla="*/ 254 w 412"/>
                <a:gd name="T5" fmla="*/ 543 h 543"/>
                <a:gd name="T6" fmla="*/ 316 w 412"/>
                <a:gd name="T7" fmla="*/ 536 h 543"/>
                <a:gd name="T8" fmla="*/ 367 w 412"/>
                <a:gd name="T9" fmla="*/ 492 h 543"/>
                <a:gd name="T10" fmla="*/ 408 w 412"/>
                <a:gd name="T11" fmla="*/ 402 h 543"/>
                <a:gd name="T12" fmla="*/ 412 w 412"/>
                <a:gd name="T13" fmla="*/ 296 h 543"/>
                <a:gd name="T14" fmla="*/ 398 w 412"/>
                <a:gd name="T15" fmla="*/ 203 h 543"/>
                <a:gd name="T16" fmla="*/ 340 w 412"/>
                <a:gd name="T17" fmla="*/ 99 h 543"/>
                <a:gd name="T18" fmla="*/ 298 w 412"/>
                <a:gd name="T19" fmla="*/ 51 h 543"/>
                <a:gd name="T20" fmla="*/ 254 w 412"/>
                <a:gd name="T21" fmla="*/ 21 h 543"/>
                <a:gd name="T22" fmla="*/ 213 w 412"/>
                <a:gd name="T23" fmla="*/ 0 h 543"/>
                <a:gd name="T24" fmla="*/ 141 w 412"/>
                <a:gd name="T25" fmla="*/ 7 h 543"/>
                <a:gd name="T26" fmla="*/ 103 w 412"/>
                <a:gd name="T27" fmla="*/ 69 h 543"/>
                <a:gd name="T28" fmla="*/ 83 w 412"/>
                <a:gd name="T29" fmla="*/ 134 h 543"/>
                <a:gd name="T30" fmla="*/ 83 w 412"/>
                <a:gd name="T31" fmla="*/ 238 h 543"/>
                <a:gd name="T32" fmla="*/ 100 w 412"/>
                <a:gd name="T33" fmla="*/ 337 h 543"/>
                <a:gd name="T34" fmla="*/ 120 w 412"/>
                <a:gd name="T35" fmla="*/ 392 h 543"/>
                <a:gd name="T36" fmla="*/ 6 w 412"/>
                <a:gd name="T37" fmla="*/ 474 h 543"/>
                <a:gd name="T38" fmla="*/ 0 w 412"/>
                <a:gd name="T39" fmla="*/ 505 h 543"/>
                <a:gd name="T40" fmla="*/ 17 w 412"/>
                <a:gd name="T41" fmla="*/ 522 h 543"/>
                <a:gd name="T42" fmla="*/ 141 w 412"/>
                <a:gd name="T43" fmla="*/ 430 h 543"/>
                <a:gd name="T44" fmla="*/ 151 w 412"/>
                <a:gd name="T45" fmla="*/ 45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2" h="543">
                  <a:moveTo>
                    <a:pt x="151" y="454"/>
                  </a:moveTo>
                  <a:lnTo>
                    <a:pt x="182" y="522"/>
                  </a:lnTo>
                  <a:lnTo>
                    <a:pt x="254" y="543"/>
                  </a:lnTo>
                  <a:lnTo>
                    <a:pt x="316" y="536"/>
                  </a:lnTo>
                  <a:lnTo>
                    <a:pt x="367" y="492"/>
                  </a:lnTo>
                  <a:lnTo>
                    <a:pt x="408" y="402"/>
                  </a:lnTo>
                  <a:lnTo>
                    <a:pt x="412" y="296"/>
                  </a:lnTo>
                  <a:lnTo>
                    <a:pt x="398" y="203"/>
                  </a:lnTo>
                  <a:lnTo>
                    <a:pt x="340" y="99"/>
                  </a:lnTo>
                  <a:lnTo>
                    <a:pt x="298" y="51"/>
                  </a:lnTo>
                  <a:lnTo>
                    <a:pt x="254" y="21"/>
                  </a:lnTo>
                  <a:lnTo>
                    <a:pt x="213" y="0"/>
                  </a:lnTo>
                  <a:lnTo>
                    <a:pt x="141" y="7"/>
                  </a:lnTo>
                  <a:lnTo>
                    <a:pt x="103" y="69"/>
                  </a:lnTo>
                  <a:lnTo>
                    <a:pt x="83" y="134"/>
                  </a:lnTo>
                  <a:lnTo>
                    <a:pt x="83" y="238"/>
                  </a:lnTo>
                  <a:lnTo>
                    <a:pt x="100" y="337"/>
                  </a:lnTo>
                  <a:lnTo>
                    <a:pt x="120" y="392"/>
                  </a:lnTo>
                  <a:lnTo>
                    <a:pt x="6" y="474"/>
                  </a:lnTo>
                  <a:lnTo>
                    <a:pt x="0" y="505"/>
                  </a:lnTo>
                  <a:lnTo>
                    <a:pt x="17" y="522"/>
                  </a:lnTo>
                  <a:lnTo>
                    <a:pt x="141" y="430"/>
                  </a:lnTo>
                  <a:lnTo>
                    <a:pt x="151" y="454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28" name="Freeform 96"/>
            <p:cNvSpPr>
              <a:spLocks/>
            </p:cNvSpPr>
            <p:nvPr/>
          </p:nvSpPr>
          <p:spPr bwMode="auto">
            <a:xfrm>
              <a:off x="7190823" y="3715544"/>
              <a:ext cx="405167" cy="383877"/>
            </a:xfrm>
            <a:custGeom>
              <a:avLst/>
              <a:gdLst>
                <a:gd name="T0" fmla="*/ 545 w 819"/>
                <a:gd name="T1" fmla="*/ 628 h 908"/>
                <a:gd name="T2" fmla="*/ 504 w 819"/>
                <a:gd name="T3" fmla="*/ 669 h 908"/>
                <a:gd name="T4" fmla="*/ 417 w 819"/>
                <a:gd name="T5" fmla="*/ 720 h 908"/>
                <a:gd name="T6" fmla="*/ 339 w 819"/>
                <a:gd name="T7" fmla="*/ 751 h 908"/>
                <a:gd name="T8" fmla="*/ 284 w 819"/>
                <a:gd name="T9" fmla="*/ 782 h 908"/>
                <a:gd name="T10" fmla="*/ 232 w 819"/>
                <a:gd name="T11" fmla="*/ 823 h 908"/>
                <a:gd name="T12" fmla="*/ 226 w 819"/>
                <a:gd name="T13" fmla="*/ 895 h 908"/>
                <a:gd name="T14" fmla="*/ 277 w 819"/>
                <a:gd name="T15" fmla="*/ 908 h 908"/>
                <a:gd name="T16" fmla="*/ 407 w 819"/>
                <a:gd name="T17" fmla="*/ 833 h 908"/>
                <a:gd name="T18" fmla="*/ 504 w 819"/>
                <a:gd name="T19" fmla="*/ 744 h 908"/>
                <a:gd name="T20" fmla="*/ 617 w 819"/>
                <a:gd name="T21" fmla="*/ 631 h 908"/>
                <a:gd name="T22" fmla="*/ 709 w 819"/>
                <a:gd name="T23" fmla="*/ 559 h 908"/>
                <a:gd name="T24" fmla="*/ 788 w 819"/>
                <a:gd name="T25" fmla="*/ 504 h 908"/>
                <a:gd name="T26" fmla="*/ 819 w 819"/>
                <a:gd name="T27" fmla="*/ 477 h 908"/>
                <a:gd name="T28" fmla="*/ 808 w 819"/>
                <a:gd name="T29" fmla="*/ 443 h 908"/>
                <a:gd name="T30" fmla="*/ 771 w 819"/>
                <a:gd name="T31" fmla="*/ 395 h 908"/>
                <a:gd name="T32" fmla="*/ 634 w 819"/>
                <a:gd name="T33" fmla="*/ 320 h 908"/>
                <a:gd name="T34" fmla="*/ 504 w 819"/>
                <a:gd name="T35" fmla="*/ 250 h 908"/>
                <a:gd name="T36" fmla="*/ 345 w 819"/>
                <a:gd name="T37" fmla="*/ 178 h 908"/>
                <a:gd name="T38" fmla="*/ 287 w 819"/>
                <a:gd name="T39" fmla="*/ 137 h 908"/>
                <a:gd name="T40" fmla="*/ 226 w 819"/>
                <a:gd name="T41" fmla="*/ 82 h 908"/>
                <a:gd name="T42" fmla="*/ 164 w 819"/>
                <a:gd name="T43" fmla="*/ 21 h 908"/>
                <a:gd name="T44" fmla="*/ 109 w 819"/>
                <a:gd name="T45" fmla="*/ 0 h 908"/>
                <a:gd name="T46" fmla="*/ 0 w 819"/>
                <a:gd name="T47" fmla="*/ 76 h 908"/>
                <a:gd name="T48" fmla="*/ 7 w 819"/>
                <a:gd name="T49" fmla="*/ 147 h 908"/>
                <a:gd name="T50" fmla="*/ 27 w 819"/>
                <a:gd name="T51" fmla="*/ 175 h 908"/>
                <a:gd name="T52" fmla="*/ 82 w 819"/>
                <a:gd name="T53" fmla="*/ 164 h 908"/>
                <a:gd name="T54" fmla="*/ 72 w 819"/>
                <a:gd name="T55" fmla="*/ 134 h 908"/>
                <a:gd name="T56" fmla="*/ 51 w 819"/>
                <a:gd name="T57" fmla="*/ 123 h 908"/>
                <a:gd name="T58" fmla="*/ 41 w 819"/>
                <a:gd name="T59" fmla="*/ 86 h 908"/>
                <a:gd name="T60" fmla="*/ 102 w 819"/>
                <a:gd name="T61" fmla="*/ 45 h 908"/>
                <a:gd name="T62" fmla="*/ 154 w 819"/>
                <a:gd name="T63" fmla="*/ 86 h 908"/>
                <a:gd name="T64" fmla="*/ 154 w 819"/>
                <a:gd name="T65" fmla="*/ 123 h 908"/>
                <a:gd name="T66" fmla="*/ 133 w 819"/>
                <a:gd name="T67" fmla="*/ 168 h 908"/>
                <a:gd name="T68" fmla="*/ 150 w 819"/>
                <a:gd name="T69" fmla="*/ 199 h 908"/>
                <a:gd name="T70" fmla="*/ 253 w 819"/>
                <a:gd name="T71" fmla="*/ 226 h 908"/>
                <a:gd name="T72" fmla="*/ 294 w 819"/>
                <a:gd name="T73" fmla="*/ 188 h 908"/>
                <a:gd name="T74" fmla="*/ 431 w 819"/>
                <a:gd name="T75" fmla="*/ 271 h 908"/>
                <a:gd name="T76" fmla="*/ 545 w 819"/>
                <a:gd name="T77" fmla="*/ 323 h 908"/>
                <a:gd name="T78" fmla="*/ 607 w 819"/>
                <a:gd name="T79" fmla="*/ 354 h 908"/>
                <a:gd name="T80" fmla="*/ 668 w 819"/>
                <a:gd name="T81" fmla="*/ 385 h 908"/>
                <a:gd name="T82" fmla="*/ 716 w 819"/>
                <a:gd name="T83" fmla="*/ 426 h 908"/>
                <a:gd name="T84" fmla="*/ 747 w 819"/>
                <a:gd name="T85" fmla="*/ 467 h 908"/>
                <a:gd name="T86" fmla="*/ 719 w 819"/>
                <a:gd name="T87" fmla="*/ 497 h 908"/>
                <a:gd name="T88" fmla="*/ 654 w 819"/>
                <a:gd name="T89" fmla="*/ 539 h 908"/>
                <a:gd name="T90" fmla="*/ 586 w 819"/>
                <a:gd name="T91" fmla="*/ 586 h 908"/>
                <a:gd name="T92" fmla="*/ 545 w 819"/>
                <a:gd name="T93" fmla="*/ 62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9" h="908">
                  <a:moveTo>
                    <a:pt x="545" y="628"/>
                  </a:moveTo>
                  <a:lnTo>
                    <a:pt x="504" y="669"/>
                  </a:lnTo>
                  <a:lnTo>
                    <a:pt x="417" y="720"/>
                  </a:lnTo>
                  <a:lnTo>
                    <a:pt x="339" y="751"/>
                  </a:lnTo>
                  <a:lnTo>
                    <a:pt x="284" y="782"/>
                  </a:lnTo>
                  <a:lnTo>
                    <a:pt x="232" y="823"/>
                  </a:lnTo>
                  <a:lnTo>
                    <a:pt x="226" y="895"/>
                  </a:lnTo>
                  <a:lnTo>
                    <a:pt x="277" y="908"/>
                  </a:lnTo>
                  <a:lnTo>
                    <a:pt x="407" y="833"/>
                  </a:lnTo>
                  <a:lnTo>
                    <a:pt x="504" y="744"/>
                  </a:lnTo>
                  <a:lnTo>
                    <a:pt x="617" y="631"/>
                  </a:lnTo>
                  <a:lnTo>
                    <a:pt x="709" y="559"/>
                  </a:lnTo>
                  <a:lnTo>
                    <a:pt x="788" y="504"/>
                  </a:lnTo>
                  <a:lnTo>
                    <a:pt x="819" y="477"/>
                  </a:lnTo>
                  <a:lnTo>
                    <a:pt x="808" y="443"/>
                  </a:lnTo>
                  <a:lnTo>
                    <a:pt x="771" y="395"/>
                  </a:lnTo>
                  <a:lnTo>
                    <a:pt x="634" y="320"/>
                  </a:lnTo>
                  <a:lnTo>
                    <a:pt x="504" y="250"/>
                  </a:lnTo>
                  <a:lnTo>
                    <a:pt x="345" y="178"/>
                  </a:lnTo>
                  <a:lnTo>
                    <a:pt x="287" y="137"/>
                  </a:lnTo>
                  <a:lnTo>
                    <a:pt x="226" y="82"/>
                  </a:lnTo>
                  <a:lnTo>
                    <a:pt x="164" y="21"/>
                  </a:lnTo>
                  <a:lnTo>
                    <a:pt x="109" y="0"/>
                  </a:lnTo>
                  <a:lnTo>
                    <a:pt x="0" y="76"/>
                  </a:lnTo>
                  <a:lnTo>
                    <a:pt x="7" y="147"/>
                  </a:lnTo>
                  <a:lnTo>
                    <a:pt x="27" y="175"/>
                  </a:lnTo>
                  <a:lnTo>
                    <a:pt x="82" y="164"/>
                  </a:lnTo>
                  <a:lnTo>
                    <a:pt x="72" y="134"/>
                  </a:lnTo>
                  <a:lnTo>
                    <a:pt x="51" y="123"/>
                  </a:lnTo>
                  <a:lnTo>
                    <a:pt x="41" y="86"/>
                  </a:lnTo>
                  <a:lnTo>
                    <a:pt x="102" y="45"/>
                  </a:lnTo>
                  <a:lnTo>
                    <a:pt x="154" y="86"/>
                  </a:lnTo>
                  <a:lnTo>
                    <a:pt x="154" y="123"/>
                  </a:lnTo>
                  <a:lnTo>
                    <a:pt x="133" y="168"/>
                  </a:lnTo>
                  <a:lnTo>
                    <a:pt x="150" y="199"/>
                  </a:lnTo>
                  <a:lnTo>
                    <a:pt x="253" y="226"/>
                  </a:lnTo>
                  <a:lnTo>
                    <a:pt x="294" y="188"/>
                  </a:lnTo>
                  <a:lnTo>
                    <a:pt x="431" y="271"/>
                  </a:lnTo>
                  <a:lnTo>
                    <a:pt x="545" y="323"/>
                  </a:lnTo>
                  <a:lnTo>
                    <a:pt x="607" y="354"/>
                  </a:lnTo>
                  <a:lnTo>
                    <a:pt x="668" y="385"/>
                  </a:lnTo>
                  <a:lnTo>
                    <a:pt x="716" y="426"/>
                  </a:lnTo>
                  <a:lnTo>
                    <a:pt x="747" y="467"/>
                  </a:lnTo>
                  <a:lnTo>
                    <a:pt x="719" y="497"/>
                  </a:lnTo>
                  <a:lnTo>
                    <a:pt x="654" y="539"/>
                  </a:lnTo>
                  <a:lnTo>
                    <a:pt x="586" y="586"/>
                  </a:lnTo>
                  <a:lnTo>
                    <a:pt x="545" y="628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</p:grpSp>
      <p:grpSp>
        <p:nvGrpSpPr>
          <p:cNvPr id="5" name="Groupe 2083"/>
          <p:cNvGrpSpPr/>
          <p:nvPr/>
        </p:nvGrpSpPr>
        <p:grpSpPr>
          <a:xfrm>
            <a:off x="6898184" y="5098725"/>
            <a:ext cx="2314749" cy="993560"/>
            <a:chOff x="5374183" y="5098725"/>
            <a:chExt cx="2314749" cy="993560"/>
          </a:xfrm>
        </p:grpSpPr>
        <p:sp>
          <p:nvSpPr>
            <p:cNvPr id="1221744" name="Freeform 112"/>
            <p:cNvSpPr>
              <a:spLocks/>
            </p:cNvSpPr>
            <p:nvPr/>
          </p:nvSpPr>
          <p:spPr bwMode="auto">
            <a:xfrm>
              <a:off x="5374183" y="5098725"/>
              <a:ext cx="2314749" cy="993560"/>
            </a:xfrm>
            <a:custGeom>
              <a:avLst/>
              <a:gdLst>
                <a:gd name="T0" fmla="*/ 80 w 1688"/>
                <a:gd name="T1" fmla="*/ 392 h 640"/>
                <a:gd name="T2" fmla="*/ 224 w 1688"/>
                <a:gd name="T3" fmla="*/ 248 h 640"/>
                <a:gd name="T4" fmla="*/ 128 w 1688"/>
                <a:gd name="T5" fmla="*/ 200 h 640"/>
                <a:gd name="T6" fmla="*/ 368 w 1688"/>
                <a:gd name="T7" fmla="*/ 104 h 640"/>
                <a:gd name="T8" fmla="*/ 656 w 1688"/>
                <a:gd name="T9" fmla="*/ 56 h 640"/>
                <a:gd name="T10" fmla="*/ 800 w 1688"/>
                <a:gd name="T11" fmla="*/ 152 h 640"/>
                <a:gd name="T12" fmla="*/ 1136 w 1688"/>
                <a:gd name="T13" fmla="*/ 8 h 640"/>
                <a:gd name="T14" fmla="*/ 1472 w 1688"/>
                <a:gd name="T15" fmla="*/ 104 h 640"/>
                <a:gd name="T16" fmla="*/ 1664 w 1688"/>
                <a:gd name="T17" fmla="*/ 248 h 640"/>
                <a:gd name="T18" fmla="*/ 1616 w 1688"/>
                <a:gd name="T19" fmla="*/ 488 h 640"/>
                <a:gd name="T20" fmla="*/ 1472 w 1688"/>
                <a:gd name="T21" fmla="*/ 440 h 640"/>
                <a:gd name="T22" fmla="*/ 1376 w 1688"/>
                <a:gd name="T23" fmla="*/ 584 h 640"/>
                <a:gd name="T24" fmla="*/ 1088 w 1688"/>
                <a:gd name="T25" fmla="*/ 632 h 640"/>
                <a:gd name="T26" fmla="*/ 944 w 1688"/>
                <a:gd name="T27" fmla="*/ 536 h 640"/>
                <a:gd name="T28" fmla="*/ 608 w 1688"/>
                <a:gd name="T29" fmla="*/ 488 h 640"/>
                <a:gd name="T30" fmla="*/ 272 w 1688"/>
                <a:gd name="T31" fmla="*/ 536 h 640"/>
                <a:gd name="T32" fmla="*/ 32 w 1688"/>
                <a:gd name="T33" fmla="*/ 536 h 640"/>
                <a:gd name="T34" fmla="*/ 80 w 1688"/>
                <a:gd name="T35" fmla="*/ 392 h 640"/>
                <a:gd name="connsiteX0" fmla="*/ 347 w 9455"/>
                <a:gd name="connsiteY0" fmla="*/ 6011 h 9785"/>
                <a:gd name="connsiteX1" fmla="*/ 1200 w 9455"/>
                <a:gd name="connsiteY1" fmla="*/ 3761 h 9785"/>
                <a:gd name="connsiteX2" fmla="*/ 631 w 9455"/>
                <a:gd name="connsiteY2" fmla="*/ 3011 h 9785"/>
                <a:gd name="connsiteX3" fmla="*/ 2053 w 9455"/>
                <a:gd name="connsiteY3" fmla="*/ 1511 h 9785"/>
                <a:gd name="connsiteX4" fmla="*/ 3759 w 9455"/>
                <a:gd name="connsiteY4" fmla="*/ 761 h 9785"/>
                <a:gd name="connsiteX5" fmla="*/ 4612 w 9455"/>
                <a:gd name="connsiteY5" fmla="*/ 2261 h 9785"/>
                <a:gd name="connsiteX6" fmla="*/ 6603 w 9455"/>
                <a:gd name="connsiteY6" fmla="*/ 11 h 9785"/>
                <a:gd name="connsiteX7" fmla="*/ 8593 w 9455"/>
                <a:gd name="connsiteY7" fmla="*/ 1511 h 9785"/>
                <a:gd name="connsiteX8" fmla="*/ 7993 w 9455"/>
                <a:gd name="connsiteY8" fmla="*/ 3761 h 9785"/>
                <a:gd name="connsiteX9" fmla="*/ 9446 w 9455"/>
                <a:gd name="connsiteY9" fmla="*/ 7511 h 9785"/>
                <a:gd name="connsiteX10" fmla="*/ 8593 w 9455"/>
                <a:gd name="connsiteY10" fmla="*/ 6761 h 9785"/>
                <a:gd name="connsiteX11" fmla="*/ 8025 w 9455"/>
                <a:gd name="connsiteY11" fmla="*/ 9011 h 9785"/>
                <a:gd name="connsiteX12" fmla="*/ 6318 w 9455"/>
                <a:gd name="connsiteY12" fmla="*/ 9761 h 9785"/>
                <a:gd name="connsiteX13" fmla="*/ 5465 w 9455"/>
                <a:gd name="connsiteY13" fmla="*/ 8261 h 9785"/>
                <a:gd name="connsiteX14" fmla="*/ 3475 w 9455"/>
                <a:gd name="connsiteY14" fmla="*/ 7511 h 9785"/>
                <a:gd name="connsiteX15" fmla="*/ 1484 w 9455"/>
                <a:gd name="connsiteY15" fmla="*/ 8261 h 9785"/>
                <a:gd name="connsiteX16" fmla="*/ 63 w 9455"/>
                <a:gd name="connsiteY16" fmla="*/ 8261 h 9785"/>
                <a:gd name="connsiteX17" fmla="*/ 347 w 9455"/>
                <a:gd name="connsiteY17" fmla="*/ 6011 h 9785"/>
                <a:gd name="connsiteX0" fmla="*/ 367 w 9136"/>
                <a:gd name="connsiteY0" fmla="*/ 6143 h 9999"/>
                <a:gd name="connsiteX1" fmla="*/ 1269 w 9136"/>
                <a:gd name="connsiteY1" fmla="*/ 3844 h 9999"/>
                <a:gd name="connsiteX2" fmla="*/ 667 w 9136"/>
                <a:gd name="connsiteY2" fmla="*/ 3077 h 9999"/>
                <a:gd name="connsiteX3" fmla="*/ 2171 w 9136"/>
                <a:gd name="connsiteY3" fmla="*/ 1544 h 9999"/>
                <a:gd name="connsiteX4" fmla="*/ 3976 w 9136"/>
                <a:gd name="connsiteY4" fmla="*/ 778 h 9999"/>
                <a:gd name="connsiteX5" fmla="*/ 4878 w 9136"/>
                <a:gd name="connsiteY5" fmla="*/ 2311 h 9999"/>
                <a:gd name="connsiteX6" fmla="*/ 6984 w 9136"/>
                <a:gd name="connsiteY6" fmla="*/ 11 h 9999"/>
                <a:gd name="connsiteX7" fmla="*/ 9088 w 9136"/>
                <a:gd name="connsiteY7" fmla="*/ 1544 h 9999"/>
                <a:gd name="connsiteX8" fmla="*/ 8454 w 9136"/>
                <a:gd name="connsiteY8" fmla="*/ 3844 h 9999"/>
                <a:gd name="connsiteX9" fmla="*/ 8390 w 9136"/>
                <a:gd name="connsiteY9" fmla="*/ 6895 h 9999"/>
                <a:gd name="connsiteX10" fmla="*/ 9088 w 9136"/>
                <a:gd name="connsiteY10" fmla="*/ 6910 h 9999"/>
                <a:gd name="connsiteX11" fmla="*/ 8488 w 9136"/>
                <a:gd name="connsiteY11" fmla="*/ 9209 h 9999"/>
                <a:gd name="connsiteX12" fmla="*/ 6682 w 9136"/>
                <a:gd name="connsiteY12" fmla="*/ 9975 h 9999"/>
                <a:gd name="connsiteX13" fmla="*/ 5780 w 9136"/>
                <a:gd name="connsiteY13" fmla="*/ 8443 h 9999"/>
                <a:gd name="connsiteX14" fmla="*/ 3675 w 9136"/>
                <a:gd name="connsiteY14" fmla="*/ 7676 h 9999"/>
                <a:gd name="connsiteX15" fmla="*/ 1570 w 9136"/>
                <a:gd name="connsiteY15" fmla="*/ 8443 h 9999"/>
                <a:gd name="connsiteX16" fmla="*/ 67 w 9136"/>
                <a:gd name="connsiteY16" fmla="*/ 8443 h 9999"/>
                <a:gd name="connsiteX17" fmla="*/ 367 w 9136"/>
                <a:gd name="connsiteY17" fmla="*/ 6143 h 9999"/>
                <a:gd name="connsiteX0" fmla="*/ 402 w 10000"/>
                <a:gd name="connsiteY0" fmla="*/ 6144 h 9995"/>
                <a:gd name="connsiteX1" fmla="*/ 1389 w 10000"/>
                <a:gd name="connsiteY1" fmla="*/ 3844 h 9995"/>
                <a:gd name="connsiteX2" fmla="*/ 730 w 10000"/>
                <a:gd name="connsiteY2" fmla="*/ 3077 h 9995"/>
                <a:gd name="connsiteX3" fmla="*/ 2376 w 10000"/>
                <a:gd name="connsiteY3" fmla="*/ 1544 h 9995"/>
                <a:gd name="connsiteX4" fmla="*/ 4352 w 10000"/>
                <a:gd name="connsiteY4" fmla="*/ 778 h 9995"/>
                <a:gd name="connsiteX5" fmla="*/ 5339 w 10000"/>
                <a:gd name="connsiteY5" fmla="*/ 2311 h 9995"/>
                <a:gd name="connsiteX6" fmla="*/ 7644 w 10000"/>
                <a:gd name="connsiteY6" fmla="*/ 11 h 9995"/>
                <a:gd name="connsiteX7" fmla="*/ 9947 w 10000"/>
                <a:gd name="connsiteY7" fmla="*/ 1544 h 9995"/>
                <a:gd name="connsiteX8" fmla="*/ 9254 w 10000"/>
                <a:gd name="connsiteY8" fmla="*/ 3844 h 9995"/>
                <a:gd name="connsiteX9" fmla="*/ 9183 w 10000"/>
                <a:gd name="connsiteY9" fmla="*/ 6896 h 9995"/>
                <a:gd name="connsiteX10" fmla="*/ 9686 w 10000"/>
                <a:gd name="connsiteY10" fmla="*/ 7779 h 9995"/>
                <a:gd name="connsiteX11" fmla="*/ 9291 w 10000"/>
                <a:gd name="connsiteY11" fmla="*/ 9210 h 9995"/>
                <a:gd name="connsiteX12" fmla="*/ 7314 w 10000"/>
                <a:gd name="connsiteY12" fmla="*/ 9976 h 9995"/>
                <a:gd name="connsiteX13" fmla="*/ 6327 w 10000"/>
                <a:gd name="connsiteY13" fmla="*/ 8444 h 9995"/>
                <a:gd name="connsiteX14" fmla="*/ 4023 w 10000"/>
                <a:gd name="connsiteY14" fmla="*/ 7677 h 9995"/>
                <a:gd name="connsiteX15" fmla="*/ 1718 w 10000"/>
                <a:gd name="connsiteY15" fmla="*/ 8444 h 9995"/>
                <a:gd name="connsiteX16" fmla="*/ 73 w 10000"/>
                <a:gd name="connsiteY16" fmla="*/ 8444 h 9995"/>
                <a:gd name="connsiteX17" fmla="*/ 402 w 10000"/>
                <a:gd name="connsiteY17" fmla="*/ 6144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9995">
                  <a:moveTo>
                    <a:pt x="402" y="6144"/>
                  </a:moveTo>
                  <a:cubicBezTo>
                    <a:pt x="622" y="5378"/>
                    <a:pt x="1334" y="4355"/>
                    <a:pt x="1389" y="3844"/>
                  </a:cubicBezTo>
                  <a:cubicBezTo>
                    <a:pt x="1444" y="3333"/>
                    <a:pt x="566" y="3460"/>
                    <a:pt x="730" y="3077"/>
                  </a:cubicBezTo>
                  <a:cubicBezTo>
                    <a:pt x="895" y="2694"/>
                    <a:pt x="1773" y="1927"/>
                    <a:pt x="2376" y="1544"/>
                  </a:cubicBezTo>
                  <a:cubicBezTo>
                    <a:pt x="2979" y="1161"/>
                    <a:pt x="3858" y="650"/>
                    <a:pt x="4352" y="778"/>
                  </a:cubicBezTo>
                  <a:cubicBezTo>
                    <a:pt x="4846" y="905"/>
                    <a:pt x="4791" y="2438"/>
                    <a:pt x="5339" y="2311"/>
                  </a:cubicBezTo>
                  <a:cubicBezTo>
                    <a:pt x="5888" y="2183"/>
                    <a:pt x="6875" y="139"/>
                    <a:pt x="7644" y="11"/>
                  </a:cubicBezTo>
                  <a:cubicBezTo>
                    <a:pt x="8412" y="-117"/>
                    <a:pt x="9679" y="905"/>
                    <a:pt x="9947" y="1544"/>
                  </a:cubicBezTo>
                  <a:cubicBezTo>
                    <a:pt x="10217" y="2183"/>
                    <a:pt x="9380" y="2952"/>
                    <a:pt x="9254" y="3844"/>
                  </a:cubicBezTo>
                  <a:cubicBezTo>
                    <a:pt x="9127" y="4736"/>
                    <a:pt x="9111" y="6240"/>
                    <a:pt x="9183" y="6896"/>
                  </a:cubicBezTo>
                  <a:cubicBezTo>
                    <a:pt x="9255" y="7552"/>
                    <a:pt x="9669" y="7393"/>
                    <a:pt x="9686" y="7779"/>
                  </a:cubicBezTo>
                  <a:cubicBezTo>
                    <a:pt x="9704" y="8165"/>
                    <a:pt x="9686" y="8844"/>
                    <a:pt x="9291" y="9210"/>
                  </a:cubicBezTo>
                  <a:cubicBezTo>
                    <a:pt x="8896" y="9576"/>
                    <a:pt x="7809" y="10104"/>
                    <a:pt x="7314" y="9976"/>
                  </a:cubicBezTo>
                  <a:cubicBezTo>
                    <a:pt x="6821" y="9849"/>
                    <a:pt x="6875" y="8827"/>
                    <a:pt x="6327" y="8444"/>
                  </a:cubicBezTo>
                  <a:cubicBezTo>
                    <a:pt x="5778" y="8060"/>
                    <a:pt x="4791" y="7677"/>
                    <a:pt x="4023" y="7677"/>
                  </a:cubicBezTo>
                  <a:cubicBezTo>
                    <a:pt x="3254" y="7677"/>
                    <a:pt x="2376" y="8316"/>
                    <a:pt x="1718" y="8444"/>
                  </a:cubicBezTo>
                  <a:cubicBezTo>
                    <a:pt x="1061" y="8571"/>
                    <a:pt x="292" y="8827"/>
                    <a:pt x="73" y="8444"/>
                  </a:cubicBezTo>
                  <a:cubicBezTo>
                    <a:pt x="-147" y="8060"/>
                    <a:pt x="182" y="6911"/>
                    <a:pt x="402" y="614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fr-CH" sz="1600"/>
            </a:p>
          </p:txBody>
        </p:sp>
        <p:sp>
          <p:nvSpPr>
            <p:cNvPr id="1221745" name="Text Box 113"/>
            <p:cNvSpPr txBox="1">
              <a:spLocks noChangeArrowheads="1"/>
            </p:cNvSpPr>
            <p:nvPr/>
          </p:nvSpPr>
          <p:spPr bwMode="auto">
            <a:xfrm>
              <a:off x="5914545" y="5303044"/>
              <a:ext cx="1529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i="1" dirty="0">
                  <a:latin typeface="+mn-lt"/>
                </a:rPr>
                <a:t>Champ d’exercice des</a:t>
              </a:r>
              <a:br>
                <a:rPr lang="pt-BR" sz="1200" i="1" dirty="0">
                  <a:latin typeface="+mn-lt"/>
                </a:rPr>
              </a:br>
              <a:r>
                <a:rPr lang="pt-BR" sz="1200" i="1" dirty="0">
                  <a:latin typeface="+mn-lt"/>
                </a:rPr>
                <a:t>compétences </a:t>
              </a:r>
            </a:p>
          </p:txBody>
        </p:sp>
      </p:grpSp>
      <p:grpSp>
        <p:nvGrpSpPr>
          <p:cNvPr id="6" name="Groupe 2081"/>
          <p:cNvGrpSpPr/>
          <p:nvPr/>
        </p:nvGrpSpPr>
        <p:grpSpPr>
          <a:xfrm>
            <a:off x="6111677" y="5163345"/>
            <a:ext cx="619130" cy="1178699"/>
            <a:chOff x="4587677" y="5163344"/>
            <a:chExt cx="619130" cy="1178699"/>
          </a:xfrm>
        </p:grpSpPr>
        <p:grpSp>
          <p:nvGrpSpPr>
            <p:cNvPr id="9" name="Group 116"/>
            <p:cNvGrpSpPr>
              <a:grpSpLocks/>
            </p:cNvGrpSpPr>
            <p:nvPr/>
          </p:nvGrpSpPr>
          <p:grpSpPr bwMode="auto">
            <a:xfrm>
              <a:off x="4716269" y="5163344"/>
              <a:ext cx="430213" cy="1016000"/>
              <a:chOff x="2711" y="3628"/>
              <a:chExt cx="271" cy="640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49" name="Freeform 117"/>
              <p:cNvSpPr>
                <a:spLocks/>
              </p:cNvSpPr>
              <p:nvPr/>
            </p:nvSpPr>
            <p:spPr bwMode="auto">
              <a:xfrm>
                <a:off x="2711" y="3628"/>
                <a:ext cx="138" cy="147"/>
              </a:xfrm>
              <a:custGeom>
                <a:avLst/>
                <a:gdLst>
                  <a:gd name="T0" fmla="*/ 291 w 414"/>
                  <a:gd name="T1" fmla="*/ 206 h 294"/>
                  <a:gd name="T2" fmla="*/ 276 w 414"/>
                  <a:gd name="T3" fmla="*/ 152 h 294"/>
                  <a:gd name="T4" fmla="*/ 258 w 414"/>
                  <a:gd name="T5" fmla="*/ 113 h 294"/>
                  <a:gd name="T6" fmla="*/ 236 w 414"/>
                  <a:gd name="T7" fmla="*/ 79 h 294"/>
                  <a:gd name="T8" fmla="*/ 208 w 414"/>
                  <a:gd name="T9" fmla="*/ 47 h 294"/>
                  <a:gd name="T10" fmla="*/ 177 w 414"/>
                  <a:gd name="T11" fmla="*/ 23 h 294"/>
                  <a:gd name="T12" fmla="*/ 145 w 414"/>
                  <a:gd name="T13" fmla="*/ 6 h 294"/>
                  <a:gd name="T14" fmla="*/ 112 w 414"/>
                  <a:gd name="T15" fmla="*/ 0 h 294"/>
                  <a:gd name="T16" fmla="*/ 82 w 414"/>
                  <a:gd name="T17" fmla="*/ 0 h 294"/>
                  <a:gd name="T18" fmla="*/ 57 w 414"/>
                  <a:gd name="T19" fmla="*/ 5 h 294"/>
                  <a:gd name="T20" fmla="*/ 38 w 414"/>
                  <a:gd name="T21" fmla="*/ 17 h 294"/>
                  <a:gd name="T22" fmla="*/ 20 w 414"/>
                  <a:gd name="T23" fmla="*/ 37 h 294"/>
                  <a:gd name="T24" fmla="*/ 6 w 414"/>
                  <a:gd name="T25" fmla="*/ 58 h 294"/>
                  <a:gd name="T26" fmla="*/ 0 w 414"/>
                  <a:gd name="T27" fmla="*/ 81 h 294"/>
                  <a:gd name="T28" fmla="*/ 0 w 414"/>
                  <a:gd name="T29" fmla="*/ 113 h 294"/>
                  <a:gd name="T30" fmla="*/ 1 w 414"/>
                  <a:gd name="T31" fmla="*/ 141 h 294"/>
                  <a:gd name="T32" fmla="*/ 10 w 414"/>
                  <a:gd name="T33" fmla="*/ 175 h 294"/>
                  <a:gd name="T34" fmla="*/ 20 w 414"/>
                  <a:gd name="T35" fmla="*/ 203 h 294"/>
                  <a:gd name="T36" fmla="*/ 38 w 414"/>
                  <a:gd name="T37" fmla="*/ 235 h 294"/>
                  <a:gd name="T38" fmla="*/ 54 w 414"/>
                  <a:gd name="T39" fmla="*/ 257 h 294"/>
                  <a:gd name="T40" fmla="*/ 75 w 414"/>
                  <a:gd name="T41" fmla="*/ 270 h 294"/>
                  <a:gd name="T42" fmla="*/ 109 w 414"/>
                  <a:gd name="T43" fmla="*/ 284 h 294"/>
                  <a:gd name="T44" fmla="*/ 144 w 414"/>
                  <a:gd name="T45" fmla="*/ 293 h 294"/>
                  <a:gd name="T46" fmla="*/ 180 w 414"/>
                  <a:gd name="T47" fmla="*/ 294 h 294"/>
                  <a:gd name="T48" fmla="*/ 212 w 414"/>
                  <a:gd name="T49" fmla="*/ 293 h 294"/>
                  <a:gd name="T50" fmla="*/ 236 w 414"/>
                  <a:gd name="T51" fmla="*/ 287 h 294"/>
                  <a:gd name="T52" fmla="*/ 252 w 414"/>
                  <a:gd name="T53" fmla="*/ 275 h 294"/>
                  <a:gd name="T54" fmla="*/ 272 w 414"/>
                  <a:gd name="T55" fmla="*/ 260 h 294"/>
                  <a:gd name="T56" fmla="*/ 297 w 414"/>
                  <a:gd name="T57" fmla="*/ 252 h 294"/>
                  <a:gd name="T58" fmla="*/ 339 w 414"/>
                  <a:gd name="T59" fmla="*/ 255 h 294"/>
                  <a:gd name="T60" fmla="*/ 379 w 414"/>
                  <a:gd name="T61" fmla="*/ 265 h 294"/>
                  <a:gd name="T62" fmla="*/ 403 w 414"/>
                  <a:gd name="T63" fmla="*/ 263 h 294"/>
                  <a:gd name="T64" fmla="*/ 414 w 414"/>
                  <a:gd name="T65" fmla="*/ 254 h 294"/>
                  <a:gd name="T66" fmla="*/ 414 w 414"/>
                  <a:gd name="T67" fmla="*/ 237 h 294"/>
                  <a:gd name="T68" fmla="*/ 400 w 414"/>
                  <a:gd name="T69" fmla="*/ 224 h 294"/>
                  <a:gd name="T70" fmla="*/ 378 w 414"/>
                  <a:gd name="T71" fmla="*/ 219 h 294"/>
                  <a:gd name="T72" fmla="*/ 353 w 414"/>
                  <a:gd name="T73" fmla="*/ 222 h 294"/>
                  <a:gd name="T74" fmla="*/ 325 w 414"/>
                  <a:gd name="T75" fmla="*/ 224 h 294"/>
                  <a:gd name="T76" fmla="*/ 304 w 414"/>
                  <a:gd name="T77" fmla="*/ 217 h 294"/>
                  <a:gd name="T78" fmla="*/ 294 w 414"/>
                  <a:gd name="T79" fmla="*/ 211 h 294"/>
                  <a:gd name="T80" fmla="*/ 291 w 414"/>
                  <a:gd name="T81" fmla="*/ 20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4" h="294">
                    <a:moveTo>
                      <a:pt x="291" y="206"/>
                    </a:moveTo>
                    <a:lnTo>
                      <a:pt x="276" y="152"/>
                    </a:lnTo>
                    <a:lnTo>
                      <a:pt x="258" y="113"/>
                    </a:lnTo>
                    <a:lnTo>
                      <a:pt x="236" y="79"/>
                    </a:lnTo>
                    <a:lnTo>
                      <a:pt x="208" y="47"/>
                    </a:lnTo>
                    <a:lnTo>
                      <a:pt x="177" y="23"/>
                    </a:lnTo>
                    <a:lnTo>
                      <a:pt x="145" y="6"/>
                    </a:lnTo>
                    <a:lnTo>
                      <a:pt x="112" y="0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38" y="17"/>
                    </a:lnTo>
                    <a:lnTo>
                      <a:pt x="20" y="37"/>
                    </a:lnTo>
                    <a:lnTo>
                      <a:pt x="6" y="58"/>
                    </a:lnTo>
                    <a:lnTo>
                      <a:pt x="0" y="81"/>
                    </a:lnTo>
                    <a:lnTo>
                      <a:pt x="0" y="113"/>
                    </a:lnTo>
                    <a:lnTo>
                      <a:pt x="1" y="141"/>
                    </a:lnTo>
                    <a:lnTo>
                      <a:pt x="10" y="175"/>
                    </a:lnTo>
                    <a:lnTo>
                      <a:pt x="20" y="203"/>
                    </a:lnTo>
                    <a:lnTo>
                      <a:pt x="38" y="235"/>
                    </a:lnTo>
                    <a:lnTo>
                      <a:pt x="54" y="257"/>
                    </a:lnTo>
                    <a:lnTo>
                      <a:pt x="75" y="270"/>
                    </a:lnTo>
                    <a:lnTo>
                      <a:pt x="109" y="284"/>
                    </a:lnTo>
                    <a:lnTo>
                      <a:pt x="144" y="293"/>
                    </a:lnTo>
                    <a:lnTo>
                      <a:pt x="180" y="294"/>
                    </a:lnTo>
                    <a:lnTo>
                      <a:pt x="212" y="293"/>
                    </a:lnTo>
                    <a:lnTo>
                      <a:pt x="236" y="287"/>
                    </a:lnTo>
                    <a:lnTo>
                      <a:pt x="252" y="275"/>
                    </a:lnTo>
                    <a:lnTo>
                      <a:pt x="272" y="260"/>
                    </a:lnTo>
                    <a:lnTo>
                      <a:pt x="297" y="252"/>
                    </a:lnTo>
                    <a:lnTo>
                      <a:pt x="339" y="255"/>
                    </a:lnTo>
                    <a:lnTo>
                      <a:pt x="379" y="265"/>
                    </a:lnTo>
                    <a:lnTo>
                      <a:pt x="403" y="263"/>
                    </a:lnTo>
                    <a:lnTo>
                      <a:pt x="414" y="254"/>
                    </a:lnTo>
                    <a:lnTo>
                      <a:pt x="414" y="237"/>
                    </a:lnTo>
                    <a:lnTo>
                      <a:pt x="400" y="224"/>
                    </a:lnTo>
                    <a:lnTo>
                      <a:pt x="378" y="219"/>
                    </a:lnTo>
                    <a:lnTo>
                      <a:pt x="353" y="222"/>
                    </a:lnTo>
                    <a:lnTo>
                      <a:pt x="325" y="224"/>
                    </a:lnTo>
                    <a:lnTo>
                      <a:pt x="304" y="217"/>
                    </a:lnTo>
                    <a:lnTo>
                      <a:pt x="294" y="211"/>
                    </a:lnTo>
                    <a:lnTo>
                      <a:pt x="291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0" name="Freeform 118"/>
              <p:cNvSpPr>
                <a:spLocks/>
              </p:cNvSpPr>
              <p:nvPr/>
            </p:nvSpPr>
            <p:spPr bwMode="auto">
              <a:xfrm>
                <a:off x="2742" y="3800"/>
                <a:ext cx="100" cy="244"/>
              </a:xfrm>
              <a:custGeom>
                <a:avLst/>
                <a:gdLst>
                  <a:gd name="T0" fmla="*/ 137 w 300"/>
                  <a:gd name="T1" fmla="*/ 3 h 487"/>
                  <a:gd name="T2" fmla="*/ 169 w 300"/>
                  <a:gd name="T3" fmla="*/ 0 h 487"/>
                  <a:gd name="T4" fmla="*/ 199 w 300"/>
                  <a:gd name="T5" fmla="*/ 5 h 487"/>
                  <a:gd name="T6" fmla="*/ 219 w 300"/>
                  <a:gd name="T7" fmla="*/ 17 h 487"/>
                  <a:gd name="T8" fmla="*/ 236 w 300"/>
                  <a:gd name="T9" fmla="*/ 36 h 487"/>
                  <a:gd name="T10" fmla="*/ 249 w 300"/>
                  <a:gd name="T11" fmla="*/ 60 h 487"/>
                  <a:gd name="T12" fmla="*/ 261 w 300"/>
                  <a:gd name="T13" fmla="*/ 97 h 487"/>
                  <a:gd name="T14" fmla="*/ 276 w 300"/>
                  <a:gd name="T15" fmla="*/ 140 h 487"/>
                  <a:gd name="T16" fmla="*/ 289 w 300"/>
                  <a:gd name="T17" fmla="*/ 197 h 487"/>
                  <a:gd name="T18" fmla="*/ 299 w 300"/>
                  <a:gd name="T19" fmla="*/ 240 h 487"/>
                  <a:gd name="T20" fmla="*/ 300 w 300"/>
                  <a:gd name="T21" fmla="*/ 288 h 487"/>
                  <a:gd name="T22" fmla="*/ 292 w 300"/>
                  <a:gd name="T23" fmla="*/ 333 h 487"/>
                  <a:gd name="T24" fmla="*/ 279 w 300"/>
                  <a:gd name="T25" fmla="*/ 370 h 487"/>
                  <a:gd name="T26" fmla="*/ 264 w 300"/>
                  <a:gd name="T27" fmla="*/ 404 h 487"/>
                  <a:gd name="T28" fmla="*/ 238 w 300"/>
                  <a:gd name="T29" fmla="*/ 440 h 487"/>
                  <a:gd name="T30" fmla="*/ 203 w 300"/>
                  <a:gd name="T31" fmla="*/ 467 h 487"/>
                  <a:gd name="T32" fmla="*/ 199 w 300"/>
                  <a:gd name="T33" fmla="*/ 468 h 487"/>
                  <a:gd name="T34" fmla="*/ 165 w 300"/>
                  <a:gd name="T35" fmla="*/ 481 h 487"/>
                  <a:gd name="T36" fmla="*/ 118 w 300"/>
                  <a:gd name="T37" fmla="*/ 485 h 487"/>
                  <a:gd name="T38" fmla="*/ 113 w 300"/>
                  <a:gd name="T39" fmla="*/ 487 h 487"/>
                  <a:gd name="T40" fmla="*/ 80 w 300"/>
                  <a:gd name="T41" fmla="*/ 484 h 487"/>
                  <a:gd name="T42" fmla="*/ 47 w 300"/>
                  <a:gd name="T43" fmla="*/ 474 h 487"/>
                  <a:gd name="T44" fmla="*/ 19 w 300"/>
                  <a:gd name="T45" fmla="*/ 449 h 487"/>
                  <a:gd name="T46" fmla="*/ 2 w 300"/>
                  <a:gd name="T47" fmla="*/ 415 h 487"/>
                  <a:gd name="T48" fmla="*/ 0 w 300"/>
                  <a:gd name="T49" fmla="*/ 371 h 487"/>
                  <a:gd name="T50" fmla="*/ 9 w 300"/>
                  <a:gd name="T51" fmla="*/ 342 h 487"/>
                  <a:gd name="T52" fmla="*/ 37 w 300"/>
                  <a:gd name="T53" fmla="*/ 308 h 487"/>
                  <a:gd name="T54" fmla="*/ 75 w 300"/>
                  <a:gd name="T55" fmla="*/ 274 h 487"/>
                  <a:gd name="T56" fmla="*/ 90 w 300"/>
                  <a:gd name="T57" fmla="*/ 249 h 487"/>
                  <a:gd name="T58" fmla="*/ 94 w 300"/>
                  <a:gd name="T59" fmla="*/ 226 h 487"/>
                  <a:gd name="T60" fmla="*/ 87 w 300"/>
                  <a:gd name="T61" fmla="*/ 193 h 487"/>
                  <a:gd name="T62" fmla="*/ 70 w 300"/>
                  <a:gd name="T63" fmla="*/ 154 h 487"/>
                  <a:gd name="T64" fmla="*/ 59 w 300"/>
                  <a:gd name="T65" fmla="*/ 119 h 487"/>
                  <a:gd name="T66" fmla="*/ 56 w 300"/>
                  <a:gd name="T67" fmla="*/ 81 h 487"/>
                  <a:gd name="T68" fmla="*/ 63 w 300"/>
                  <a:gd name="T69" fmla="*/ 49 h 487"/>
                  <a:gd name="T70" fmla="*/ 83 w 300"/>
                  <a:gd name="T71" fmla="*/ 27 h 487"/>
                  <a:gd name="T72" fmla="*/ 109 w 300"/>
                  <a:gd name="T73" fmla="*/ 9 h 487"/>
                  <a:gd name="T74" fmla="*/ 137 w 300"/>
                  <a:gd name="T75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0" h="487">
                    <a:moveTo>
                      <a:pt x="137" y="3"/>
                    </a:moveTo>
                    <a:lnTo>
                      <a:pt x="169" y="0"/>
                    </a:lnTo>
                    <a:lnTo>
                      <a:pt x="199" y="5"/>
                    </a:lnTo>
                    <a:lnTo>
                      <a:pt x="219" y="17"/>
                    </a:lnTo>
                    <a:lnTo>
                      <a:pt x="236" y="36"/>
                    </a:lnTo>
                    <a:lnTo>
                      <a:pt x="249" y="60"/>
                    </a:lnTo>
                    <a:lnTo>
                      <a:pt x="261" y="97"/>
                    </a:lnTo>
                    <a:lnTo>
                      <a:pt x="276" y="140"/>
                    </a:lnTo>
                    <a:lnTo>
                      <a:pt x="289" y="197"/>
                    </a:lnTo>
                    <a:lnTo>
                      <a:pt x="299" y="240"/>
                    </a:lnTo>
                    <a:lnTo>
                      <a:pt x="300" y="288"/>
                    </a:lnTo>
                    <a:lnTo>
                      <a:pt x="292" y="333"/>
                    </a:lnTo>
                    <a:lnTo>
                      <a:pt x="279" y="370"/>
                    </a:lnTo>
                    <a:lnTo>
                      <a:pt x="264" y="404"/>
                    </a:lnTo>
                    <a:lnTo>
                      <a:pt x="238" y="440"/>
                    </a:lnTo>
                    <a:lnTo>
                      <a:pt x="203" y="467"/>
                    </a:lnTo>
                    <a:lnTo>
                      <a:pt x="199" y="468"/>
                    </a:lnTo>
                    <a:lnTo>
                      <a:pt x="165" y="481"/>
                    </a:lnTo>
                    <a:lnTo>
                      <a:pt x="118" y="485"/>
                    </a:lnTo>
                    <a:lnTo>
                      <a:pt x="113" y="487"/>
                    </a:lnTo>
                    <a:lnTo>
                      <a:pt x="80" y="484"/>
                    </a:lnTo>
                    <a:lnTo>
                      <a:pt x="47" y="474"/>
                    </a:lnTo>
                    <a:lnTo>
                      <a:pt x="19" y="449"/>
                    </a:lnTo>
                    <a:lnTo>
                      <a:pt x="2" y="415"/>
                    </a:lnTo>
                    <a:lnTo>
                      <a:pt x="0" y="371"/>
                    </a:lnTo>
                    <a:lnTo>
                      <a:pt x="9" y="342"/>
                    </a:lnTo>
                    <a:lnTo>
                      <a:pt x="37" y="308"/>
                    </a:lnTo>
                    <a:lnTo>
                      <a:pt x="75" y="274"/>
                    </a:lnTo>
                    <a:lnTo>
                      <a:pt x="90" y="249"/>
                    </a:lnTo>
                    <a:lnTo>
                      <a:pt x="94" y="226"/>
                    </a:lnTo>
                    <a:lnTo>
                      <a:pt x="87" y="193"/>
                    </a:lnTo>
                    <a:lnTo>
                      <a:pt x="70" y="154"/>
                    </a:lnTo>
                    <a:lnTo>
                      <a:pt x="59" y="119"/>
                    </a:lnTo>
                    <a:lnTo>
                      <a:pt x="56" y="81"/>
                    </a:lnTo>
                    <a:lnTo>
                      <a:pt x="63" y="49"/>
                    </a:lnTo>
                    <a:lnTo>
                      <a:pt x="83" y="27"/>
                    </a:lnTo>
                    <a:lnTo>
                      <a:pt x="109" y="9"/>
                    </a:lnTo>
                    <a:lnTo>
                      <a:pt x="13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1" name="Freeform 119"/>
              <p:cNvSpPr>
                <a:spLocks/>
              </p:cNvSpPr>
              <p:nvPr/>
            </p:nvSpPr>
            <p:spPr bwMode="auto">
              <a:xfrm>
                <a:off x="2802" y="3735"/>
                <a:ext cx="180" cy="119"/>
              </a:xfrm>
              <a:custGeom>
                <a:avLst/>
                <a:gdLst>
                  <a:gd name="T0" fmla="*/ 23 w 539"/>
                  <a:gd name="T1" fmla="*/ 162 h 239"/>
                  <a:gd name="T2" fmla="*/ 1 w 539"/>
                  <a:gd name="T3" fmla="*/ 208 h 239"/>
                  <a:gd name="T4" fmla="*/ 37 w 539"/>
                  <a:gd name="T5" fmla="*/ 239 h 239"/>
                  <a:gd name="T6" fmla="*/ 116 w 539"/>
                  <a:gd name="T7" fmla="*/ 183 h 239"/>
                  <a:gd name="T8" fmla="*/ 174 w 539"/>
                  <a:gd name="T9" fmla="*/ 114 h 239"/>
                  <a:gd name="T10" fmla="*/ 263 w 539"/>
                  <a:gd name="T11" fmla="*/ 63 h 239"/>
                  <a:gd name="T12" fmla="*/ 320 w 539"/>
                  <a:gd name="T13" fmla="*/ 49 h 239"/>
                  <a:gd name="T14" fmla="*/ 382 w 539"/>
                  <a:gd name="T15" fmla="*/ 48 h 239"/>
                  <a:gd name="T16" fmla="*/ 392 w 539"/>
                  <a:gd name="T17" fmla="*/ 49 h 239"/>
                  <a:gd name="T18" fmla="*/ 394 w 539"/>
                  <a:gd name="T19" fmla="*/ 60 h 239"/>
                  <a:gd name="T20" fmla="*/ 397 w 539"/>
                  <a:gd name="T21" fmla="*/ 70 h 239"/>
                  <a:gd name="T22" fmla="*/ 395 w 539"/>
                  <a:gd name="T23" fmla="*/ 80 h 239"/>
                  <a:gd name="T24" fmla="*/ 394 w 539"/>
                  <a:gd name="T25" fmla="*/ 91 h 239"/>
                  <a:gd name="T26" fmla="*/ 392 w 539"/>
                  <a:gd name="T27" fmla="*/ 101 h 239"/>
                  <a:gd name="T28" fmla="*/ 395 w 539"/>
                  <a:gd name="T29" fmla="*/ 113 h 239"/>
                  <a:gd name="T30" fmla="*/ 405 w 539"/>
                  <a:gd name="T31" fmla="*/ 118 h 239"/>
                  <a:gd name="T32" fmla="*/ 414 w 539"/>
                  <a:gd name="T33" fmla="*/ 125 h 239"/>
                  <a:gd name="T34" fmla="*/ 422 w 539"/>
                  <a:gd name="T35" fmla="*/ 118 h 239"/>
                  <a:gd name="T36" fmla="*/ 432 w 539"/>
                  <a:gd name="T37" fmla="*/ 109 h 239"/>
                  <a:gd name="T38" fmla="*/ 435 w 539"/>
                  <a:gd name="T39" fmla="*/ 100 h 239"/>
                  <a:gd name="T40" fmla="*/ 435 w 539"/>
                  <a:gd name="T41" fmla="*/ 91 h 239"/>
                  <a:gd name="T42" fmla="*/ 430 w 539"/>
                  <a:gd name="T43" fmla="*/ 81 h 239"/>
                  <a:gd name="T44" fmla="*/ 426 w 539"/>
                  <a:gd name="T45" fmla="*/ 72 h 239"/>
                  <a:gd name="T46" fmla="*/ 425 w 539"/>
                  <a:gd name="T47" fmla="*/ 62 h 239"/>
                  <a:gd name="T48" fmla="*/ 421 w 539"/>
                  <a:gd name="T49" fmla="*/ 53 h 239"/>
                  <a:gd name="T50" fmla="*/ 419 w 539"/>
                  <a:gd name="T51" fmla="*/ 42 h 239"/>
                  <a:gd name="T52" fmla="*/ 428 w 539"/>
                  <a:gd name="T53" fmla="*/ 34 h 239"/>
                  <a:gd name="T54" fmla="*/ 436 w 539"/>
                  <a:gd name="T55" fmla="*/ 34 h 239"/>
                  <a:gd name="T56" fmla="*/ 449 w 539"/>
                  <a:gd name="T57" fmla="*/ 34 h 239"/>
                  <a:gd name="T58" fmla="*/ 458 w 539"/>
                  <a:gd name="T59" fmla="*/ 34 h 239"/>
                  <a:gd name="T60" fmla="*/ 466 w 539"/>
                  <a:gd name="T61" fmla="*/ 40 h 239"/>
                  <a:gd name="T62" fmla="*/ 476 w 539"/>
                  <a:gd name="T63" fmla="*/ 49 h 239"/>
                  <a:gd name="T64" fmla="*/ 483 w 539"/>
                  <a:gd name="T65" fmla="*/ 57 h 239"/>
                  <a:gd name="T66" fmla="*/ 489 w 539"/>
                  <a:gd name="T67" fmla="*/ 69 h 239"/>
                  <a:gd name="T68" fmla="*/ 495 w 539"/>
                  <a:gd name="T69" fmla="*/ 77 h 239"/>
                  <a:gd name="T70" fmla="*/ 504 w 539"/>
                  <a:gd name="T71" fmla="*/ 85 h 239"/>
                  <a:gd name="T72" fmla="*/ 516 w 539"/>
                  <a:gd name="T73" fmla="*/ 83 h 239"/>
                  <a:gd name="T74" fmla="*/ 528 w 539"/>
                  <a:gd name="T75" fmla="*/ 80 h 239"/>
                  <a:gd name="T76" fmla="*/ 534 w 539"/>
                  <a:gd name="T77" fmla="*/ 71 h 239"/>
                  <a:gd name="T78" fmla="*/ 538 w 539"/>
                  <a:gd name="T79" fmla="*/ 62 h 239"/>
                  <a:gd name="T80" fmla="*/ 539 w 539"/>
                  <a:gd name="T81" fmla="*/ 53 h 239"/>
                  <a:gd name="T82" fmla="*/ 534 w 539"/>
                  <a:gd name="T83" fmla="*/ 43 h 239"/>
                  <a:gd name="T84" fmla="*/ 527 w 539"/>
                  <a:gd name="T85" fmla="*/ 34 h 239"/>
                  <a:gd name="T86" fmla="*/ 518 w 539"/>
                  <a:gd name="T87" fmla="*/ 27 h 239"/>
                  <a:gd name="T88" fmla="*/ 509 w 539"/>
                  <a:gd name="T89" fmla="*/ 20 h 239"/>
                  <a:gd name="T90" fmla="*/ 501 w 539"/>
                  <a:gd name="T91" fmla="*/ 13 h 239"/>
                  <a:gd name="T92" fmla="*/ 490 w 539"/>
                  <a:gd name="T93" fmla="*/ 10 h 239"/>
                  <a:gd name="T94" fmla="*/ 481 w 539"/>
                  <a:gd name="T95" fmla="*/ 6 h 239"/>
                  <a:gd name="T96" fmla="*/ 469 w 539"/>
                  <a:gd name="T97" fmla="*/ 2 h 239"/>
                  <a:gd name="T98" fmla="*/ 459 w 539"/>
                  <a:gd name="T99" fmla="*/ 1 h 239"/>
                  <a:gd name="T100" fmla="*/ 449 w 539"/>
                  <a:gd name="T101" fmla="*/ 0 h 239"/>
                  <a:gd name="T102" fmla="*/ 439 w 539"/>
                  <a:gd name="T103" fmla="*/ 1 h 239"/>
                  <a:gd name="T104" fmla="*/ 430 w 539"/>
                  <a:gd name="T105" fmla="*/ 2 h 239"/>
                  <a:gd name="T106" fmla="*/ 420 w 539"/>
                  <a:gd name="T107" fmla="*/ 4 h 239"/>
                  <a:gd name="T108" fmla="*/ 410 w 539"/>
                  <a:gd name="T109" fmla="*/ 6 h 239"/>
                  <a:gd name="T110" fmla="*/ 402 w 539"/>
                  <a:gd name="T111" fmla="*/ 8 h 239"/>
                  <a:gd name="T112" fmla="*/ 392 w 539"/>
                  <a:gd name="T113" fmla="*/ 5 h 239"/>
                  <a:gd name="T114" fmla="*/ 279 w 539"/>
                  <a:gd name="T115" fmla="*/ 29 h 239"/>
                  <a:gd name="T116" fmla="*/ 153 w 539"/>
                  <a:gd name="T117" fmla="*/ 77 h 239"/>
                  <a:gd name="T118" fmla="*/ 75 w 539"/>
                  <a:gd name="T119" fmla="*/ 11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9" h="239">
                    <a:moveTo>
                      <a:pt x="62" y="126"/>
                    </a:moveTo>
                    <a:lnTo>
                      <a:pt x="23" y="162"/>
                    </a:lnTo>
                    <a:lnTo>
                      <a:pt x="0" y="204"/>
                    </a:lnTo>
                    <a:lnTo>
                      <a:pt x="1" y="208"/>
                    </a:lnTo>
                    <a:lnTo>
                      <a:pt x="7" y="229"/>
                    </a:lnTo>
                    <a:lnTo>
                      <a:pt x="37" y="239"/>
                    </a:lnTo>
                    <a:lnTo>
                      <a:pt x="83" y="219"/>
                    </a:lnTo>
                    <a:lnTo>
                      <a:pt x="116" y="183"/>
                    </a:lnTo>
                    <a:lnTo>
                      <a:pt x="144" y="145"/>
                    </a:lnTo>
                    <a:lnTo>
                      <a:pt x="174" y="114"/>
                    </a:lnTo>
                    <a:lnTo>
                      <a:pt x="211" y="91"/>
                    </a:lnTo>
                    <a:lnTo>
                      <a:pt x="263" y="63"/>
                    </a:lnTo>
                    <a:lnTo>
                      <a:pt x="268" y="62"/>
                    </a:lnTo>
                    <a:lnTo>
                      <a:pt x="320" y="49"/>
                    </a:lnTo>
                    <a:lnTo>
                      <a:pt x="366" y="44"/>
                    </a:lnTo>
                    <a:lnTo>
                      <a:pt x="382" y="48"/>
                    </a:lnTo>
                    <a:lnTo>
                      <a:pt x="387" y="44"/>
                    </a:lnTo>
                    <a:lnTo>
                      <a:pt x="392" y="49"/>
                    </a:lnTo>
                    <a:lnTo>
                      <a:pt x="394" y="56"/>
                    </a:lnTo>
                    <a:lnTo>
                      <a:pt x="394" y="60"/>
                    </a:lnTo>
                    <a:lnTo>
                      <a:pt x="395" y="66"/>
                    </a:lnTo>
                    <a:lnTo>
                      <a:pt x="397" y="70"/>
                    </a:lnTo>
                    <a:lnTo>
                      <a:pt x="396" y="75"/>
                    </a:lnTo>
                    <a:lnTo>
                      <a:pt x="395" y="80"/>
                    </a:lnTo>
                    <a:lnTo>
                      <a:pt x="394" y="87"/>
                    </a:lnTo>
                    <a:lnTo>
                      <a:pt x="394" y="91"/>
                    </a:lnTo>
                    <a:lnTo>
                      <a:pt x="393" y="95"/>
                    </a:lnTo>
                    <a:lnTo>
                      <a:pt x="392" y="101"/>
                    </a:lnTo>
                    <a:lnTo>
                      <a:pt x="393" y="108"/>
                    </a:lnTo>
                    <a:lnTo>
                      <a:pt x="395" y="113"/>
                    </a:lnTo>
                    <a:lnTo>
                      <a:pt x="401" y="117"/>
                    </a:lnTo>
                    <a:lnTo>
                      <a:pt x="405" y="118"/>
                    </a:lnTo>
                    <a:lnTo>
                      <a:pt x="409" y="123"/>
                    </a:lnTo>
                    <a:lnTo>
                      <a:pt x="414" y="125"/>
                    </a:lnTo>
                    <a:lnTo>
                      <a:pt x="419" y="123"/>
                    </a:lnTo>
                    <a:lnTo>
                      <a:pt x="422" y="118"/>
                    </a:lnTo>
                    <a:lnTo>
                      <a:pt x="426" y="113"/>
                    </a:lnTo>
                    <a:lnTo>
                      <a:pt x="432" y="109"/>
                    </a:lnTo>
                    <a:lnTo>
                      <a:pt x="433" y="105"/>
                    </a:lnTo>
                    <a:lnTo>
                      <a:pt x="435" y="100"/>
                    </a:lnTo>
                    <a:lnTo>
                      <a:pt x="434" y="95"/>
                    </a:lnTo>
                    <a:lnTo>
                      <a:pt x="435" y="91"/>
                    </a:lnTo>
                    <a:lnTo>
                      <a:pt x="434" y="87"/>
                    </a:lnTo>
                    <a:lnTo>
                      <a:pt x="430" y="81"/>
                    </a:lnTo>
                    <a:lnTo>
                      <a:pt x="430" y="76"/>
                    </a:lnTo>
                    <a:lnTo>
                      <a:pt x="426" y="72"/>
                    </a:lnTo>
                    <a:lnTo>
                      <a:pt x="424" y="67"/>
                    </a:lnTo>
                    <a:lnTo>
                      <a:pt x="425" y="62"/>
                    </a:lnTo>
                    <a:lnTo>
                      <a:pt x="422" y="57"/>
                    </a:lnTo>
                    <a:lnTo>
                      <a:pt x="421" y="53"/>
                    </a:lnTo>
                    <a:lnTo>
                      <a:pt x="419" y="48"/>
                    </a:lnTo>
                    <a:lnTo>
                      <a:pt x="419" y="42"/>
                    </a:lnTo>
                    <a:lnTo>
                      <a:pt x="422" y="38"/>
                    </a:lnTo>
                    <a:lnTo>
                      <a:pt x="428" y="34"/>
                    </a:lnTo>
                    <a:lnTo>
                      <a:pt x="432" y="32"/>
                    </a:lnTo>
                    <a:lnTo>
                      <a:pt x="436" y="34"/>
                    </a:lnTo>
                    <a:lnTo>
                      <a:pt x="444" y="33"/>
                    </a:lnTo>
                    <a:lnTo>
                      <a:pt x="449" y="34"/>
                    </a:lnTo>
                    <a:lnTo>
                      <a:pt x="453" y="34"/>
                    </a:lnTo>
                    <a:lnTo>
                      <a:pt x="458" y="34"/>
                    </a:lnTo>
                    <a:lnTo>
                      <a:pt x="462" y="37"/>
                    </a:lnTo>
                    <a:lnTo>
                      <a:pt x="466" y="40"/>
                    </a:lnTo>
                    <a:lnTo>
                      <a:pt x="472" y="44"/>
                    </a:lnTo>
                    <a:lnTo>
                      <a:pt x="476" y="49"/>
                    </a:lnTo>
                    <a:lnTo>
                      <a:pt x="478" y="53"/>
                    </a:lnTo>
                    <a:lnTo>
                      <a:pt x="483" y="57"/>
                    </a:lnTo>
                    <a:lnTo>
                      <a:pt x="486" y="63"/>
                    </a:lnTo>
                    <a:lnTo>
                      <a:pt x="489" y="69"/>
                    </a:lnTo>
                    <a:lnTo>
                      <a:pt x="493" y="72"/>
                    </a:lnTo>
                    <a:lnTo>
                      <a:pt x="495" y="77"/>
                    </a:lnTo>
                    <a:lnTo>
                      <a:pt x="499" y="81"/>
                    </a:lnTo>
                    <a:lnTo>
                      <a:pt x="504" y="85"/>
                    </a:lnTo>
                    <a:lnTo>
                      <a:pt x="511" y="86"/>
                    </a:lnTo>
                    <a:lnTo>
                      <a:pt x="516" y="83"/>
                    </a:lnTo>
                    <a:lnTo>
                      <a:pt x="522" y="81"/>
                    </a:lnTo>
                    <a:lnTo>
                      <a:pt x="528" y="80"/>
                    </a:lnTo>
                    <a:lnTo>
                      <a:pt x="530" y="75"/>
                    </a:lnTo>
                    <a:lnTo>
                      <a:pt x="534" y="71"/>
                    </a:lnTo>
                    <a:lnTo>
                      <a:pt x="536" y="67"/>
                    </a:lnTo>
                    <a:lnTo>
                      <a:pt x="538" y="62"/>
                    </a:lnTo>
                    <a:lnTo>
                      <a:pt x="538" y="58"/>
                    </a:lnTo>
                    <a:lnTo>
                      <a:pt x="539" y="53"/>
                    </a:lnTo>
                    <a:lnTo>
                      <a:pt x="539" y="48"/>
                    </a:lnTo>
                    <a:lnTo>
                      <a:pt x="534" y="43"/>
                    </a:lnTo>
                    <a:lnTo>
                      <a:pt x="531" y="38"/>
                    </a:lnTo>
                    <a:lnTo>
                      <a:pt x="527" y="34"/>
                    </a:lnTo>
                    <a:lnTo>
                      <a:pt x="523" y="31"/>
                    </a:lnTo>
                    <a:lnTo>
                      <a:pt x="518" y="27"/>
                    </a:lnTo>
                    <a:lnTo>
                      <a:pt x="515" y="23"/>
                    </a:lnTo>
                    <a:lnTo>
                      <a:pt x="509" y="20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5" y="10"/>
                    </a:lnTo>
                    <a:lnTo>
                      <a:pt x="490" y="10"/>
                    </a:lnTo>
                    <a:lnTo>
                      <a:pt x="486" y="6"/>
                    </a:lnTo>
                    <a:lnTo>
                      <a:pt x="481" y="6"/>
                    </a:lnTo>
                    <a:lnTo>
                      <a:pt x="475" y="3"/>
                    </a:lnTo>
                    <a:lnTo>
                      <a:pt x="469" y="2"/>
                    </a:lnTo>
                    <a:lnTo>
                      <a:pt x="463" y="2"/>
                    </a:lnTo>
                    <a:lnTo>
                      <a:pt x="459" y="1"/>
                    </a:lnTo>
                    <a:lnTo>
                      <a:pt x="453" y="0"/>
                    </a:lnTo>
                    <a:lnTo>
                      <a:pt x="449" y="0"/>
                    </a:lnTo>
                    <a:lnTo>
                      <a:pt x="445" y="0"/>
                    </a:lnTo>
                    <a:lnTo>
                      <a:pt x="439" y="1"/>
                    </a:lnTo>
                    <a:lnTo>
                      <a:pt x="435" y="3"/>
                    </a:lnTo>
                    <a:lnTo>
                      <a:pt x="430" y="2"/>
                    </a:lnTo>
                    <a:lnTo>
                      <a:pt x="424" y="4"/>
                    </a:lnTo>
                    <a:lnTo>
                      <a:pt x="420" y="4"/>
                    </a:lnTo>
                    <a:lnTo>
                      <a:pt x="416" y="5"/>
                    </a:lnTo>
                    <a:lnTo>
                      <a:pt x="410" y="6"/>
                    </a:lnTo>
                    <a:lnTo>
                      <a:pt x="406" y="6"/>
                    </a:lnTo>
                    <a:lnTo>
                      <a:pt x="402" y="8"/>
                    </a:lnTo>
                    <a:lnTo>
                      <a:pt x="397" y="6"/>
                    </a:lnTo>
                    <a:lnTo>
                      <a:pt x="392" y="5"/>
                    </a:lnTo>
                    <a:lnTo>
                      <a:pt x="333" y="14"/>
                    </a:lnTo>
                    <a:lnTo>
                      <a:pt x="279" y="29"/>
                    </a:lnTo>
                    <a:lnTo>
                      <a:pt x="213" y="51"/>
                    </a:lnTo>
                    <a:lnTo>
                      <a:pt x="153" y="77"/>
                    </a:lnTo>
                    <a:lnTo>
                      <a:pt x="107" y="101"/>
                    </a:lnTo>
                    <a:lnTo>
                      <a:pt x="75" y="117"/>
                    </a:lnTo>
                    <a:lnTo>
                      <a:pt x="62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2" name="Freeform 120"/>
              <p:cNvSpPr>
                <a:spLocks/>
              </p:cNvSpPr>
              <p:nvPr/>
            </p:nvSpPr>
            <p:spPr bwMode="auto">
              <a:xfrm>
                <a:off x="2755" y="3967"/>
                <a:ext cx="73" cy="301"/>
              </a:xfrm>
              <a:custGeom>
                <a:avLst/>
                <a:gdLst>
                  <a:gd name="T0" fmla="*/ 102 w 217"/>
                  <a:gd name="T1" fmla="*/ 0 h 604"/>
                  <a:gd name="T2" fmla="*/ 67 w 217"/>
                  <a:gd name="T3" fmla="*/ 21 h 604"/>
                  <a:gd name="T4" fmla="*/ 51 w 217"/>
                  <a:gd name="T5" fmla="*/ 45 h 604"/>
                  <a:gd name="T6" fmla="*/ 41 w 217"/>
                  <a:gd name="T7" fmla="*/ 84 h 604"/>
                  <a:gd name="T8" fmla="*/ 41 w 217"/>
                  <a:gd name="T9" fmla="*/ 135 h 604"/>
                  <a:gd name="T10" fmla="*/ 48 w 217"/>
                  <a:gd name="T11" fmla="*/ 187 h 604"/>
                  <a:gd name="T12" fmla="*/ 59 w 217"/>
                  <a:gd name="T13" fmla="*/ 229 h 604"/>
                  <a:gd name="T14" fmla="*/ 66 w 217"/>
                  <a:gd name="T15" fmla="*/ 285 h 604"/>
                  <a:gd name="T16" fmla="*/ 65 w 217"/>
                  <a:gd name="T17" fmla="*/ 327 h 604"/>
                  <a:gd name="T18" fmla="*/ 62 w 217"/>
                  <a:gd name="T19" fmla="*/ 374 h 604"/>
                  <a:gd name="T20" fmla="*/ 48 w 217"/>
                  <a:gd name="T21" fmla="*/ 416 h 604"/>
                  <a:gd name="T22" fmla="*/ 28 w 217"/>
                  <a:gd name="T23" fmla="*/ 472 h 604"/>
                  <a:gd name="T24" fmla="*/ 6 w 217"/>
                  <a:gd name="T25" fmla="*/ 521 h 604"/>
                  <a:gd name="T26" fmla="*/ 0 w 217"/>
                  <a:gd name="T27" fmla="*/ 539 h 604"/>
                  <a:gd name="T28" fmla="*/ 4 w 217"/>
                  <a:gd name="T29" fmla="*/ 555 h 604"/>
                  <a:gd name="T30" fmla="*/ 6 w 217"/>
                  <a:gd name="T31" fmla="*/ 560 h 604"/>
                  <a:gd name="T32" fmla="*/ 14 w 217"/>
                  <a:gd name="T33" fmla="*/ 572 h 604"/>
                  <a:gd name="T34" fmla="*/ 24 w 217"/>
                  <a:gd name="T35" fmla="*/ 577 h 604"/>
                  <a:gd name="T36" fmla="*/ 29 w 217"/>
                  <a:gd name="T37" fmla="*/ 577 h 604"/>
                  <a:gd name="T38" fmla="*/ 48 w 217"/>
                  <a:gd name="T39" fmla="*/ 575 h 604"/>
                  <a:gd name="T40" fmla="*/ 88 w 217"/>
                  <a:gd name="T41" fmla="*/ 568 h 604"/>
                  <a:gd name="T42" fmla="*/ 124 w 217"/>
                  <a:gd name="T43" fmla="*/ 570 h 604"/>
                  <a:gd name="T44" fmla="*/ 162 w 217"/>
                  <a:gd name="T45" fmla="*/ 589 h 604"/>
                  <a:gd name="T46" fmla="*/ 188 w 217"/>
                  <a:gd name="T47" fmla="*/ 604 h 604"/>
                  <a:gd name="T48" fmla="*/ 208 w 217"/>
                  <a:gd name="T49" fmla="*/ 594 h 604"/>
                  <a:gd name="T50" fmla="*/ 217 w 217"/>
                  <a:gd name="T51" fmla="*/ 566 h 604"/>
                  <a:gd name="T52" fmla="*/ 206 w 217"/>
                  <a:gd name="T53" fmla="*/ 542 h 604"/>
                  <a:gd name="T54" fmla="*/ 183 w 217"/>
                  <a:gd name="T55" fmla="*/ 531 h 604"/>
                  <a:gd name="T56" fmla="*/ 138 w 217"/>
                  <a:gd name="T57" fmla="*/ 525 h 604"/>
                  <a:gd name="T58" fmla="*/ 81 w 217"/>
                  <a:gd name="T59" fmla="*/ 527 h 604"/>
                  <a:gd name="T60" fmla="*/ 59 w 217"/>
                  <a:gd name="T61" fmla="*/ 521 h 604"/>
                  <a:gd name="T62" fmla="*/ 56 w 217"/>
                  <a:gd name="T63" fmla="*/ 508 h 604"/>
                  <a:gd name="T64" fmla="*/ 56 w 217"/>
                  <a:gd name="T65" fmla="*/ 487 h 604"/>
                  <a:gd name="T66" fmla="*/ 67 w 217"/>
                  <a:gd name="T67" fmla="*/ 452 h 604"/>
                  <a:gd name="T68" fmla="*/ 91 w 217"/>
                  <a:gd name="T69" fmla="*/ 413 h 604"/>
                  <a:gd name="T70" fmla="*/ 112 w 217"/>
                  <a:gd name="T71" fmla="*/ 365 h 604"/>
                  <a:gd name="T72" fmla="*/ 119 w 217"/>
                  <a:gd name="T73" fmla="*/ 316 h 604"/>
                  <a:gd name="T74" fmla="*/ 129 w 217"/>
                  <a:gd name="T75" fmla="*/ 244 h 604"/>
                  <a:gd name="T76" fmla="*/ 135 w 217"/>
                  <a:gd name="T77" fmla="*/ 174 h 604"/>
                  <a:gd name="T78" fmla="*/ 141 w 217"/>
                  <a:gd name="T79" fmla="*/ 105 h 604"/>
                  <a:gd name="T80" fmla="*/ 133 w 217"/>
                  <a:gd name="T81" fmla="*/ 36 h 604"/>
                  <a:gd name="T82" fmla="*/ 116 w 217"/>
                  <a:gd name="T83" fmla="*/ 15 h 604"/>
                  <a:gd name="T84" fmla="*/ 104 w 217"/>
                  <a:gd name="T85" fmla="*/ 8 h 604"/>
                  <a:gd name="T86" fmla="*/ 102 w 217"/>
                  <a:gd name="T8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7" h="604">
                    <a:moveTo>
                      <a:pt x="102" y="0"/>
                    </a:moveTo>
                    <a:lnTo>
                      <a:pt x="67" y="21"/>
                    </a:lnTo>
                    <a:lnTo>
                      <a:pt x="51" y="45"/>
                    </a:lnTo>
                    <a:lnTo>
                      <a:pt x="41" y="84"/>
                    </a:lnTo>
                    <a:lnTo>
                      <a:pt x="41" y="135"/>
                    </a:lnTo>
                    <a:lnTo>
                      <a:pt x="48" y="187"/>
                    </a:lnTo>
                    <a:lnTo>
                      <a:pt x="59" y="229"/>
                    </a:lnTo>
                    <a:lnTo>
                      <a:pt x="66" y="285"/>
                    </a:lnTo>
                    <a:lnTo>
                      <a:pt x="65" y="327"/>
                    </a:lnTo>
                    <a:lnTo>
                      <a:pt x="62" y="374"/>
                    </a:lnTo>
                    <a:lnTo>
                      <a:pt x="48" y="416"/>
                    </a:lnTo>
                    <a:lnTo>
                      <a:pt x="28" y="472"/>
                    </a:lnTo>
                    <a:lnTo>
                      <a:pt x="6" y="521"/>
                    </a:lnTo>
                    <a:lnTo>
                      <a:pt x="0" y="539"/>
                    </a:lnTo>
                    <a:lnTo>
                      <a:pt x="4" y="555"/>
                    </a:lnTo>
                    <a:lnTo>
                      <a:pt x="6" y="560"/>
                    </a:lnTo>
                    <a:lnTo>
                      <a:pt x="14" y="572"/>
                    </a:lnTo>
                    <a:lnTo>
                      <a:pt x="24" y="577"/>
                    </a:lnTo>
                    <a:lnTo>
                      <a:pt x="29" y="577"/>
                    </a:lnTo>
                    <a:lnTo>
                      <a:pt x="48" y="575"/>
                    </a:lnTo>
                    <a:lnTo>
                      <a:pt x="88" y="568"/>
                    </a:lnTo>
                    <a:lnTo>
                      <a:pt x="124" y="570"/>
                    </a:lnTo>
                    <a:lnTo>
                      <a:pt x="162" y="589"/>
                    </a:lnTo>
                    <a:lnTo>
                      <a:pt x="188" y="604"/>
                    </a:lnTo>
                    <a:lnTo>
                      <a:pt x="208" y="594"/>
                    </a:lnTo>
                    <a:lnTo>
                      <a:pt x="217" y="566"/>
                    </a:lnTo>
                    <a:lnTo>
                      <a:pt x="206" y="542"/>
                    </a:lnTo>
                    <a:lnTo>
                      <a:pt x="183" y="531"/>
                    </a:lnTo>
                    <a:lnTo>
                      <a:pt x="138" y="525"/>
                    </a:lnTo>
                    <a:lnTo>
                      <a:pt x="81" y="527"/>
                    </a:lnTo>
                    <a:lnTo>
                      <a:pt x="59" y="521"/>
                    </a:lnTo>
                    <a:lnTo>
                      <a:pt x="56" y="508"/>
                    </a:lnTo>
                    <a:lnTo>
                      <a:pt x="56" y="487"/>
                    </a:lnTo>
                    <a:lnTo>
                      <a:pt x="67" y="452"/>
                    </a:lnTo>
                    <a:lnTo>
                      <a:pt x="91" y="413"/>
                    </a:lnTo>
                    <a:lnTo>
                      <a:pt x="112" y="365"/>
                    </a:lnTo>
                    <a:lnTo>
                      <a:pt x="119" y="316"/>
                    </a:lnTo>
                    <a:lnTo>
                      <a:pt x="129" y="244"/>
                    </a:lnTo>
                    <a:lnTo>
                      <a:pt x="135" y="174"/>
                    </a:lnTo>
                    <a:lnTo>
                      <a:pt x="141" y="105"/>
                    </a:lnTo>
                    <a:lnTo>
                      <a:pt x="133" y="36"/>
                    </a:lnTo>
                    <a:lnTo>
                      <a:pt x="116" y="15"/>
                    </a:lnTo>
                    <a:lnTo>
                      <a:pt x="104" y="8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3" name="Freeform 121"/>
              <p:cNvSpPr>
                <a:spLocks/>
              </p:cNvSpPr>
              <p:nvPr/>
            </p:nvSpPr>
            <p:spPr bwMode="auto">
              <a:xfrm>
                <a:off x="2815" y="3955"/>
                <a:ext cx="64" cy="288"/>
              </a:xfrm>
              <a:custGeom>
                <a:avLst/>
                <a:gdLst>
                  <a:gd name="T0" fmla="*/ 53 w 192"/>
                  <a:gd name="T1" fmla="*/ 0 h 576"/>
                  <a:gd name="T2" fmla="*/ 25 w 192"/>
                  <a:gd name="T3" fmla="*/ 23 h 576"/>
                  <a:gd name="T4" fmla="*/ 11 w 192"/>
                  <a:gd name="T5" fmla="*/ 46 h 576"/>
                  <a:gd name="T6" fmla="*/ 5 w 192"/>
                  <a:gd name="T7" fmla="*/ 85 h 576"/>
                  <a:gd name="T8" fmla="*/ 8 w 192"/>
                  <a:gd name="T9" fmla="*/ 134 h 576"/>
                  <a:gd name="T10" fmla="*/ 19 w 192"/>
                  <a:gd name="T11" fmla="*/ 183 h 576"/>
                  <a:gd name="T12" fmla="*/ 31 w 192"/>
                  <a:gd name="T13" fmla="*/ 224 h 576"/>
                  <a:gd name="T14" fmla="*/ 41 w 192"/>
                  <a:gd name="T15" fmla="*/ 277 h 576"/>
                  <a:gd name="T16" fmla="*/ 43 w 192"/>
                  <a:gd name="T17" fmla="*/ 318 h 576"/>
                  <a:gd name="T18" fmla="*/ 44 w 192"/>
                  <a:gd name="T19" fmla="*/ 362 h 576"/>
                  <a:gd name="T20" fmla="*/ 35 w 192"/>
                  <a:gd name="T21" fmla="*/ 403 h 576"/>
                  <a:gd name="T22" fmla="*/ 21 w 192"/>
                  <a:gd name="T23" fmla="*/ 459 h 576"/>
                  <a:gd name="T24" fmla="*/ 5 w 192"/>
                  <a:gd name="T25" fmla="*/ 507 h 576"/>
                  <a:gd name="T26" fmla="*/ 0 w 192"/>
                  <a:gd name="T27" fmla="*/ 525 h 576"/>
                  <a:gd name="T28" fmla="*/ 6 w 192"/>
                  <a:gd name="T29" fmla="*/ 540 h 576"/>
                  <a:gd name="T30" fmla="*/ 7 w 192"/>
                  <a:gd name="T31" fmla="*/ 545 h 576"/>
                  <a:gd name="T32" fmla="*/ 16 w 192"/>
                  <a:gd name="T33" fmla="*/ 556 h 576"/>
                  <a:gd name="T34" fmla="*/ 25 w 192"/>
                  <a:gd name="T35" fmla="*/ 559 h 576"/>
                  <a:gd name="T36" fmla="*/ 30 w 192"/>
                  <a:gd name="T37" fmla="*/ 559 h 576"/>
                  <a:gd name="T38" fmla="*/ 46 w 192"/>
                  <a:gd name="T39" fmla="*/ 556 h 576"/>
                  <a:gd name="T40" fmla="*/ 80 w 192"/>
                  <a:gd name="T41" fmla="*/ 547 h 576"/>
                  <a:gd name="T42" fmla="*/ 111 w 192"/>
                  <a:gd name="T43" fmla="*/ 548 h 576"/>
                  <a:gd name="T44" fmla="*/ 147 w 192"/>
                  <a:gd name="T45" fmla="*/ 564 h 576"/>
                  <a:gd name="T46" fmla="*/ 169 w 192"/>
                  <a:gd name="T47" fmla="*/ 576 h 576"/>
                  <a:gd name="T48" fmla="*/ 186 w 192"/>
                  <a:gd name="T49" fmla="*/ 567 h 576"/>
                  <a:gd name="T50" fmla="*/ 192 w 192"/>
                  <a:gd name="T51" fmla="*/ 537 h 576"/>
                  <a:gd name="T52" fmla="*/ 182 w 192"/>
                  <a:gd name="T53" fmla="*/ 515 h 576"/>
                  <a:gd name="T54" fmla="*/ 160 w 192"/>
                  <a:gd name="T55" fmla="*/ 507 h 576"/>
                  <a:gd name="T56" fmla="*/ 120 w 192"/>
                  <a:gd name="T57" fmla="*/ 503 h 576"/>
                  <a:gd name="T58" fmla="*/ 72 w 192"/>
                  <a:gd name="T59" fmla="*/ 508 h 576"/>
                  <a:gd name="T60" fmla="*/ 51 w 192"/>
                  <a:gd name="T61" fmla="*/ 503 h 576"/>
                  <a:gd name="T62" fmla="*/ 48 w 192"/>
                  <a:gd name="T63" fmla="*/ 492 h 576"/>
                  <a:gd name="T64" fmla="*/ 46 w 192"/>
                  <a:gd name="T65" fmla="*/ 472 h 576"/>
                  <a:gd name="T66" fmla="*/ 54 w 192"/>
                  <a:gd name="T67" fmla="*/ 438 h 576"/>
                  <a:gd name="T68" fmla="*/ 73 w 192"/>
                  <a:gd name="T69" fmla="*/ 398 h 576"/>
                  <a:gd name="T70" fmla="*/ 87 w 192"/>
                  <a:gd name="T71" fmla="*/ 352 h 576"/>
                  <a:gd name="T72" fmla="*/ 90 w 192"/>
                  <a:gd name="T73" fmla="*/ 303 h 576"/>
                  <a:gd name="T74" fmla="*/ 93 w 192"/>
                  <a:gd name="T75" fmla="*/ 233 h 576"/>
                  <a:gd name="T76" fmla="*/ 93 w 192"/>
                  <a:gd name="T77" fmla="*/ 166 h 576"/>
                  <a:gd name="T78" fmla="*/ 94 w 192"/>
                  <a:gd name="T79" fmla="*/ 98 h 576"/>
                  <a:gd name="T80" fmla="*/ 82 w 192"/>
                  <a:gd name="T81" fmla="*/ 34 h 576"/>
                  <a:gd name="T82" fmla="*/ 66 w 192"/>
                  <a:gd name="T83" fmla="*/ 15 h 576"/>
                  <a:gd name="T84" fmla="*/ 55 w 192"/>
                  <a:gd name="T85" fmla="*/ 8 h 576"/>
                  <a:gd name="T86" fmla="*/ 53 w 192"/>
                  <a:gd name="T8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" h="576">
                    <a:moveTo>
                      <a:pt x="53" y="0"/>
                    </a:moveTo>
                    <a:lnTo>
                      <a:pt x="25" y="23"/>
                    </a:lnTo>
                    <a:lnTo>
                      <a:pt x="11" y="46"/>
                    </a:lnTo>
                    <a:lnTo>
                      <a:pt x="5" y="85"/>
                    </a:lnTo>
                    <a:lnTo>
                      <a:pt x="8" y="134"/>
                    </a:lnTo>
                    <a:lnTo>
                      <a:pt x="19" y="183"/>
                    </a:lnTo>
                    <a:lnTo>
                      <a:pt x="31" y="224"/>
                    </a:lnTo>
                    <a:lnTo>
                      <a:pt x="41" y="277"/>
                    </a:lnTo>
                    <a:lnTo>
                      <a:pt x="43" y="318"/>
                    </a:lnTo>
                    <a:lnTo>
                      <a:pt x="44" y="362"/>
                    </a:lnTo>
                    <a:lnTo>
                      <a:pt x="35" y="403"/>
                    </a:lnTo>
                    <a:lnTo>
                      <a:pt x="21" y="459"/>
                    </a:lnTo>
                    <a:lnTo>
                      <a:pt x="5" y="507"/>
                    </a:lnTo>
                    <a:lnTo>
                      <a:pt x="0" y="525"/>
                    </a:lnTo>
                    <a:lnTo>
                      <a:pt x="6" y="540"/>
                    </a:lnTo>
                    <a:lnTo>
                      <a:pt x="7" y="545"/>
                    </a:lnTo>
                    <a:lnTo>
                      <a:pt x="16" y="556"/>
                    </a:lnTo>
                    <a:lnTo>
                      <a:pt x="25" y="559"/>
                    </a:lnTo>
                    <a:lnTo>
                      <a:pt x="30" y="559"/>
                    </a:lnTo>
                    <a:lnTo>
                      <a:pt x="46" y="556"/>
                    </a:lnTo>
                    <a:lnTo>
                      <a:pt x="80" y="547"/>
                    </a:lnTo>
                    <a:lnTo>
                      <a:pt x="111" y="548"/>
                    </a:lnTo>
                    <a:lnTo>
                      <a:pt x="147" y="564"/>
                    </a:lnTo>
                    <a:lnTo>
                      <a:pt x="169" y="576"/>
                    </a:lnTo>
                    <a:lnTo>
                      <a:pt x="186" y="567"/>
                    </a:lnTo>
                    <a:lnTo>
                      <a:pt x="192" y="537"/>
                    </a:lnTo>
                    <a:lnTo>
                      <a:pt x="182" y="515"/>
                    </a:lnTo>
                    <a:lnTo>
                      <a:pt x="160" y="507"/>
                    </a:lnTo>
                    <a:lnTo>
                      <a:pt x="120" y="503"/>
                    </a:lnTo>
                    <a:lnTo>
                      <a:pt x="72" y="508"/>
                    </a:lnTo>
                    <a:lnTo>
                      <a:pt x="51" y="503"/>
                    </a:lnTo>
                    <a:lnTo>
                      <a:pt x="48" y="492"/>
                    </a:lnTo>
                    <a:lnTo>
                      <a:pt x="46" y="472"/>
                    </a:lnTo>
                    <a:lnTo>
                      <a:pt x="54" y="438"/>
                    </a:lnTo>
                    <a:lnTo>
                      <a:pt x="73" y="398"/>
                    </a:lnTo>
                    <a:lnTo>
                      <a:pt x="87" y="352"/>
                    </a:lnTo>
                    <a:lnTo>
                      <a:pt x="90" y="303"/>
                    </a:lnTo>
                    <a:lnTo>
                      <a:pt x="93" y="233"/>
                    </a:lnTo>
                    <a:lnTo>
                      <a:pt x="93" y="166"/>
                    </a:lnTo>
                    <a:lnTo>
                      <a:pt x="94" y="98"/>
                    </a:lnTo>
                    <a:lnTo>
                      <a:pt x="82" y="34"/>
                    </a:lnTo>
                    <a:lnTo>
                      <a:pt x="66" y="15"/>
                    </a:lnTo>
                    <a:lnTo>
                      <a:pt x="55" y="8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4709919" y="5350669"/>
              <a:ext cx="496888" cy="566738"/>
              <a:chOff x="2707" y="3746"/>
              <a:chExt cx="313" cy="357"/>
            </a:xfrm>
          </p:grpSpPr>
          <p:sp>
            <p:nvSpPr>
              <p:cNvPr id="1221755" name="Freeform 123"/>
              <p:cNvSpPr>
                <a:spLocks/>
              </p:cNvSpPr>
              <p:nvPr/>
            </p:nvSpPr>
            <p:spPr bwMode="auto">
              <a:xfrm>
                <a:off x="2711" y="3752"/>
                <a:ext cx="306" cy="344"/>
              </a:xfrm>
              <a:custGeom>
                <a:avLst/>
                <a:gdLst>
                  <a:gd name="T0" fmla="*/ 0 w 917"/>
                  <a:gd name="T1" fmla="*/ 483 h 688"/>
                  <a:gd name="T2" fmla="*/ 324 w 917"/>
                  <a:gd name="T3" fmla="*/ 246 h 688"/>
                  <a:gd name="T4" fmla="*/ 580 w 917"/>
                  <a:gd name="T5" fmla="*/ 80 h 688"/>
                  <a:gd name="T6" fmla="*/ 698 w 917"/>
                  <a:gd name="T7" fmla="*/ 0 h 688"/>
                  <a:gd name="T8" fmla="*/ 913 w 917"/>
                  <a:gd name="T9" fmla="*/ 61 h 688"/>
                  <a:gd name="T10" fmla="*/ 917 w 917"/>
                  <a:gd name="T11" fmla="*/ 143 h 688"/>
                  <a:gd name="T12" fmla="*/ 592 w 917"/>
                  <a:gd name="T13" fmla="*/ 415 h 688"/>
                  <a:gd name="T14" fmla="*/ 286 w 917"/>
                  <a:gd name="T15" fmla="*/ 688 h 688"/>
                  <a:gd name="T16" fmla="*/ 256 w 917"/>
                  <a:gd name="T17" fmla="*/ 684 h 688"/>
                  <a:gd name="T18" fmla="*/ 0 w 917"/>
                  <a:gd name="T19" fmla="*/ 558 h 688"/>
                  <a:gd name="T20" fmla="*/ 0 w 917"/>
                  <a:gd name="T21" fmla="*/ 483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7" h="688">
                    <a:moveTo>
                      <a:pt x="0" y="483"/>
                    </a:moveTo>
                    <a:lnTo>
                      <a:pt x="324" y="246"/>
                    </a:lnTo>
                    <a:lnTo>
                      <a:pt x="580" y="80"/>
                    </a:lnTo>
                    <a:lnTo>
                      <a:pt x="698" y="0"/>
                    </a:lnTo>
                    <a:lnTo>
                      <a:pt x="913" y="61"/>
                    </a:lnTo>
                    <a:lnTo>
                      <a:pt x="917" y="143"/>
                    </a:lnTo>
                    <a:lnTo>
                      <a:pt x="592" y="415"/>
                    </a:lnTo>
                    <a:lnTo>
                      <a:pt x="286" y="688"/>
                    </a:lnTo>
                    <a:lnTo>
                      <a:pt x="256" y="684"/>
                    </a:lnTo>
                    <a:lnTo>
                      <a:pt x="0" y="558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6" name="Freeform 124"/>
              <p:cNvSpPr>
                <a:spLocks/>
              </p:cNvSpPr>
              <p:nvPr/>
            </p:nvSpPr>
            <p:spPr bwMode="auto">
              <a:xfrm>
                <a:off x="2707" y="3746"/>
                <a:ext cx="313" cy="357"/>
              </a:xfrm>
              <a:custGeom>
                <a:avLst/>
                <a:gdLst>
                  <a:gd name="T0" fmla="*/ 712 w 940"/>
                  <a:gd name="T1" fmla="*/ 0 h 716"/>
                  <a:gd name="T2" fmla="*/ 835 w 940"/>
                  <a:gd name="T3" fmla="*/ 33 h 716"/>
                  <a:gd name="T4" fmla="*/ 811 w 940"/>
                  <a:gd name="T5" fmla="*/ 47 h 716"/>
                  <a:gd name="T6" fmla="*/ 720 w 940"/>
                  <a:gd name="T7" fmla="*/ 23 h 716"/>
                  <a:gd name="T8" fmla="*/ 672 w 940"/>
                  <a:gd name="T9" fmla="*/ 55 h 716"/>
                  <a:gd name="T10" fmla="*/ 416 w 940"/>
                  <a:gd name="T11" fmla="*/ 222 h 716"/>
                  <a:gd name="T12" fmla="*/ 219 w 940"/>
                  <a:gd name="T13" fmla="*/ 358 h 716"/>
                  <a:gd name="T14" fmla="*/ 211 w 940"/>
                  <a:gd name="T15" fmla="*/ 362 h 716"/>
                  <a:gd name="T16" fmla="*/ 24 w 940"/>
                  <a:gd name="T17" fmla="*/ 508 h 716"/>
                  <a:gd name="T18" fmla="*/ 28 w 940"/>
                  <a:gd name="T19" fmla="*/ 558 h 716"/>
                  <a:gd name="T20" fmla="*/ 209 w 940"/>
                  <a:gd name="T21" fmla="*/ 649 h 716"/>
                  <a:gd name="T22" fmla="*/ 284 w 940"/>
                  <a:gd name="T23" fmla="*/ 681 h 716"/>
                  <a:gd name="T24" fmla="*/ 288 w 940"/>
                  <a:gd name="T25" fmla="*/ 624 h 716"/>
                  <a:gd name="T26" fmla="*/ 63 w 940"/>
                  <a:gd name="T27" fmla="*/ 527 h 716"/>
                  <a:gd name="T28" fmla="*/ 93 w 940"/>
                  <a:gd name="T29" fmla="*/ 524 h 716"/>
                  <a:gd name="T30" fmla="*/ 298 w 940"/>
                  <a:gd name="T31" fmla="*/ 604 h 716"/>
                  <a:gd name="T32" fmla="*/ 416 w 940"/>
                  <a:gd name="T33" fmla="*/ 494 h 716"/>
                  <a:gd name="T34" fmla="*/ 567 w 940"/>
                  <a:gd name="T35" fmla="*/ 358 h 716"/>
                  <a:gd name="T36" fmla="*/ 678 w 940"/>
                  <a:gd name="T37" fmla="*/ 262 h 716"/>
                  <a:gd name="T38" fmla="*/ 702 w 940"/>
                  <a:gd name="T39" fmla="*/ 258 h 716"/>
                  <a:gd name="T40" fmla="*/ 622 w 940"/>
                  <a:gd name="T41" fmla="*/ 331 h 716"/>
                  <a:gd name="T42" fmla="*/ 471 w 940"/>
                  <a:gd name="T43" fmla="*/ 470 h 716"/>
                  <a:gd name="T44" fmla="*/ 309 w 940"/>
                  <a:gd name="T45" fmla="*/ 622 h 716"/>
                  <a:gd name="T46" fmla="*/ 307 w 940"/>
                  <a:gd name="T47" fmla="*/ 629 h 716"/>
                  <a:gd name="T48" fmla="*/ 307 w 940"/>
                  <a:gd name="T49" fmla="*/ 683 h 716"/>
                  <a:gd name="T50" fmla="*/ 581 w 940"/>
                  <a:gd name="T51" fmla="*/ 433 h 716"/>
                  <a:gd name="T52" fmla="*/ 704 w 940"/>
                  <a:gd name="T53" fmla="*/ 324 h 716"/>
                  <a:gd name="T54" fmla="*/ 845 w 940"/>
                  <a:gd name="T55" fmla="*/ 214 h 716"/>
                  <a:gd name="T56" fmla="*/ 919 w 940"/>
                  <a:gd name="T57" fmla="*/ 149 h 716"/>
                  <a:gd name="T58" fmla="*/ 913 w 940"/>
                  <a:gd name="T59" fmla="*/ 83 h 716"/>
                  <a:gd name="T60" fmla="*/ 729 w 940"/>
                  <a:gd name="T61" fmla="*/ 230 h 716"/>
                  <a:gd name="T62" fmla="*/ 885 w 940"/>
                  <a:gd name="T63" fmla="*/ 73 h 716"/>
                  <a:gd name="T64" fmla="*/ 822 w 940"/>
                  <a:gd name="T65" fmla="*/ 55 h 716"/>
                  <a:gd name="T66" fmla="*/ 845 w 940"/>
                  <a:gd name="T67" fmla="*/ 39 h 716"/>
                  <a:gd name="T68" fmla="*/ 931 w 940"/>
                  <a:gd name="T69" fmla="*/ 67 h 716"/>
                  <a:gd name="T70" fmla="*/ 940 w 940"/>
                  <a:gd name="T71" fmla="*/ 165 h 716"/>
                  <a:gd name="T72" fmla="*/ 787 w 940"/>
                  <a:gd name="T73" fmla="*/ 287 h 716"/>
                  <a:gd name="T74" fmla="*/ 658 w 940"/>
                  <a:gd name="T75" fmla="*/ 392 h 716"/>
                  <a:gd name="T76" fmla="*/ 557 w 940"/>
                  <a:gd name="T77" fmla="*/ 486 h 716"/>
                  <a:gd name="T78" fmla="*/ 437 w 940"/>
                  <a:gd name="T79" fmla="*/ 602 h 716"/>
                  <a:gd name="T80" fmla="*/ 302 w 940"/>
                  <a:gd name="T81" fmla="*/ 713 h 716"/>
                  <a:gd name="T82" fmla="*/ 274 w 940"/>
                  <a:gd name="T83" fmla="*/ 716 h 716"/>
                  <a:gd name="T84" fmla="*/ 10 w 940"/>
                  <a:gd name="T85" fmla="*/ 581 h 716"/>
                  <a:gd name="T86" fmla="*/ 3 w 940"/>
                  <a:gd name="T87" fmla="*/ 563 h 716"/>
                  <a:gd name="T88" fmla="*/ 0 w 940"/>
                  <a:gd name="T89" fmla="*/ 494 h 716"/>
                  <a:gd name="T90" fmla="*/ 112 w 940"/>
                  <a:gd name="T91" fmla="*/ 415 h 716"/>
                  <a:gd name="T92" fmla="*/ 253 w 940"/>
                  <a:gd name="T93" fmla="*/ 305 h 716"/>
                  <a:gd name="T94" fmla="*/ 460 w 940"/>
                  <a:gd name="T95" fmla="*/ 169 h 716"/>
                  <a:gd name="T96" fmla="*/ 599 w 940"/>
                  <a:gd name="T97" fmla="*/ 78 h 716"/>
                  <a:gd name="T98" fmla="*/ 712 w 940"/>
                  <a:gd name="T99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40" h="716">
                    <a:moveTo>
                      <a:pt x="712" y="0"/>
                    </a:moveTo>
                    <a:lnTo>
                      <a:pt x="835" y="33"/>
                    </a:lnTo>
                    <a:lnTo>
                      <a:pt x="811" y="47"/>
                    </a:lnTo>
                    <a:lnTo>
                      <a:pt x="720" y="23"/>
                    </a:lnTo>
                    <a:lnTo>
                      <a:pt x="672" y="55"/>
                    </a:lnTo>
                    <a:lnTo>
                      <a:pt x="416" y="222"/>
                    </a:lnTo>
                    <a:lnTo>
                      <a:pt x="219" y="358"/>
                    </a:lnTo>
                    <a:lnTo>
                      <a:pt x="211" y="362"/>
                    </a:lnTo>
                    <a:lnTo>
                      <a:pt x="24" y="508"/>
                    </a:lnTo>
                    <a:lnTo>
                      <a:pt x="28" y="558"/>
                    </a:lnTo>
                    <a:lnTo>
                      <a:pt x="209" y="649"/>
                    </a:lnTo>
                    <a:lnTo>
                      <a:pt x="284" y="681"/>
                    </a:lnTo>
                    <a:lnTo>
                      <a:pt x="288" y="624"/>
                    </a:lnTo>
                    <a:lnTo>
                      <a:pt x="63" y="527"/>
                    </a:lnTo>
                    <a:lnTo>
                      <a:pt x="93" y="524"/>
                    </a:lnTo>
                    <a:lnTo>
                      <a:pt x="298" y="604"/>
                    </a:lnTo>
                    <a:lnTo>
                      <a:pt x="416" y="494"/>
                    </a:lnTo>
                    <a:lnTo>
                      <a:pt x="567" y="358"/>
                    </a:lnTo>
                    <a:lnTo>
                      <a:pt x="678" y="262"/>
                    </a:lnTo>
                    <a:lnTo>
                      <a:pt x="702" y="258"/>
                    </a:lnTo>
                    <a:lnTo>
                      <a:pt x="622" y="331"/>
                    </a:lnTo>
                    <a:lnTo>
                      <a:pt x="471" y="470"/>
                    </a:lnTo>
                    <a:lnTo>
                      <a:pt x="309" y="622"/>
                    </a:lnTo>
                    <a:lnTo>
                      <a:pt x="307" y="629"/>
                    </a:lnTo>
                    <a:lnTo>
                      <a:pt x="307" y="683"/>
                    </a:lnTo>
                    <a:lnTo>
                      <a:pt x="581" y="433"/>
                    </a:lnTo>
                    <a:lnTo>
                      <a:pt x="704" y="324"/>
                    </a:lnTo>
                    <a:lnTo>
                      <a:pt x="845" y="214"/>
                    </a:lnTo>
                    <a:lnTo>
                      <a:pt x="919" y="149"/>
                    </a:lnTo>
                    <a:lnTo>
                      <a:pt x="913" y="83"/>
                    </a:lnTo>
                    <a:lnTo>
                      <a:pt x="729" y="230"/>
                    </a:lnTo>
                    <a:lnTo>
                      <a:pt x="885" y="73"/>
                    </a:lnTo>
                    <a:lnTo>
                      <a:pt x="822" y="55"/>
                    </a:lnTo>
                    <a:lnTo>
                      <a:pt x="845" y="39"/>
                    </a:lnTo>
                    <a:lnTo>
                      <a:pt x="931" y="67"/>
                    </a:lnTo>
                    <a:lnTo>
                      <a:pt x="940" y="165"/>
                    </a:lnTo>
                    <a:lnTo>
                      <a:pt x="787" y="287"/>
                    </a:lnTo>
                    <a:lnTo>
                      <a:pt x="658" y="392"/>
                    </a:lnTo>
                    <a:lnTo>
                      <a:pt x="557" y="486"/>
                    </a:lnTo>
                    <a:lnTo>
                      <a:pt x="437" y="602"/>
                    </a:lnTo>
                    <a:lnTo>
                      <a:pt x="302" y="713"/>
                    </a:lnTo>
                    <a:lnTo>
                      <a:pt x="274" y="716"/>
                    </a:lnTo>
                    <a:lnTo>
                      <a:pt x="10" y="581"/>
                    </a:lnTo>
                    <a:lnTo>
                      <a:pt x="3" y="563"/>
                    </a:lnTo>
                    <a:lnTo>
                      <a:pt x="0" y="494"/>
                    </a:lnTo>
                    <a:lnTo>
                      <a:pt x="112" y="415"/>
                    </a:lnTo>
                    <a:lnTo>
                      <a:pt x="253" y="305"/>
                    </a:lnTo>
                    <a:lnTo>
                      <a:pt x="460" y="169"/>
                    </a:lnTo>
                    <a:lnTo>
                      <a:pt x="599" y="78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7" name="Freeform 125"/>
              <p:cNvSpPr>
                <a:spLocks/>
              </p:cNvSpPr>
              <p:nvPr/>
            </p:nvSpPr>
            <p:spPr bwMode="auto">
              <a:xfrm>
                <a:off x="2813" y="3842"/>
                <a:ext cx="86" cy="136"/>
              </a:xfrm>
              <a:custGeom>
                <a:avLst/>
                <a:gdLst>
                  <a:gd name="T0" fmla="*/ 119 w 258"/>
                  <a:gd name="T1" fmla="*/ 111 h 273"/>
                  <a:gd name="T2" fmla="*/ 111 w 258"/>
                  <a:gd name="T3" fmla="*/ 87 h 273"/>
                  <a:gd name="T4" fmla="*/ 121 w 258"/>
                  <a:gd name="T5" fmla="*/ 57 h 273"/>
                  <a:gd name="T6" fmla="*/ 144 w 258"/>
                  <a:gd name="T7" fmla="*/ 34 h 273"/>
                  <a:gd name="T8" fmla="*/ 167 w 258"/>
                  <a:gd name="T9" fmla="*/ 16 h 273"/>
                  <a:gd name="T10" fmla="*/ 204 w 258"/>
                  <a:gd name="T11" fmla="*/ 2 h 273"/>
                  <a:gd name="T12" fmla="*/ 242 w 258"/>
                  <a:gd name="T13" fmla="*/ 0 h 273"/>
                  <a:gd name="T14" fmla="*/ 258 w 258"/>
                  <a:gd name="T15" fmla="*/ 18 h 273"/>
                  <a:gd name="T16" fmla="*/ 253 w 258"/>
                  <a:gd name="T17" fmla="*/ 46 h 273"/>
                  <a:gd name="T18" fmla="*/ 216 w 258"/>
                  <a:gd name="T19" fmla="*/ 82 h 273"/>
                  <a:gd name="T20" fmla="*/ 149 w 258"/>
                  <a:gd name="T21" fmla="*/ 121 h 273"/>
                  <a:gd name="T22" fmla="*/ 149 w 258"/>
                  <a:gd name="T23" fmla="*/ 105 h 273"/>
                  <a:gd name="T24" fmla="*/ 188 w 258"/>
                  <a:gd name="T25" fmla="*/ 82 h 273"/>
                  <a:gd name="T26" fmla="*/ 218 w 258"/>
                  <a:gd name="T27" fmla="*/ 57 h 273"/>
                  <a:gd name="T28" fmla="*/ 225 w 258"/>
                  <a:gd name="T29" fmla="*/ 39 h 273"/>
                  <a:gd name="T30" fmla="*/ 218 w 258"/>
                  <a:gd name="T31" fmla="*/ 26 h 273"/>
                  <a:gd name="T32" fmla="*/ 190 w 258"/>
                  <a:gd name="T33" fmla="*/ 30 h 273"/>
                  <a:gd name="T34" fmla="*/ 160 w 258"/>
                  <a:gd name="T35" fmla="*/ 52 h 273"/>
                  <a:gd name="T36" fmla="*/ 144 w 258"/>
                  <a:gd name="T37" fmla="*/ 79 h 273"/>
                  <a:gd name="T38" fmla="*/ 139 w 258"/>
                  <a:gd name="T39" fmla="*/ 107 h 273"/>
                  <a:gd name="T40" fmla="*/ 139 w 258"/>
                  <a:gd name="T41" fmla="*/ 150 h 273"/>
                  <a:gd name="T42" fmla="*/ 125 w 258"/>
                  <a:gd name="T43" fmla="*/ 209 h 273"/>
                  <a:gd name="T44" fmla="*/ 97 w 258"/>
                  <a:gd name="T45" fmla="*/ 247 h 273"/>
                  <a:gd name="T46" fmla="*/ 61 w 258"/>
                  <a:gd name="T47" fmla="*/ 268 h 273"/>
                  <a:gd name="T48" fmla="*/ 53 w 258"/>
                  <a:gd name="T49" fmla="*/ 273 h 273"/>
                  <a:gd name="T50" fmla="*/ 32 w 258"/>
                  <a:gd name="T51" fmla="*/ 268 h 273"/>
                  <a:gd name="T52" fmla="*/ 9 w 258"/>
                  <a:gd name="T53" fmla="*/ 255 h 273"/>
                  <a:gd name="T54" fmla="*/ 0 w 258"/>
                  <a:gd name="T55" fmla="*/ 223 h 273"/>
                  <a:gd name="T56" fmla="*/ 7 w 258"/>
                  <a:gd name="T57" fmla="*/ 184 h 273"/>
                  <a:gd name="T58" fmla="*/ 26 w 258"/>
                  <a:gd name="T59" fmla="*/ 156 h 273"/>
                  <a:gd name="T60" fmla="*/ 51 w 258"/>
                  <a:gd name="T61" fmla="*/ 132 h 273"/>
                  <a:gd name="T62" fmla="*/ 79 w 258"/>
                  <a:gd name="T63" fmla="*/ 116 h 273"/>
                  <a:gd name="T64" fmla="*/ 107 w 258"/>
                  <a:gd name="T65" fmla="*/ 105 h 273"/>
                  <a:gd name="T66" fmla="*/ 89 w 258"/>
                  <a:gd name="T67" fmla="*/ 127 h 273"/>
                  <a:gd name="T68" fmla="*/ 51 w 258"/>
                  <a:gd name="T69" fmla="*/ 160 h 273"/>
                  <a:gd name="T70" fmla="*/ 35 w 258"/>
                  <a:gd name="T71" fmla="*/ 186 h 273"/>
                  <a:gd name="T72" fmla="*/ 26 w 258"/>
                  <a:gd name="T73" fmla="*/ 209 h 273"/>
                  <a:gd name="T74" fmla="*/ 26 w 258"/>
                  <a:gd name="T75" fmla="*/ 227 h 273"/>
                  <a:gd name="T76" fmla="*/ 37 w 258"/>
                  <a:gd name="T77" fmla="*/ 241 h 273"/>
                  <a:gd name="T78" fmla="*/ 58 w 258"/>
                  <a:gd name="T79" fmla="*/ 237 h 273"/>
                  <a:gd name="T80" fmla="*/ 79 w 258"/>
                  <a:gd name="T81" fmla="*/ 218 h 273"/>
                  <a:gd name="T82" fmla="*/ 93 w 258"/>
                  <a:gd name="T83" fmla="*/ 191 h 273"/>
                  <a:gd name="T84" fmla="*/ 107 w 258"/>
                  <a:gd name="T85" fmla="*/ 160 h 273"/>
                  <a:gd name="T86" fmla="*/ 111 w 258"/>
                  <a:gd name="T87" fmla="*/ 139 h 273"/>
                  <a:gd name="T88" fmla="*/ 103 w 258"/>
                  <a:gd name="T89" fmla="*/ 123 h 273"/>
                  <a:gd name="T90" fmla="*/ 107 w 258"/>
                  <a:gd name="T91" fmla="*/ 114 h 273"/>
                  <a:gd name="T92" fmla="*/ 119 w 258"/>
                  <a:gd name="T93" fmla="*/ 11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8" h="273">
                    <a:moveTo>
                      <a:pt x="119" y="111"/>
                    </a:moveTo>
                    <a:lnTo>
                      <a:pt x="111" y="87"/>
                    </a:lnTo>
                    <a:lnTo>
                      <a:pt x="121" y="57"/>
                    </a:lnTo>
                    <a:lnTo>
                      <a:pt x="144" y="34"/>
                    </a:lnTo>
                    <a:lnTo>
                      <a:pt x="167" y="16"/>
                    </a:lnTo>
                    <a:lnTo>
                      <a:pt x="204" y="2"/>
                    </a:lnTo>
                    <a:lnTo>
                      <a:pt x="242" y="0"/>
                    </a:lnTo>
                    <a:lnTo>
                      <a:pt x="258" y="18"/>
                    </a:lnTo>
                    <a:lnTo>
                      <a:pt x="253" y="46"/>
                    </a:lnTo>
                    <a:lnTo>
                      <a:pt x="216" y="82"/>
                    </a:lnTo>
                    <a:lnTo>
                      <a:pt x="149" y="121"/>
                    </a:lnTo>
                    <a:lnTo>
                      <a:pt x="149" y="105"/>
                    </a:lnTo>
                    <a:lnTo>
                      <a:pt x="188" y="82"/>
                    </a:lnTo>
                    <a:lnTo>
                      <a:pt x="218" y="57"/>
                    </a:lnTo>
                    <a:lnTo>
                      <a:pt x="225" y="39"/>
                    </a:lnTo>
                    <a:lnTo>
                      <a:pt x="218" y="26"/>
                    </a:lnTo>
                    <a:lnTo>
                      <a:pt x="190" y="30"/>
                    </a:lnTo>
                    <a:lnTo>
                      <a:pt x="160" y="52"/>
                    </a:lnTo>
                    <a:lnTo>
                      <a:pt x="144" y="79"/>
                    </a:lnTo>
                    <a:lnTo>
                      <a:pt x="139" y="107"/>
                    </a:lnTo>
                    <a:lnTo>
                      <a:pt x="139" y="150"/>
                    </a:lnTo>
                    <a:lnTo>
                      <a:pt x="125" y="209"/>
                    </a:lnTo>
                    <a:lnTo>
                      <a:pt x="97" y="247"/>
                    </a:lnTo>
                    <a:lnTo>
                      <a:pt x="61" y="268"/>
                    </a:lnTo>
                    <a:lnTo>
                      <a:pt x="53" y="273"/>
                    </a:lnTo>
                    <a:lnTo>
                      <a:pt x="32" y="268"/>
                    </a:lnTo>
                    <a:lnTo>
                      <a:pt x="9" y="255"/>
                    </a:lnTo>
                    <a:lnTo>
                      <a:pt x="0" y="223"/>
                    </a:lnTo>
                    <a:lnTo>
                      <a:pt x="7" y="184"/>
                    </a:lnTo>
                    <a:lnTo>
                      <a:pt x="26" y="156"/>
                    </a:lnTo>
                    <a:lnTo>
                      <a:pt x="51" y="132"/>
                    </a:lnTo>
                    <a:lnTo>
                      <a:pt x="79" y="116"/>
                    </a:lnTo>
                    <a:lnTo>
                      <a:pt x="107" y="105"/>
                    </a:lnTo>
                    <a:lnTo>
                      <a:pt x="89" y="127"/>
                    </a:lnTo>
                    <a:lnTo>
                      <a:pt x="51" y="160"/>
                    </a:lnTo>
                    <a:lnTo>
                      <a:pt x="35" y="186"/>
                    </a:lnTo>
                    <a:lnTo>
                      <a:pt x="26" y="209"/>
                    </a:lnTo>
                    <a:lnTo>
                      <a:pt x="26" y="227"/>
                    </a:lnTo>
                    <a:lnTo>
                      <a:pt x="37" y="241"/>
                    </a:lnTo>
                    <a:lnTo>
                      <a:pt x="58" y="237"/>
                    </a:lnTo>
                    <a:lnTo>
                      <a:pt x="79" y="218"/>
                    </a:lnTo>
                    <a:lnTo>
                      <a:pt x="93" y="191"/>
                    </a:lnTo>
                    <a:lnTo>
                      <a:pt x="107" y="160"/>
                    </a:lnTo>
                    <a:lnTo>
                      <a:pt x="111" y="139"/>
                    </a:lnTo>
                    <a:lnTo>
                      <a:pt x="103" y="123"/>
                    </a:lnTo>
                    <a:lnTo>
                      <a:pt x="107" y="114"/>
                    </a:lnTo>
                    <a:lnTo>
                      <a:pt x="119" y="111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58" name="Freeform 126"/>
              <p:cNvSpPr>
                <a:spLocks/>
              </p:cNvSpPr>
              <p:nvPr/>
            </p:nvSpPr>
            <p:spPr bwMode="auto">
              <a:xfrm>
                <a:off x="2749" y="3763"/>
                <a:ext cx="240" cy="304"/>
              </a:xfrm>
              <a:custGeom>
                <a:avLst/>
                <a:gdLst>
                  <a:gd name="T0" fmla="*/ 221 w 720"/>
                  <a:gd name="T1" fmla="*/ 222 h 608"/>
                  <a:gd name="T2" fmla="*/ 328 w 720"/>
                  <a:gd name="T3" fmla="*/ 258 h 608"/>
                  <a:gd name="T4" fmla="*/ 692 w 720"/>
                  <a:gd name="T5" fmla="*/ 0 h 608"/>
                  <a:gd name="T6" fmla="*/ 720 w 720"/>
                  <a:gd name="T7" fmla="*/ 12 h 608"/>
                  <a:gd name="T8" fmla="*/ 354 w 720"/>
                  <a:gd name="T9" fmla="*/ 267 h 608"/>
                  <a:gd name="T10" fmla="*/ 474 w 720"/>
                  <a:gd name="T11" fmla="*/ 303 h 608"/>
                  <a:gd name="T12" fmla="*/ 485 w 720"/>
                  <a:gd name="T13" fmla="*/ 387 h 608"/>
                  <a:gd name="T14" fmla="*/ 460 w 720"/>
                  <a:gd name="T15" fmla="*/ 413 h 608"/>
                  <a:gd name="T16" fmla="*/ 449 w 720"/>
                  <a:gd name="T17" fmla="*/ 324 h 608"/>
                  <a:gd name="T18" fmla="*/ 340 w 720"/>
                  <a:gd name="T19" fmla="*/ 285 h 608"/>
                  <a:gd name="T20" fmla="*/ 37 w 720"/>
                  <a:gd name="T21" fmla="*/ 529 h 608"/>
                  <a:gd name="T22" fmla="*/ 37 w 720"/>
                  <a:gd name="T23" fmla="*/ 608 h 608"/>
                  <a:gd name="T24" fmla="*/ 7 w 720"/>
                  <a:gd name="T25" fmla="*/ 590 h 608"/>
                  <a:gd name="T26" fmla="*/ 0 w 720"/>
                  <a:gd name="T27" fmla="*/ 592 h 608"/>
                  <a:gd name="T28" fmla="*/ 5 w 720"/>
                  <a:gd name="T29" fmla="*/ 513 h 608"/>
                  <a:gd name="T30" fmla="*/ 314 w 720"/>
                  <a:gd name="T31" fmla="*/ 275 h 608"/>
                  <a:gd name="T32" fmla="*/ 191 w 720"/>
                  <a:gd name="T33" fmla="*/ 237 h 608"/>
                  <a:gd name="T34" fmla="*/ 221 w 720"/>
                  <a:gd name="T35" fmla="*/ 22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0" h="608">
                    <a:moveTo>
                      <a:pt x="221" y="222"/>
                    </a:moveTo>
                    <a:lnTo>
                      <a:pt x="328" y="258"/>
                    </a:lnTo>
                    <a:lnTo>
                      <a:pt x="692" y="0"/>
                    </a:lnTo>
                    <a:lnTo>
                      <a:pt x="720" y="12"/>
                    </a:lnTo>
                    <a:lnTo>
                      <a:pt x="354" y="267"/>
                    </a:lnTo>
                    <a:lnTo>
                      <a:pt x="474" y="303"/>
                    </a:lnTo>
                    <a:lnTo>
                      <a:pt x="485" y="387"/>
                    </a:lnTo>
                    <a:lnTo>
                      <a:pt x="460" y="413"/>
                    </a:lnTo>
                    <a:lnTo>
                      <a:pt x="449" y="324"/>
                    </a:lnTo>
                    <a:lnTo>
                      <a:pt x="340" y="285"/>
                    </a:lnTo>
                    <a:lnTo>
                      <a:pt x="37" y="529"/>
                    </a:lnTo>
                    <a:lnTo>
                      <a:pt x="37" y="608"/>
                    </a:lnTo>
                    <a:lnTo>
                      <a:pt x="7" y="590"/>
                    </a:lnTo>
                    <a:lnTo>
                      <a:pt x="0" y="592"/>
                    </a:lnTo>
                    <a:lnTo>
                      <a:pt x="5" y="513"/>
                    </a:lnTo>
                    <a:lnTo>
                      <a:pt x="314" y="275"/>
                    </a:lnTo>
                    <a:lnTo>
                      <a:pt x="191" y="237"/>
                    </a:lnTo>
                    <a:lnTo>
                      <a:pt x="221" y="222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sp>
          <p:nvSpPr>
            <p:cNvPr id="1221759" name="Freeform 127"/>
            <p:cNvSpPr>
              <a:spLocks/>
            </p:cNvSpPr>
            <p:nvPr/>
          </p:nvSpPr>
          <p:spPr bwMode="auto">
            <a:xfrm>
              <a:off x="4679756" y="5460207"/>
              <a:ext cx="160338" cy="395288"/>
            </a:xfrm>
            <a:custGeom>
              <a:avLst/>
              <a:gdLst>
                <a:gd name="T0" fmla="*/ 229 w 305"/>
                <a:gd name="T1" fmla="*/ 16 h 498"/>
                <a:gd name="T2" fmla="*/ 281 w 305"/>
                <a:gd name="T3" fmla="*/ 1 h 498"/>
                <a:gd name="T4" fmla="*/ 305 w 305"/>
                <a:gd name="T5" fmla="*/ 42 h 498"/>
                <a:gd name="T6" fmla="*/ 237 w 305"/>
                <a:gd name="T7" fmla="*/ 109 h 498"/>
                <a:gd name="T8" fmla="*/ 158 w 305"/>
                <a:gd name="T9" fmla="*/ 155 h 498"/>
                <a:gd name="T10" fmla="*/ 95 w 305"/>
                <a:gd name="T11" fmla="*/ 232 h 498"/>
                <a:gd name="T12" fmla="*/ 70 w 305"/>
                <a:gd name="T13" fmla="*/ 285 h 498"/>
                <a:gd name="T14" fmla="*/ 59 w 305"/>
                <a:gd name="T15" fmla="*/ 346 h 498"/>
                <a:gd name="T16" fmla="*/ 59 w 305"/>
                <a:gd name="T17" fmla="*/ 355 h 498"/>
                <a:gd name="T18" fmla="*/ 70 w 305"/>
                <a:gd name="T19" fmla="*/ 359 h 498"/>
                <a:gd name="T20" fmla="*/ 80 w 305"/>
                <a:gd name="T21" fmla="*/ 364 h 498"/>
                <a:gd name="T22" fmla="*/ 90 w 305"/>
                <a:gd name="T23" fmla="*/ 364 h 498"/>
                <a:gd name="T24" fmla="*/ 101 w 305"/>
                <a:gd name="T25" fmla="*/ 364 h 498"/>
                <a:gd name="T26" fmla="*/ 112 w 305"/>
                <a:gd name="T27" fmla="*/ 364 h 498"/>
                <a:gd name="T28" fmla="*/ 123 w 305"/>
                <a:gd name="T29" fmla="*/ 369 h 498"/>
                <a:gd name="T30" fmla="*/ 127 w 305"/>
                <a:gd name="T31" fmla="*/ 379 h 498"/>
                <a:gd name="T32" fmla="*/ 132 w 305"/>
                <a:gd name="T33" fmla="*/ 388 h 498"/>
                <a:gd name="T34" fmla="*/ 124 w 305"/>
                <a:gd name="T35" fmla="*/ 396 h 498"/>
                <a:gd name="T36" fmla="*/ 113 w 305"/>
                <a:gd name="T37" fmla="*/ 404 h 498"/>
                <a:gd name="T38" fmla="*/ 104 w 305"/>
                <a:gd name="T39" fmla="*/ 405 h 498"/>
                <a:gd name="T40" fmla="*/ 95 w 305"/>
                <a:gd name="T41" fmla="*/ 404 h 498"/>
                <a:gd name="T42" fmla="*/ 86 w 305"/>
                <a:gd name="T43" fmla="*/ 397 h 498"/>
                <a:gd name="T44" fmla="*/ 76 w 305"/>
                <a:gd name="T45" fmla="*/ 393 h 498"/>
                <a:gd name="T46" fmla="*/ 67 w 305"/>
                <a:gd name="T47" fmla="*/ 390 h 498"/>
                <a:gd name="T48" fmla="*/ 58 w 305"/>
                <a:gd name="T49" fmla="*/ 384 h 498"/>
                <a:gd name="T50" fmla="*/ 48 w 305"/>
                <a:gd name="T51" fmla="*/ 380 h 498"/>
                <a:gd name="T52" fmla="*/ 39 w 305"/>
                <a:gd name="T53" fmla="*/ 387 h 498"/>
                <a:gd name="T54" fmla="*/ 37 w 305"/>
                <a:gd name="T55" fmla="*/ 396 h 498"/>
                <a:gd name="T56" fmla="*/ 34 w 305"/>
                <a:gd name="T57" fmla="*/ 408 h 498"/>
                <a:gd name="T58" fmla="*/ 34 w 305"/>
                <a:gd name="T59" fmla="*/ 417 h 498"/>
                <a:gd name="T60" fmla="*/ 39 w 305"/>
                <a:gd name="T61" fmla="*/ 426 h 498"/>
                <a:gd name="T62" fmla="*/ 45 w 305"/>
                <a:gd name="T63" fmla="*/ 436 h 498"/>
                <a:gd name="T64" fmla="*/ 53 w 305"/>
                <a:gd name="T65" fmla="*/ 445 h 498"/>
                <a:gd name="T66" fmla="*/ 64 w 305"/>
                <a:gd name="T67" fmla="*/ 452 h 498"/>
                <a:gd name="T68" fmla="*/ 72 w 305"/>
                <a:gd name="T69" fmla="*/ 460 h 498"/>
                <a:gd name="T70" fmla="*/ 78 w 305"/>
                <a:gd name="T71" fmla="*/ 470 h 498"/>
                <a:gd name="T72" fmla="*/ 74 w 305"/>
                <a:gd name="T73" fmla="*/ 481 h 498"/>
                <a:gd name="T74" fmla="*/ 69 w 305"/>
                <a:gd name="T75" fmla="*/ 491 h 498"/>
                <a:gd name="T76" fmla="*/ 59 w 305"/>
                <a:gd name="T77" fmla="*/ 497 h 498"/>
                <a:gd name="T78" fmla="*/ 50 w 305"/>
                <a:gd name="T79" fmla="*/ 498 h 498"/>
                <a:gd name="T80" fmla="*/ 39 w 305"/>
                <a:gd name="T81" fmla="*/ 498 h 498"/>
                <a:gd name="T82" fmla="*/ 31 w 305"/>
                <a:gd name="T83" fmla="*/ 493 h 498"/>
                <a:gd name="T84" fmla="*/ 24 w 305"/>
                <a:gd name="T85" fmla="*/ 484 h 498"/>
                <a:gd name="T86" fmla="*/ 17 w 305"/>
                <a:gd name="T87" fmla="*/ 474 h 498"/>
                <a:gd name="T88" fmla="*/ 12 w 305"/>
                <a:gd name="T89" fmla="*/ 464 h 498"/>
                <a:gd name="T90" fmla="*/ 5 w 305"/>
                <a:gd name="T91" fmla="*/ 455 h 498"/>
                <a:gd name="T92" fmla="*/ 3 w 305"/>
                <a:gd name="T93" fmla="*/ 445 h 498"/>
                <a:gd name="T94" fmla="*/ 2 w 305"/>
                <a:gd name="T95" fmla="*/ 435 h 498"/>
                <a:gd name="T96" fmla="*/ 0 w 305"/>
                <a:gd name="T97" fmla="*/ 423 h 498"/>
                <a:gd name="T98" fmla="*/ 0 w 305"/>
                <a:gd name="T99" fmla="*/ 412 h 498"/>
                <a:gd name="T100" fmla="*/ 0 w 305"/>
                <a:gd name="T101" fmla="*/ 404 h 498"/>
                <a:gd name="T102" fmla="*/ 3 w 305"/>
                <a:gd name="T103" fmla="*/ 394 h 498"/>
                <a:gd name="T104" fmla="*/ 6 w 305"/>
                <a:gd name="T105" fmla="*/ 386 h 498"/>
                <a:gd name="T106" fmla="*/ 10 w 305"/>
                <a:gd name="T107" fmla="*/ 376 h 498"/>
                <a:gd name="T108" fmla="*/ 13 w 305"/>
                <a:gd name="T109" fmla="*/ 367 h 498"/>
                <a:gd name="T110" fmla="*/ 16 w 305"/>
                <a:gd name="T111" fmla="*/ 358 h 498"/>
                <a:gd name="T112" fmla="*/ 16 w 305"/>
                <a:gd name="T113" fmla="*/ 349 h 498"/>
                <a:gd name="T114" fmla="*/ 56 w 305"/>
                <a:gd name="T115" fmla="*/ 242 h 498"/>
                <a:gd name="T116" fmla="*/ 124 w 305"/>
                <a:gd name="T117" fmla="*/ 127 h 498"/>
                <a:gd name="T118" fmla="*/ 177 w 305"/>
                <a:gd name="T119" fmla="*/ 6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5" h="498">
                  <a:moveTo>
                    <a:pt x="187" y="48"/>
                  </a:moveTo>
                  <a:lnTo>
                    <a:pt x="229" y="16"/>
                  </a:lnTo>
                  <a:lnTo>
                    <a:pt x="276" y="0"/>
                  </a:lnTo>
                  <a:lnTo>
                    <a:pt x="281" y="1"/>
                  </a:lnTo>
                  <a:lnTo>
                    <a:pt x="301" y="12"/>
                  </a:lnTo>
                  <a:lnTo>
                    <a:pt x="305" y="42"/>
                  </a:lnTo>
                  <a:lnTo>
                    <a:pt x="278" y="82"/>
                  </a:lnTo>
                  <a:lnTo>
                    <a:pt x="237" y="109"/>
                  </a:lnTo>
                  <a:lnTo>
                    <a:pt x="194" y="130"/>
                  </a:lnTo>
                  <a:lnTo>
                    <a:pt x="158" y="155"/>
                  </a:lnTo>
                  <a:lnTo>
                    <a:pt x="129" y="186"/>
                  </a:lnTo>
                  <a:lnTo>
                    <a:pt x="95" y="232"/>
                  </a:lnTo>
                  <a:lnTo>
                    <a:pt x="92" y="236"/>
                  </a:lnTo>
                  <a:lnTo>
                    <a:pt x="70" y="285"/>
                  </a:lnTo>
                  <a:lnTo>
                    <a:pt x="59" y="329"/>
                  </a:lnTo>
                  <a:lnTo>
                    <a:pt x="59" y="346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66" y="358"/>
                  </a:lnTo>
                  <a:lnTo>
                    <a:pt x="70" y="359"/>
                  </a:lnTo>
                  <a:lnTo>
                    <a:pt x="74" y="360"/>
                  </a:lnTo>
                  <a:lnTo>
                    <a:pt x="80" y="364"/>
                  </a:lnTo>
                  <a:lnTo>
                    <a:pt x="84" y="364"/>
                  </a:lnTo>
                  <a:lnTo>
                    <a:pt x="90" y="364"/>
                  </a:lnTo>
                  <a:lnTo>
                    <a:pt x="97" y="364"/>
                  </a:lnTo>
                  <a:lnTo>
                    <a:pt x="101" y="364"/>
                  </a:lnTo>
                  <a:lnTo>
                    <a:pt x="106" y="364"/>
                  </a:lnTo>
                  <a:lnTo>
                    <a:pt x="112" y="364"/>
                  </a:lnTo>
                  <a:lnTo>
                    <a:pt x="118" y="366"/>
                  </a:lnTo>
                  <a:lnTo>
                    <a:pt x="123" y="369"/>
                  </a:lnTo>
                  <a:lnTo>
                    <a:pt x="126" y="374"/>
                  </a:lnTo>
                  <a:lnTo>
                    <a:pt x="127" y="379"/>
                  </a:lnTo>
                  <a:lnTo>
                    <a:pt x="130" y="384"/>
                  </a:lnTo>
                  <a:lnTo>
                    <a:pt x="132" y="388"/>
                  </a:lnTo>
                  <a:lnTo>
                    <a:pt x="129" y="393"/>
                  </a:lnTo>
                  <a:lnTo>
                    <a:pt x="124" y="396"/>
                  </a:lnTo>
                  <a:lnTo>
                    <a:pt x="118" y="398"/>
                  </a:lnTo>
                  <a:lnTo>
                    <a:pt x="113" y="404"/>
                  </a:lnTo>
                  <a:lnTo>
                    <a:pt x="109" y="404"/>
                  </a:lnTo>
                  <a:lnTo>
                    <a:pt x="104" y="405"/>
                  </a:lnTo>
                  <a:lnTo>
                    <a:pt x="99" y="404"/>
                  </a:lnTo>
                  <a:lnTo>
                    <a:pt x="95" y="404"/>
                  </a:lnTo>
                  <a:lnTo>
                    <a:pt x="90" y="402"/>
                  </a:lnTo>
                  <a:lnTo>
                    <a:pt x="86" y="397"/>
                  </a:lnTo>
                  <a:lnTo>
                    <a:pt x="81" y="396"/>
                  </a:lnTo>
                  <a:lnTo>
                    <a:pt x="76" y="393"/>
                  </a:lnTo>
                  <a:lnTo>
                    <a:pt x="72" y="390"/>
                  </a:lnTo>
                  <a:lnTo>
                    <a:pt x="67" y="390"/>
                  </a:lnTo>
                  <a:lnTo>
                    <a:pt x="62" y="386"/>
                  </a:lnTo>
                  <a:lnTo>
                    <a:pt x="58" y="384"/>
                  </a:lnTo>
                  <a:lnTo>
                    <a:pt x="53" y="380"/>
                  </a:lnTo>
                  <a:lnTo>
                    <a:pt x="48" y="380"/>
                  </a:lnTo>
                  <a:lnTo>
                    <a:pt x="44" y="383"/>
                  </a:lnTo>
                  <a:lnTo>
                    <a:pt x="39" y="387"/>
                  </a:lnTo>
                  <a:lnTo>
                    <a:pt x="37" y="391"/>
                  </a:lnTo>
                  <a:lnTo>
                    <a:pt x="37" y="396"/>
                  </a:lnTo>
                  <a:lnTo>
                    <a:pt x="34" y="402"/>
                  </a:lnTo>
                  <a:lnTo>
                    <a:pt x="34" y="408"/>
                  </a:lnTo>
                  <a:lnTo>
                    <a:pt x="34" y="412"/>
                  </a:lnTo>
                  <a:lnTo>
                    <a:pt x="34" y="417"/>
                  </a:lnTo>
                  <a:lnTo>
                    <a:pt x="37" y="422"/>
                  </a:lnTo>
                  <a:lnTo>
                    <a:pt x="39" y="426"/>
                  </a:lnTo>
                  <a:lnTo>
                    <a:pt x="42" y="432"/>
                  </a:lnTo>
                  <a:lnTo>
                    <a:pt x="45" y="436"/>
                  </a:lnTo>
                  <a:lnTo>
                    <a:pt x="50" y="440"/>
                  </a:lnTo>
                  <a:lnTo>
                    <a:pt x="53" y="445"/>
                  </a:lnTo>
                  <a:lnTo>
                    <a:pt x="59" y="449"/>
                  </a:lnTo>
                  <a:lnTo>
                    <a:pt x="64" y="452"/>
                  </a:lnTo>
                  <a:lnTo>
                    <a:pt x="67" y="456"/>
                  </a:lnTo>
                  <a:lnTo>
                    <a:pt x="72" y="460"/>
                  </a:lnTo>
                  <a:lnTo>
                    <a:pt x="74" y="464"/>
                  </a:lnTo>
                  <a:lnTo>
                    <a:pt x="78" y="470"/>
                  </a:lnTo>
                  <a:lnTo>
                    <a:pt x="78" y="476"/>
                  </a:lnTo>
                  <a:lnTo>
                    <a:pt x="74" y="481"/>
                  </a:lnTo>
                  <a:lnTo>
                    <a:pt x="72" y="487"/>
                  </a:lnTo>
                  <a:lnTo>
                    <a:pt x="69" y="491"/>
                  </a:lnTo>
                  <a:lnTo>
                    <a:pt x="64" y="493"/>
                  </a:lnTo>
                  <a:lnTo>
                    <a:pt x="59" y="497"/>
                  </a:lnTo>
                  <a:lnTo>
                    <a:pt x="55" y="498"/>
                  </a:lnTo>
                  <a:lnTo>
                    <a:pt x="50" y="498"/>
                  </a:lnTo>
                  <a:lnTo>
                    <a:pt x="45" y="498"/>
                  </a:lnTo>
                  <a:lnTo>
                    <a:pt x="39" y="498"/>
                  </a:lnTo>
                  <a:lnTo>
                    <a:pt x="34" y="498"/>
                  </a:lnTo>
                  <a:lnTo>
                    <a:pt x="31" y="493"/>
                  </a:lnTo>
                  <a:lnTo>
                    <a:pt x="27" y="488"/>
                  </a:lnTo>
                  <a:lnTo>
                    <a:pt x="24" y="484"/>
                  </a:lnTo>
                  <a:lnTo>
                    <a:pt x="20" y="480"/>
                  </a:lnTo>
                  <a:lnTo>
                    <a:pt x="17" y="474"/>
                  </a:lnTo>
                  <a:lnTo>
                    <a:pt x="14" y="470"/>
                  </a:lnTo>
                  <a:lnTo>
                    <a:pt x="12" y="464"/>
                  </a:lnTo>
                  <a:lnTo>
                    <a:pt x="6" y="460"/>
                  </a:lnTo>
                  <a:lnTo>
                    <a:pt x="5" y="455"/>
                  </a:lnTo>
                  <a:lnTo>
                    <a:pt x="3" y="449"/>
                  </a:lnTo>
                  <a:lnTo>
                    <a:pt x="3" y="445"/>
                  </a:lnTo>
                  <a:lnTo>
                    <a:pt x="2" y="440"/>
                  </a:lnTo>
                  <a:lnTo>
                    <a:pt x="2" y="435"/>
                  </a:lnTo>
                  <a:lnTo>
                    <a:pt x="0" y="429"/>
                  </a:lnTo>
                  <a:lnTo>
                    <a:pt x="0" y="423"/>
                  </a:lnTo>
                  <a:lnTo>
                    <a:pt x="0" y="417"/>
                  </a:lnTo>
                  <a:lnTo>
                    <a:pt x="0" y="412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2" y="398"/>
                  </a:lnTo>
                  <a:lnTo>
                    <a:pt x="3" y="394"/>
                  </a:lnTo>
                  <a:lnTo>
                    <a:pt x="6" y="390"/>
                  </a:lnTo>
                  <a:lnTo>
                    <a:pt x="6" y="386"/>
                  </a:lnTo>
                  <a:lnTo>
                    <a:pt x="9" y="380"/>
                  </a:lnTo>
                  <a:lnTo>
                    <a:pt x="10" y="376"/>
                  </a:lnTo>
                  <a:lnTo>
                    <a:pt x="12" y="372"/>
                  </a:lnTo>
                  <a:lnTo>
                    <a:pt x="13" y="367"/>
                  </a:lnTo>
                  <a:lnTo>
                    <a:pt x="14" y="363"/>
                  </a:lnTo>
                  <a:lnTo>
                    <a:pt x="16" y="358"/>
                  </a:lnTo>
                  <a:lnTo>
                    <a:pt x="16" y="353"/>
                  </a:lnTo>
                  <a:lnTo>
                    <a:pt x="16" y="349"/>
                  </a:lnTo>
                  <a:lnTo>
                    <a:pt x="33" y="293"/>
                  </a:lnTo>
                  <a:lnTo>
                    <a:pt x="56" y="242"/>
                  </a:lnTo>
                  <a:lnTo>
                    <a:pt x="88" y="183"/>
                  </a:lnTo>
                  <a:lnTo>
                    <a:pt x="124" y="127"/>
                  </a:lnTo>
                  <a:lnTo>
                    <a:pt x="157" y="87"/>
                  </a:lnTo>
                  <a:lnTo>
                    <a:pt x="177" y="61"/>
                  </a:lnTo>
                  <a:lnTo>
                    <a:pt x="187" y="48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>
              <a:noFill/>
            </a:ln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760" name="Text Box 128"/>
            <p:cNvSpPr txBox="1">
              <a:spLocks noChangeArrowheads="1"/>
            </p:cNvSpPr>
            <p:nvPr/>
          </p:nvSpPr>
          <p:spPr bwMode="auto">
            <a:xfrm>
              <a:off x="4587677" y="6065044"/>
              <a:ext cx="60484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>
                  <a:latin typeface="+mn-lt"/>
                </a:rPr>
                <a:t>Clients</a:t>
              </a:r>
            </a:p>
          </p:txBody>
        </p:sp>
      </p:grpSp>
      <p:grpSp>
        <p:nvGrpSpPr>
          <p:cNvPr id="15" name="Groupe 1221848"/>
          <p:cNvGrpSpPr/>
          <p:nvPr/>
        </p:nvGrpSpPr>
        <p:grpSpPr>
          <a:xfrm>
            <a:off x="2489825" y="1353345"/>
            <a:ext cx="1229911" cy="1431627"/>
            <a:chOff x="996752" y="1353344"/>
            <a:chExt cx="1229911" cy="1431627"/>
          </a:xfrm>
        </p:grpSpPr>
        <p:grpSp>
          <p:nvGrpSpPr>
            <p:cNvPr id="20" name="Groupe 4"/>
            <p:cNvGrpSpPr/>
            <p:nvPr/>
          </p:nvGrpSpPr>
          <p:grpSpPr>
            <a:xfrm>
              <a:off x="996752" y="1353344"/>
              <a:ext cx="1198563" cy="995362"/>
              <a:chOff x="781050" y="1604963"/>
              <a:chExt cx="1198563" cy="995362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63" name="Freeform 131"/>
              <p:cNvSpPr>
                <a:spLocks/>
              </p:cNvSpPr>
              <p:nvPr/>
            </p:nvSpPr>
            <p:spPr bwMode="auto">
              <a:xfrm>
                <a:off x="1085850" y="1604963"/>
                <a:ext cx="195263" cy="250825"/>
              </a:xfrm>
              <a:custGeom>
                <a:avLst/>
                <a:gdLst>
                  <a:gd name="T0" fmla="*/ 126 w 491"/>
                  <a:gd name="T1" fmla="*/ 290 h 630"/>
                  <a:gd name="T2" fmla="*/ 164 w 491"/>
                  <a:gd name="T3" fmla="*/ 164 h 630"/>
                  <a:gd name="T4" fmla="*/ 227 w 491"/>
                  <a:gd name="T5" fmla="*/ 63 h 630"/>
                  <a:gd name="T6" fmla="*/ 290 w 491"/>
                  <a:gd name="T7" fmla="*/ 12 h 630"/>
                  <a:gd name="T8" fmla="*/ 365 w 491"/>
                  <a:gd name="T9" fmla="*/ 0 h 630"/>
                  <a:gd name="T10" fmla="*/ 416 w 491"/>
                  <a:gd name="T11" fmla="*/ 12 h 630"/>
                  <a:gd name="T12" fmla="*/ 479 w 491"/>
                  <a:gd name="T13" fmla="*/ 50 h 630"/>
                  <a:gd name="T14" fmla="*/ 491 w 491"/>
                  <a:gd name="T15" fmla="*/ 138 h 630"/>
                  <a:gd name="T16" fmla="*/ 491 w 491"/>
                  <a:gd name="T17" fmla="*/ 264 h 630"/>
                  <a:gd name="T18" fmla="*/ 440 w 491"/>
                  <a:gd name="T19" fmla="*/ 403 h 630"/>
                  <a:gd name="T20" fmla="*/ 365 w 491"/>
                  <a:gd name="T21" fmla="*/ 492 h 630"/>
                  <a:gd name="T22" fmla="*/ 328 w 491"/>
                  <a:gd name="T23" fmla="*/ 542 h 630"/>
                  <a:gd name="T24" fmla="*/ 265 w 491"/>
                  <a:gd name="T25" fmla="*/ 579 h 630"/>
                  <a:gd name="T26" fmla="*/ 214 w 491"/>
                  <a:gd name="T27" fmla="*/ 567 h 630"/>
                  <a:gd name="T28" fmla="*/ 177 w 491"/>
                  <a:gd name="T29" fmla="*/ 555 h 630"/>
                  <a:gd name="T30" fmla="*/ 139 w 491"/>
                  <a:gd name="T31" fmla="*/ 516 h 630"/>
                  <a:gd name="T32" fmla="*/ 25 w 491"/>
                  <a:gd name="T33" fmla="*/ 630 h 630"/>
                  <a:gd name="T34" fmla="*/ 0 w 491"/>
                  <a:gd name="T35" fmla="*/ 555 h 630"/>
                  <a:gd name="T36" fmla="*/ 114 w 491"/>
                  <a:gd name="T37" fmla="*/ 441 h 630"/>
                  <a:gd name="T38" fmla="*/ 126 w 491"/>
                  <a:gd name="T39" fmla="*/ 29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1" h="630">
                    <a:moveTo>
                      <a:pt x="126" y="290"/>
                    </a:moveTo>
                    <a:lnTo>
                      <a:pt x="164" y="164"/>
                    </a:lnTo>
                    <a:lnTo>
                      <a:pt x="227" y="63"/>
                    </a:lnTo>
                    <a:lnTo>
                      <a:pt x="290" y="12"/>
                    </a:lnTo>
                    <a:lnTo>
                      <a:pt x="365" y="0"/>
                    </a:lnTo>
                    <a:lnTo>
                      <a:pt x="416" y="12"/>
                    </a:lnTo>
                    <a:lnTo>
                      <a:pt x="479" y="50"/>
                    </a:lnTo>
                    <a:lnTo>
                      <a:pt x="491" y="138"/>
                    </a:lnTo>
                    <a:lnTo>
                      <a:pt x="491" y="264"/>
                    </a:lnTo>
                    <a:lnTo>
                      <a:pt x="440" y="403"/>
                    </a:lnTo>
                    <a:lnTo>
                      <a:pt x="365" y="492"/>
                    </a:lnTo>
                    <a:lnTo>
                      <a:pt x="328" y="542"/>
                    </a:lnTo>
                    <a:lnTo>
                      <a:pt x="265" y="579"/>
                    </a:lnTo>
                    <a:lnTo>
                      <a:pt x="214" y="567"/>
                    </a:lnTo>
                    <a:lnTo>
                      <a:pt x="177" y="555"/>
                    </a:lnTo>
                    <a:lnTo>
                      <a:pt x="139" y="516"/>
                    </a:lnTo>
                    <a:lnTo>
                      <a:pt x="25" y="630"/>
                    </a:lnTo>
                    <a:lnTo>
                      <a:pt x="0" y="555"/>
                    </a:lnTo>
                    <a:lnTo>
                      <a:pt x="114" y="441"/>
                    </a:lnTo>
                    <a:lnTo>
                      <a:pt x="126" y="2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64" name="Freeform 132"/>
              <p:cNvSpPr>
                <a:spLocks/>
              </p:cNvSpPr>
              <p:nvPr/>
            </p:nvSpPr>
            <p:spPr bwMode="auto">
              <a:xfrm>
                <a:off x="1135063" y="1860550"/>
                <a:ext cx="125413" cy="334962"/>
              </a:xfrm>
              <a:custGeom>
                <a:avLst/>
                <a:gdLst>
                  <a:gd name="T0" fmla="*/ 102 w 315"/>
                  <a:gd name="T1" fmla="*/ 25 h 844"/>
                  <a:gd name="T2" fmla="*/ 165 w 315"/>
                  <a:gd name="T3" fmla="*/ 0 h 844"/>
                  <a:gd name="T4" fmla="*/ 240 w 315"/>
                  <a:gd name="T5" fmla="*/ 25 h 844"/>
                  <a:gd name="T6" fmla="*/ 291 w 315"/>
                  <a:gd name="T7" fmla="*/ 114 h 844"/>
                  <a:gd name="T8" fmla="*/ 315 w 315"/>
                  <a:gd name="T9" fmla="*/ 252 h 844"/>
                  <a:gd name="T10" fmla="*/ 315 w 315"/>
                  <a:gd name="T11" fmla="*/ 466 h 844"/>
                  <a:gd name="T12" fmla="*/ 277 w 315"/>
                  <a:gd name="T13" fmla="*/ 631 h 844"/>
                  <a:gd name="T14" fmla="*/ 240 w 315"/>
                  <a:gd name="T15" fmla="*/ 757 h 844"/>
                  <a:gd name="T16" fmla="*/ 139 w 315"/>
                  <a:gd name="T17" fmla="*/ 844 h 844"/>
                  <a:gd name="T18" fmla="*/ 51 w 315"/>
                  <a:gd name="T19" fmla="*/ 832 h 844"/>
                  <a:gd name="T20" fmla="*/ 0 w 315"/>
                  <a:gd name="T21" fmla="*/ 718 h 844"/>
                  <a:gd name="T22" fmla="*/ 39 w 315"/>
                  <a:gd name="T23" fmla="*/ 592 h 844"/>
                  <a:gd name="T24" fmla="*/ 76 w 315"/>
                  <a:gd name="T25" fmla="*/ 479 h 844"/>
                  <a:gd name="T26" fmla="*/ 88 w 315"/>
                  <a:gd name="T27" fmla="*/ 366 h 844"/>
                  <a:gd name="T28" fmla="*/ 76 w 315"/>
                  <a:gd name="T29" fmla="*/ 214 h 844"/>
                  <a:gd name="T30" fmla="*/ 76 w 315"/>
                  <a:gd name="T31" fmla="*/ 76 h 844"/>
                  <a:gd name="T32" fmla="*/ 102 w 315"/>
                  <a:gd name="T33" fmla="*/ 25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5" h="844">
                    <a:moveTo>
                      <a:pt x="102" y="25"/>
                    </a:moveTo>
                    <a:lnTo>
                      <a:pt x="165" y="0"/>
                    </a:lnTo>
                    <a:lnTo>
                      <a:pt x="240" y="25"/>
                    </a:lnTo>
                    <a:lnTo>
                      <a:pt x="291" y="114"/>
                    </a:lnTo>
                    <a:lnTo>
                      <a:pt x="315" y="252"/>
                    </a:lnTo>
                    <a:lnTo>
                      <a:pt x="315" y="466"/>
                    </a:lnTo>
                    <a:lnTo>
                      <a:pt x="277" y="631"/>
                    </a:lnTo>
                    <a:lnTo>
                      <a:pt x="240" y="757"/>
                    </a:lnTo>
                    <a:lnTo>
                      <a:pt x="139" y="844"/>
                    </a:lnTo>
                    <a:lnTo>
                      <a:pt x="51" y="832"/>
                    </a:lnTo>
                    <a:lnTo>
                      <a:pt x="0" y="718"/>
                    </a:lnTo>
                    <a:lnTo>
                      <a:pt x="39" y="592"/>
                    </a:lnTo>
                    <a:lnTo>
                      <a:pt x="76" y="479"/>
                    </a:lnTo>
                    <a:lnTo>
                      <a:pt x="88" y="366"/>
                    </a:lnTo>
                    <a:lnTo>
                      <a:pt x="76" y="214"/>
                    </a:lnTo>
                    <a:lnTo>
                      <a:pt x="76" y="76"/>
                    </a:lnTo>
                    <a:lnTo>
                      <a:pt x="102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65" name="Freeform 133"/>
              <p:cNvSpPr>
                <a:spLocks/>
              </p:cNvSpPr>
              <p:nvPr/>
            </p:nvSpPr>
            <p:spPr bwMode="auto">
              <a:xfrm>
                <a:off x="781050" y="1865313"/>
                <a:ext cx="404813" cy="255587"/>
              </a:xfrm>
              <a:custGeom>
                <a:avLst/>
                <a:gdLst>
                  <a:gd name="T0" fmla="*/ 830 w 1019"/>
                  <a:gd name="T1" fmla="*/ 100 h 642"/>
                  <a:gd name="T2" fmla="*/ 906 w 1019"/>
                  <a:gd name="T3" fmla="*/ 25 h 642"/>
                  <a:gd name="T4" fmla="*/ 969 w 1019"/>
                  <a:gd name="T5" fmla="*/ 0 h 642"/>
                  <a:gd name="T6" fmla="*/ 1007 w 1019"/>
                  <a:gd name="T7" fmla="*/ 12 h 642"/>
                  <a:gd name="T8" fmla="*/ 1019 w 1019"/>
                  <a:gd name="T9" fmla="*/ 62 h 642"/>
                  <a:gd name="T10" fmla="*/ 1007 w 1019"/>
                  <a:gd name="T11" fmla="*/ 112 h 642"/>
                  <a:gd name="T12" fmla="*/ 981 w 1019"/>
                  <a:gd name="T13" fmla="*/ 125 h 642"/>
                  <a:gd name="T14" fmla="*/ 856 w 1019"/>
                  <a:gd name="T15" fmla="*/ 201 h 642"/>
                  <a:gd name="T16" fmla="*/ 730 w 1019"/>
                  <a:gd name="T17" fmla="*/ 289 h 642"/>
                  <a:gd name="T18" fmla="*/ 629 w 1019"/>
                  <a:gd name="T19" fmla="*/ 352 h 642"/>
                  <a:gd name="T20" fmla="*/ 503 w 1019"/>
                  <a:gd name="T21" fmla="*/ 403 h 642"/>
                  <a:gd name="T22" fmla="*/ 352 w 1019"/>
                  <a:gd name="T23" fmla="*/ 453 h 642"/>
                  <a:gd name="T24" fmla="*/ 327 w 1019"/>
                  <a:gd name="T25" fmla="*/ 478 h 642"/>
                  <a:gd name="T26" fmla="*/ 365 w 1019"/>
                  <a:gd name="T27" fmla="*/ 616 h 642"/>
                  <a:gd name="T28" fmla="*/ 340 w 1019"/>
                  <a:gd name="T29" fmla="*/ 616 h 642"/>
                  <a:gd name="T30" fmla="*/ 289 w 1019"/>
                  <a:gd name="T31" fmla="*/ 516 h 642"/>
                  <a:gd name="T32" fmla="*/ 264 w 1019"/>
                  <a:gd name="T33" fmla="*/ 516 h 642"/>
                  <a:gd name="T34" fmla="*/ 201 w 1019"/>
                  <a:gd name="T35" fmla="*/ 642 h 642"/>
                  <a:gd name="T36" fmla="*/ 163 w 1019"/>
                  <a:gd name="T37" fmla="*/ 642 h 642"/>
                  <a:gd name="T38" fmla="*/ 214 w 1019"/>
                  <a:gd name="T39" fmla="*/ 516 h 642"/>
                  <a:gd name="T40" fmla="*/ 201 w 1019"/>
                  <a:gd name="T41" fmla="*/ 478 h 642"/>
                  <a:gd name="T42" fmla="*/ 0 w 1019"/>
                  <a:gd name="T43" fmla="*/ 490 h 642"/>
                  <a:gd name="T44" fmla="*/ 0 w 1019"/>
                  <a:gd name="T45" fmla="*/ 453 h 642"/>
                  <a:gd name="T46" fmla="*/ 189 w 1019"/>
                  <a:gd name="T47" fmla="*/ 427 h 642"/>
                  <a:gd name="T48" fmla="*/ 201 w 1019"/>
                  <a:gd name="T49" fmla="*/ 403 h 642"/>
                  <a:gd name="T50" fmla="*/ 100 w 1019"/>
                  <a:gd name="T51" fmla="*/ 327 h 642"/>
                  <a:gd name="T52" fmla="*/ 138 w 1019"/>
                  <a:gd name="T53" fmla="*/ 314 h 642"/>
                  <a:gd name="T54" fmla="*/ 264 w 1019"/>
                  <a:gd name="T55" fmla="*/ 377 h 642"/>
                  <a:gd name="T56" fmla="*/ 340 w 1019"/>
                  <a:gd name="T57" fmla="*/ 377 h 642"/>
                  <a:gd name="T58" fmla="*/ 466 w 1019"/>
                  <a:gd name="T59" fmla="*/ 364 h 642"/>
                  <a:gd name="T60" fmla="*/ 541 w 1019"/>
                  <a:gd name="T61" fmla="*/ 327 h 642"/>
                  <a:gd name="T62" fmla="*/ 667 w 1019"/>
                  <a:gd name="T63" fmla="*/ 264 h 642"/>
                  <a:gd name="T64" fmla="*/ 767 w 1019"/>
                  <a:gd name="T65" fmla="*/ 163 h 642"/>
                  <a:gd name="T66" fmla="*/ 830 w 1019"/>
                  <a:gd name="T67" fmla="*/ 10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9" h="642">
                    <a:moveTo>
                      <a:pt x="830" y="100"/>
                    </a:moveTo>
                    <a:lnTo>
                      <a:pt x="906" y="25"/>
                    </a:lnTo>
                    <a:lnTo>
                      <a:pt x="969" y="0"/>
                    </a:lnTo>
                    <a:lnTo>
                      <a:pt x="1007" y="12"/>
                    </a:lnTo>
                    <a:lnTo>
                      <a:pt x="1019" y="62"/>
                    </a:lnTo>
                    <a:lnTo>
                      <a:pt x="1007" y="112"/>
                    </a:lnTo>
                    <a:lnTo>
                      <a:pt x="981" y="125"/>
                    </a:lnTo>
                    <a:lnTo>
                      <a:pt x="856" y="201"/>
                    </a:lnTo>
                    <a:lnTo>
                      <a:pt x="730" y="289"/>
                    </a:lnTo>
                    <a:lnTo>
                      <a:pt x="629" y="352"/>
                    </a:lnTo>
                    <a:lnTo>
                      <a:pt x="503" y="403"/>
                    </a:lnTo>
                    <a:lnTo>
                      <a:pt x="352" y="453"/>
                    </a:lnTo>
                    <a:lnTo>
                      <a:pt x="327" y="478"/>
                    </a:lnTo>
                    <a:lnTo>
                      <a:pt x="365" y="616"/>
                    </a:lnTo>
                    <a:lnTo>
                      <a:pt x="340" y="616"/>
                    </a:lnTo>
                    <a:lnTo>
                      <a:pt x="289" y="516"/>
                    </a:lnTo>
                    <a:lnTo>
                      <a:pt x="264" y="516"/>
                    </a:lnTo>
                    <a:lnTo>
                      <a:pt x="201" y="642"/>
                    </a:lnTo>
                    <a:lnTo>
                      <a:pt x="163" y="642"/>
                    </a:lnTo>
                    <a:lnTo>
                      <a:pt x="214" y="516"/>
                    </a:lnTo>
                    <a:lnTo>
                      <a:pt x="201" y="478"/>
                    </a:lnTo>
                    <a:lnTo>
                      <a:pt x="0" y="490"/>
                    </a:lnTo>
                    <a:lnTo>
                      <a:pt x="0" y="453"/>
                    </a:lnTo>
                    <a:lnTo>
                      <a:pt x="189" y="427"/>
                    </a:lnTo>
                    <a:lnTo>
                      <a:pt x="201" y="403"/>
                    </a:lnTo>
                    <a:lnTo>
                      <a:pt x="100" y="327"/>
                    </a:lnTo>
                    <a:lnTo>
                      <a:pt x="138" y="314"/>
                    </a:lnTo>
                    <a:lnTo>
                      <a:pt x="264" y="377"/>
                    </a:lnTo>
                    <a:lnTo>
                      <a:pt x="340" y="377"/>
                    </a:lnTo>
                    <a:lnTo>
                      <a:pt x="466" y="364"/>
                    </a:lnTo>
                    <a:lnTo>
                      <a:pt x="541" y="327"/>
                    </a:lnTo>
                    <a:lnTo>
                      <a:pt x="667" y="264"/>
                    </a:lnTo>
                    <a:lnTo>
                      <a:pt x="767" y="163"/>
                    </a:lnTo>
                    <a:lnTo>
                      <a:pt x="830" y="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66" name="Freeform 134"/>
              <p:cNvSpPr>
                <a:spLocks/>
              </p:cNvSpPr>
              <p:nvPr/>
            </p:nvSpPr>
            <p:spPr bwMode="auto">
              <a:xfrm>
                <a:off x="1204913" y="1765300"/>
                <a:ext cx="449263" cy="139700"/>
              </a:xfrm>
              <a:custGeom>
                <a:avLst/>
                <a:gdLst>
                  <a:gd name="T0" fmla="*/ 0 w 1133"/>
                  <a:gd name="T1" fmla="*/ 278 h 353"/>
                  <a:gd name="T2" fmla="*/ 13 w 1133"/>
                  <a:gd name="T3" fmla="*/ 227 h 353"/>
                  <a:gd name="T4" fmla="*/ 176 w 1133"/>
                  <a:gd name="T5" fmla="*/ 164 h 353"/>
                  <a:gd name="T6" fmla="*/ 353 w 1133"/>
                  <a:gd name="T7" fmla="*/ 101 h 353"/>
                  <a:gd name="T8" fmla="*/ 630 w 1133"/>
                  <a:gd name="T9" fmla="*/ 63 h 353"/>
                  <a:gd name="T10" fmla="*/ 882 w 1133"/>
                  <a:gd name="T11" fmla="*/ 75 h 353"/>
                  <a:gd name="T12" fmla="*/ 970 w 1133"/>
                  <a:gd name="T13" fmla="*/ 75 h 353"/>
                  <a:gd name="T14" fmla="*/ 1108 w 1133"/>
                  <a:gd name="T15" fmla="*/ 0 h 353"/>
                  <a:gd name="T16" fmla="*/ 1133 w 1133"/>
                  <a:gd name="T17" fmla="*/ 24 h 353"/>
                  <a:gd name="T18" fmla="*/ 1008 w 1133"/>
                  <a:gd name="T19" fmla="*/ 126 h 353"/>
                  <a:gd name="T20" fmla="*/ 907 w 1133"/>
                  <a:gd name="T21" fmla="*/ 227 h 353"/>
                  <a:gd name="T22" fmla="*/ 844 w 1133"/>
                  <a:gd name="T23" fmla="*/ 328 h 353"/>
                  <a:gd name="T24" fmla="*/ 806 w 1133"/>
                  <a:gd name="T25" fmla="*/ 290 h 353"/>
                  <a:gd name="T26" fmla="*/ 819 w 1133"/>
                  <a:gd name="T27" fmla="*/ 227 h 353"/>
                  <a:gd name="T28" fmla="*/ 831 w 1133"/>
                  <a:gd name="T29" fmla="*/ 152 h 353"/>
                  <a:gd name="T30" fmla="*/ 768 w 1133"/>
                  <a:gd name="T31" fmla="*/ 138 h 353"/>
                  <a:gd name="T32" fmla="*/ 630 w 1133"/>
                  <a:gd name="T33" fmla="*/ 126 h 353"/>
                  <a:gd name="T34" fmla="*/ 516 w 1133"/>
                  <a:gd name="T35" fmla="*/ 126 h 353"/>
                  <a:gd name="T36" fmla="*/ 341 w 1133"/>
                  <a:gd name="T37" fmla="*/ 176 h 353"/>
                  <a:gd name="T38" fmla="*/ 164 w 1133"/>
                  <a:gd name="T39" fmla="*/ 278 h 353"/>
                  <a:gd name="T40" fmla="*/ 0 w 1133"/>
                  <a:gd name="T41" fmla="*/ 353 h 353"/>
                  <a:gd name="T42" fmla="*/ 0 w 1133"/>
                  <a:gd name="T43" fmla="*/ 27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3" h="353">
                    <a:moveTo>
                      <a:pt x="0" y="278"/>
                    </a:moveTo>
                    <a:lnTo>
                      <a:pt x="13" y="227"/>
                    </a:lnTo>
                    <a:lnTo>
                      <a:pt x="176" y="164"/>
                    </a:lnTo>
                    <a:lnTo>
                      <a:pt x="353" y="101"/>
                    </a:lnTo>
                    <a:lnTo>
                      <a:pt x="630" y="63"/>
                    </a:lnTo>
                    <a:lnTo>
                      <a:pt x="882" y="75"/>
                    </a:lnTo>
                    <a:lnTo>
                      <a:pt x="970" y="75"/>
                    </a:lnTo>
                    <a:lnTo>
                      <a:pt x="1108" y="0"/>
                    </a:lnTo>
                    <a:lnTo>
                      <a:pt x="1133" y="24"/>
                    </a:lnTo>
                    <a:lnTo>
                      <a:pt x="1008" y="126"/>
                    </a:lnTo>
                    <a:lnTo>
                      <a:pt x="907" y="227"/>
                    </a:lnTo>
                    <a:lnTo>
                      <a:pt x="844" y="328"/>
                    </a:lnTo>
                    <a:lnTo>
                      <a:pt x="806" y="290"/>
                    </a:lnTo>
                    <a:lnTo>
                      <a:pt x="819" y="227"/>
                    </a:lnTo>
                    <a:lnTo>
                      <a:pt x="831" y="152"/>
                    </a:lnTo>
                    <a:lnTo>
                      <a:pt x="768" y="138"/>
                    </a:lnTo>
                    <a:lnTo>
                      <a:pt x="630" y="126"/>
                    </a:lnTo>
                    <a:lnTo>
                      <a:pt x="516" y="126"/>
                    </a:lnTo>
                    <a:lnTo>
                      <a:pt x="341" y="176"/>
                    </a:lnTo>
                    <a:lnTo>
                      <a:pt x="164" y="278"/>
                    </a:lnTo>
                    <a:lnTo>
                      <a:pt x="0" y="353"/>
                    </a:lnTo>
                    <a:lnTo>
                      <a:pt x="0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67" name="Freeform 135"/>
              <p:cNvSpPr>
                <a:spLocks/>
              </p:cNvSpPr>
              <p:nvPr/>
            </p:nvSpPr>
            <p:spPr bwMode="auto">
              <a:xfrm>
                <a:off x="1160463" y="2105025"/>
                <a:ext cx="134938" cy="449262"/>
              </a:xfrm>
              <a:custGeom>
                <a:avLst/>
                <a:gdLst>
                  <a:gd name="T0" fmla="*/ 101 w 341"/>
                  <a:gd name="T1" fmla="*/ 0 h 1133"/>
                  <a:gd name="T2" fmla="*/ 164 w 341"/>
                  <a:gd name="T3" fmla="*/ 25 h 1133"/>
                  <a:gd name="T4" fmla="*/ 215 w 341"/>
                  <a:gd name="T5" fmla="*/ 151 h 1133"/>
                  <a:gd name="T6" fmla="*/ 241 w 341"/>
                  <a:gd name="T7" fmla="*/ 289 h 1133"/>
                  <a:gd name="T8" fmla="*/ 253 w 341"/>
                  <a:gd name="T9" fmla="*/ 478 h 1133"/>
                  <a:gd name="T10" fmla="*/ 203 w 341"/>
                  <a:gd name="T11" fmla="*/ 680 h 1133"/>
                  <a:gd name="T12" fmla="*/ 127 w 341"/>
                  <a:gd name="T13" fmla="*/ 855 h 1133"/>
                  <a:gd name="T14" fmla="*/ 140 w 341"/>
                  <a:gd name="T15" fmla="*/ 918 h 1133"/>
                  <a:gd name="T16" fmla="*/ 316 w 341"/>
                  <a:gd name="T17" fmla="*/ 1007 h 1133"/>
                  <a:gd name="T18" fmla="*/ 341 w 341"/>
                  <a:gd name="T19" fmla="*/ 1057 h 1133"/>
                  <a:gd name="T20" fmla="*/ 241 w 341"/>
                  <a:gd name="T21" fmla="*/ 1133 h 1133"/>
                  <a:gd name="T22" fmla="*/ 190 w 341"/>
                  <a:gd name="T23" fmla="*/ 1095 h 1133"/>
                  <a:gd name="T24" fmla="*/ 89 w 341"/>
                  <a:gd name="T25" fmla="*/ 981 h 1133"/>
                  <a:gd name="T26" fmla="*/ 0 w 341"/>
                  <a:gd name="T27" fmla="*/ 918 h 1133"/>
                  <a:gd name="T28" fmla="*/ 0 w 341"/>
                  <a:gd name="T29" fmla="*/ 881 h 1133"/>
                  <a:gd name="T30" fmla="*/ 51 w 341"/>
                  <a:gd name="T31" fmla="*/ 806 h 1133"/>
                  <a:gd name="T32" fmla="*/ 127 w 341"/>
                  <a:gd name="T33" fmla="*/ 692 h 1133"/>
                  <a:gd name="T34" fmla="*/ 178 w 341"/>
                  <a:gd name="T35" fmla="*/ 515 h 1133"/>
                  <a:gd name="T36" fmla="*/ 178 w 341"/>
                  <a:gd name="T37" fmla="*/ 289 h 1133"/>
                  <a:gd name="T38" fmla="*/ 140 w 341"/>
                  <a:gd name="T39" fmla="*/ 163 h 1133"/>
                  <a:gd name="T40" fmla="*/ 89 w 341"/>
                  <a:gd name="T41" fmla="*/ 100 h 1133"/>
                  <a:gd name="T42" fmla="*/ 101 w 341"/>
                  <a:gd name="T4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1" h="1133">
                    <a:moveTo>
                      <a:pt x="101" y="0"/>
                    </a:moveTo>
                    <a:lnTo>
                      <a:pt x="164" y="25"/>
                    </a:lnTo>
                    <a:lnTo>
                      <a:pt x="215" y="151"/>
                    </a:lnTo>
                    <a:lnTo>
                      <a:pt x="241" y="289"/>
                    </a:lnTo>
                    <a:lnTo>
                      <a:pt x="253" y="478"/>
                    </a:lnTo>
                    <a:lnTo>
                      <a:pt x="203" y="680"/>
                    </a:lnTo>
                    <a:lnTo>
                      <a:pt x="127" y="855"/>
                    </a:lnTo>
                    <a:lnTo>
                      <a:pt x="140" y="918"/>
                    </a:lnTo>
                    <a:lnTo>
                      <a:pt x="316" y="1007"/>
                    </a:lnTo>
                    <a:lnTo>
                      <a:pt x="341" y="1057"/>
                    </a:lnTo>
                    <a:lnTo>
                      <a:pt x="241" y="1133"/>
                    </a:lnTo>
                    <a:lnTo>
                      <a:pt x="190" y="1095"/>
                    </a:lnTo>
                    <a:lnTo>
                      <a:pt x="89" y="981"/>
                    </a:lnTo>
                    <a:lnTo>
                      <a:pt x="0" y="918"/>
                    </a:lnTo>
                    <a:lnTo>
                      <a:pt x="0" y="881"/>
                    </a:lnTo>
                    <a:lnTo>
                      <a:pt x="51" y="806"/>
                    </a:lnTo>
                    <a:lnTo>
                      <a:pt x="127" y="692"/>
                    </a:lnTo>
                    <a:lnTo>
                      <a:pt x="178" y="515"/>
                    </a:lnTo>
                    <a:lnTo>
                      <a:pt x="178" y="289"/>
                    </a:lnTo>
                    <a:lnTo>
                      <a:pt x="140" y="163"/>
                    </a:lnTo>
                    <a:lnTo>
                      <a:pt x="89" y="10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68" name="Freeform 136"/>
              <p:cNvSpPr>
                <a:spLocks/>
              </p:cNvSpPr>
              <p:nvPr/>
            </p:nvSpPr>
            <p:spPr bwMode="auto">
              <a:xfrm>
                <a:off x="1000125" y="2109788"/>
                <a:ext cx="180975" cy="490537"/>
              </a:xfrm>
              <a:custGeom>
                <a:avLst/>
                <a:gdLst>
                  <a:gd name="T0" fmla="*/ 240 w 455"/>
                  <a:gd name="T1" fmla="*/ 151 h 1235"/>
                  <a:gd name="T2" fmla="*/ 291 w 455"/>
                  <a:gd name="T3" fmla="*/ 38 h 1235"/>
                  <a:gd name="T4" fmla="*/ 417 w 455"/>
                  <a:gd name="T5" fmla="*/ 0 h 1235"/>
                  <a:gd name="T6" fmla="*/ 455 w 455"/>
                  <a:gd name="T7" fmla="*/ 62 h 1235"/>
                  <a:gd name="T8" fmla="*/ 366 w 455"/>
                  <a:gd name="T9" fmla="*/ 164 h 1235"/>
                  <a:gd name="T10" fmla="*/ 315 w 455"/>
                  <a:gd name="T11" fmla="*/ 227 h 1235"/>
                  <a:gd name="T12" fmla="*/ 303 w 455"/>
                  <a:gd name="T13" fmla="*/ 353 h 1235"/>
                  <a:gd name="T14" fmla="*/ 278 w 455"/>
                  <a:gd name="T15" fmla="*/ 566 h 1235"/>
                  <a:gd name="T16" fmla="*/ 291 w 455"/>
                  <a:gd name="T17" fmla="*/ 843 h 1235"/>
                  <a:gd name="T18" fmla="*/ 303 w 455"/>
                  <a:gd name="T19" fmla="*/ 969 h 1235"/>
                  <a:gd name="T20" fmla="*/ 329 w 455"/>
                  <a:gd name="T21" fmla="*/ 1020 h 1235"/>
                  <a:gd name="T22" fmla="*/ 315 w 455"/>
                  <a:gd name="T23" fmla="*/ 1071 h 1235"/>
                  <a:gd name="T24" fmla="*/ 228 w 455"/>
                  <a:gd name="T25" fmla="*/ 1109 h 1235"/>
                  <a:gd name="T26" fmla="*/ 89 w 455"/>
                  <a:gd name="T27" fmla="*/ 1235 h 1235"/>
                  <a:gd name="T28" fmla="*/ 39 w 455"/>
                  <a:gd name="T29" fmla="*/ 1235 h 1235"/>
                  <a:gd name="T30" fmla="*/ 0 w 455"/>
                  <a:gd name="T31" fmla="*/ 1134 h 1235"/>
                  <a:gd name="T32" fmla="*/ 89 w 455"/>
                  <a:gd name="T33" fmla="*/ 1071 h 1235"/>
                  <a:gd name="T34" fmla="*/ 203 w 455"/>
                  <a:gd name="T35" fmla="*/ 1032 h 1235"/>
                  <a:gd name="T36" fmla="*/ 252 w 455"/>
                  <a:gd name="T37" fmla="*/ 1008 h 1235"/>
                  <a:gd name="T38" fmla="*/ 240 w 455"/>
                  <a:gd name="T39" fmla="*/ 894 h 1235"/>
                  <a:gd name="T40" fmla="*/ 215 w 455"/>
                  <a:gd name="T41" fmla="*/ 642 h 1235"/>
                  <a:gd name="T42" fmla="*/ 203 w 455"/>
                  <a:gd name="T43" fmla="*/ 428 h 1235"/>
                  <a:gd name="T44" fmla="*/ 215 w 455"/>
                  <a:gd name="T45" fmla="*/ 251 h 1235"/>
                  <a:gd name="T46" fmla="*/ 240 w 455"/>
                  <a:gd name="T47" fmla="*/ 151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5" h="1235">
                    <a:moveTo>
                      <a:pt x="240" y="151"/>
                    </a:moveTo>
                    <a:lnTo>
                      <a:pt x="291" y="38"/>
                    </a:lnTo>
                    <a:lnTo>
                      <a:pt x="417" y="0"/>
                    </a:lnTo>
                    <a:lnTo>
                      <a:pt x="455" y="62"/>
                    </a:lnTo>
                    <a:lnTo>
                      <a:pt x="366" y="164"/>
                    </a:lnTo>
                    <a:lnTo>
                      <a:pt x="315" y="227"/>
                    </a:lnTo>
                    <a:lnTo>
                      <a:pt x="303" y="353"/>
                    </a:lnTo>
                    <a:lnTo>
                      <a:pt x="278" y="566"/>
                    </a:lnTo>
                    <a:lnTo>
                      <a:pt x="291" y="843"/>
                    </a:lnTo>
                    <a:lnTo>
                      <a:pt x="303" y="969"/>
                    </a:lnTo>
                    <a:lnTo>
                      <a:pt x="329" y="1020"/>
                    </a:lnTo>
                    <a:lnTo>
                      <a:pt x="315" y="1071"/>
                    </a:lnTo>
                    <a:lnTo>
                      <a:pt x="228" y="1109"/>
                    </a:lnTo>
                    <a:lnTo>
                      <a:pt x="89" y="1235"/>
                    </a:lnTo>
                    <a:lnTo>
                      <a:pt x="39" y="1235"/>
                    </a:lnTo>
                    <a:lnTo>
                      <a:pt x="0" y="1134"/>
                    </a:lnTo>
                    <a:lnTo>
                      <a:pt x="89" y="1071"/>
                    </a:lnTo>
                    <a:lnTo>
                      <a:pt x="203" y="1032"/>
                    </a:lnTo>
                    <a:lnTo>
                      <a:pt x="252" y="1008"/>
                    </a:lnTo>
                    <a:lnTo>
                      <a:pt x="240" y="894"/>
                    </a:lnTo>
                    <a:lnTo>
                      <a:pt x="215" y="642"/>
                    </a:lnTo>
                    <a:lnTo>
                      <a:pt x="203" y="428"/>
                    </a:lnTo>
                    <a:lnTo>
                      <a:pt x="215" y="251"/>
                    </a:lnTo>
                    <a:lnTo>
                      <a:pt x="240" y="1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0" name="Freeform 138"/>
              <p:cNvSpPr>
                <a:spLocks/>
              </p:cNvSpPr>
              <p:nvPr/>
            </p:nvSpPr>
            <p:spPr bwMode="auto">
              <a:xfrm>
                <a:off x="1390650" y="1660525"/>
                <a:ext cx="588963" cy="812800"/>
              </a:xfrm>
              <a:custGeom>
                <a:avLst/>
                <a:gdLst>
                  <a:gd name="T0" fmla="*/ 516 w 2342"/>
                  <a:gd name="T1" fmla="*/ 744 h 2657"/>
                  <a:gd name="T2" fmla="*/ 50 w 2342"/>
                  <a:gd name="T3" fmla="*/ 1436 h 2657"/>
                  <a:gd name="T4" fmla="*/ 13 w 2342"/>
                  <a:gd name="T5" fmla="*/ 1965 h 2657"/>
                  <a:gd name="T6" fmla="*/ 353 w 2342"/>
                  <a:gd name="T7" fmla="*/ 2393 h 2657"/>
                  <a:gd name="T8" fmla="*/ 919 w 2342"/>
                  <a:gd name="T9" fmla="*/ 2620 h 2657"/>
                  <a:gd name="T10" fmla="*/ 1838 w 2342"/>
                  <a:gd name="T11" fmla="*/ 2532 h 2657"/>
                  <a:gd name="T12" fmla="*/ 2241 w 2342"/>
                  <a:gd name="T13" fmla="*/ 2129 h 2657"/>
                  <a:gd name="T14" fmla="*/ 2342 w 2342"/>
                  <a:gd name="T15" fmla="*/ 1474 h 2657"/>
                  <a:gd name="T16" fmla="*/ 2052 w 2342"/>
                  <a:gd name="T17" fmla="*/ 933 h 2657"/>
                  <a:gd name="T18" fmla="*/ 1535 w 2342"/>
                  <a:gd name="T19" fmla="*/ 579 h 2657"/>
                  <a:gd name="T20" fmla="*/ 1724 w 2342"/>
                  <a:gd name="T21" fmla="*/ 189 h 2657"/>
                  <a:gd name="T22" fmla="*/ 1561 w 2342"/>
                  <a:gd name="T23" fmla="*/ 76 h 2657"/>
                  <a:gd name="T24" fmla="*/ 1284 w 2342"/>
                  <a:gd name="T25" fmla="*/ 315 h 2657"/>
                  <a:gd name="T26" fmla="*/ 1321 w 2342"/>
                  <a:gd name="T27" fmla="*/ 0 h 2657"/>
                  <a:gd name="T28" fmla="*/ 1108 w 2342"/>
                  <a:gd name="T29" fmla="*/ 164 h 2657"/>
                  <a:gd name="T30" fmla="*/ 969 w 2342"/>
                  <a:gd name="T31" fmla="*/ 327 h 2657"/>
                  <a:gd name="T32" fmla="*/ 605 w 2342"/>
                  <a:gd name="T33" fmla="*/ 38 h 2657"/>
                  <a:gd name="T34" fmla="*/ 730 w 2342"/>
                  <a:gd name="T35" fmla="*/ 366 h 2657"/>
                  <a:gd name="T36" fmla="*/ 856 w 2342"/>
                  <a:gd name="T37" fmla="*/ 681 h 2657"/>
                  <a:gd name="T38" fmla="*/ 1309 w 2342"/>
                  <a:gd name="T39" fmla="*/ 793 h 2657"/>
                  <a:gd name="T40" fmla="*/ 1561 w 2342"/>
                  <a:gd name="T41" fmla="*/ 668 h 2657"/>
                  <a:gd name="T42" fmla="*/ 1234 w 2342"/>
                  <a:gd name="T43" fmla="*/ 744 h 2657"/>
                  <a:gd name="T44" fmla="*/ 1460 w 2342"/>
                  <a:gd name="T45" fmla="*/ 642 h 2657"/>
                  <a:gd name="T46" fmla="*/ 1347 w 2342"/>
                  <a:gd name="T47" fmla="*/ 630 h 2657"/>
                  <a:gd name="T48" fmla="*/ 982 w 2342"/>
                  <a:gd name="T49" fmla="*/ 618 h 2657"/>
                  <a:gd name="T50" fmla="*/ 780 w 2342"/>
                  <a:gd name="T51" fmla="*/ 353 h 2657"/>
                  <a:gd name="T52" fmla="*/ 693 w 2342"/>
                  <a:gd name="T53" fmla="*/ 139 h 2657"/>
                  <a:gd name="T54" fmla="*/ 868 w 2342"/>
                  <a:gd name="T55" fmla="*/ 303 h 2657"/>
                  <a:gd name="T56" fmla="*/ 1057 w 2342"/>
                  <a:gd name="T57" fmla="*/ 453 h 2657"/>
                  <a:gd name="T58" fmla="*/ 1057 w 2342"/>
                  <a:gd name="T59" fmla="*/ 264 h 2657"/>
                  <a:gd name="T60" fmla="*/ 1120 w 2342"/>
                  <a:gd name="T61" fmla="*/ 390 h 2657"/>
                  <a:gd name="T62" fmla="*/ 1234 w 2342"/>
                  <a:gd name="T63" fmla="*/ 252 h 2657"/>
                  <a:gd name="T64" fmla="*/ 1284 w 2342"/>
                  <a:gd name="T65" fmla="*/ 441 h 2657"/>
                  <a:gd name="T66" fmla="*/ 1473 w 2342"/>
                  <a:gd name="T67" fmla="*/ 215 h 2657"/>
                  <a:gd name="T68" fmla="*/ 1397 w 2342"/>
                  <a:gd name="T69" fmla="*/ 416 h 2657"/>
                  <a:gd name="T70" fmla="*/ 1661 w 2342"/>
                  <a:gd name="T71" fmla="*/ 290 h 2657"/>
                  <a:gd name="T72" fmla="*/ 1423 w 2342"/>
                  <a:gd name="T73" fmla="*/ 579 h 2657"/>
                  <a:gd name="T74" fmla="*/ 1762 w 2342"/>
                  <a:gd name="T75" fmla="*/ 756 h 2657"/>
                  <a:gd name="T76" fmla="*/ 2153 w 2342"/>
                  <a:gd name="T77" fmla="*/ 1171 h 2657"/>
                  <a:gd name="T78" fmla="*/ 2265 w 2342"/>
                  <a:gd name="T79" fmla="*/ 1738 h 2657"/>
                  <a:gd name="T80" fmla="*/ 2102 w 2342"/>
                  <a:gd name="T81" fmla="*/ 2241 h 2657"/>
                  <a:gd name="T82" fmla="*/ 1724 w 2342"/>
                  <a:gd name="T83" fmla="*/ 2494 h 2657"/>
                  <a:gd name="T84" fmla="*/ 1171 w 2342"/>
                  <a:gd name="T85" fmla="*/ 2569 h 2657"/>
                  <a:gd name="T86" fmla="*/ 504 w 2342"/>
                  <a:gd name="T87" fmla="*/ 2380 h 2657"/>
                  <a:gd name="T88" fmla="*/ 113 w 2342"/>
                  <a:gd name="T89" fmla="*/ 2078 h 2657"/>
                  <a:gd name="T90" fmla="*/ 88 w 2342"/>
                  <a:gd name="T91" fmla="*/ 1549 h 2657"/>
                  <a:gd name="T92" fmla="*/ 441 w 2342"/>
                  <a:gd name="T93" fmla="*/ 958 h 2657"/>
                  <a:gd name="T94" fmla="*/ 843 w 2342"/>
                  <a:gd name="T95" fmla="*/ 555 h 2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42" h="2657">
                    <a:moveTo>
                      <a:pt x="819" y="492"/>
                    </a:moveTo>
                    <a:lnTo>
                      <a:pt x="680" y="618"/>
                    </a:lnTo>
                    <a:lnTo>
                      <a:pt x="516" y="744"/>
                    </a:lnTo>
                    <a:lnTo>
                      <a:pt x="340" y="945"/>
                    </a:lnTo>
                    <a:lnTo>
                      <a:pt x="151" y="1210"/>
                    </a:lnTo>
                    <a:lnTo>
                      <a:pt x="50" y="1436"/>
                    </a:lnTo>
                    <a:lnTo>
                      <a:pt x="0" y="1612"/>
                    </a:lnTo>
                    <a:lnTo>
                      <a:pt x="0" y="1725"/>
                    </a:lnTo>
                    <a:lnTo>
                      <a:pt x="13" y="1965"/>
                    </a:lnTo>
                    <a:lnTo>
                      <a:pt x="50" y="2141"/>
                    </a:lnTo>
                    <a:lnTo>
                      <a:pt x="151" y="2254"/>
                    </a:lnTo>
                    <a:lnTo>
                      <a:pt x="353" y="2393"/>
                    </a:lnTo>
                    <a:lnTo>
                      <a:pt x="542" y="2481"/>
                    </a:lnTo>
                    <a:lnTo>
                      <a:pt x="780" y="2569"/>
                    </a:lnTo>
                    <a:lnTo>
                      <a:pt x="919" y="2620"/>
                    </a:lnTo>
                    <a:lnTo>
                      <a:pt x="1158" y="2657"/>
                    </a:lnTo>
                    <a:lnTo>
                      <a:pt x="1523" y="2620"/>
                    </a:lnTo>
                    <a:lnTo>
                      <a:pt x="1838" y="2532"/>
                    </a:lnTo>
                    <a:lnTo>
                      <a:pt x="2039" y="2406"/>
                    </a:lnTo>
                    <a:lnTo>
                      <a:pt x="2165" y="2267"/>
                    </a:lnTo>
                    <a:lnTo>
                      <a:pt x="2241" y="2129"/>
                    </a:lnTo>
                    <a:lnTo>
                      <a:pt x="2316" y="1952"/>
                    </a:lnTo>
                    <a:lnTo>
                      <a:pt x="2342" y="1751"/>
                    </a:lnTo>
                    <a:lnTo>
                      <a:pt x="2342" y="1474"/>
                    </a:lnTo>
                    <a:lnTo>
                      <a:pt x="2291" y="1297"/>
                    </a:lnTo>
                    <a:lnTo>
                      <a:pt x="2190" y="1108"/>
                    </a:lnTo>
                    <a:lnTo>
                      <a:pt x="2052" y="933"/>
                    </a:lnTo>
                    <a:lnTo>
                      <a:pt x="1901" y="793"/>
                    </a:lnTo>
                    <a:lnTo>
                      <a:pt x="1750" y="681"/>
                    </a:lnTo>
                    <a:lnTo>
                      <a:pt x="1535" y="579"/>
                    </a:lnTo>
                    <a:lnTo>
                      <a:pt x="1523" y="516"/>
                    </a:lnTo>
                    <a:lnTo>
                      <a:pt x="1712" y="315"/>
                    </a:lnTo>
                    <a:lnTo>
                      <a:pt x="1724" y="189"/>
                    </a:lnTo>
                    <a:lnTo>
                      <a:pt x="1510" y="315"/>
                    </a:lnTo>
                    <a:lnTo>
                      <a:pt x="1586" y="89"/>
                    </a:lnTo>
                    <a:lnTo>
                      <a:pt x="1561" y="76"/>
                    </a:lnTo>
                    <a:lnTo>
                      <a:pt x="1486" y="76"/>
                    </a:lnTo>
                    <a:lnTo>
                      <a:pt x="1360" y="227"/>
                    </a:lnTo>
                    <a:lnTo>
                      <a:pt x="1284" y="315"/>
                    </a:lnTo>
                    <a:lnTo>
                      <a:pt x="1309" y="152"/>
                    </a:lnTo>
                    <a:lnTo>
                      <a:pt x="1360" y="26"/>
                    </a:lnTo>
                    <a:lnTo>
                      <a:pt x="1321" y="0"/>
                    </a:lnTo>
                    <a:lnTo>
                      <a:pt x="1234" y="76"/>
                    </a:lnTo>
                    <a:lnTo>
                      <a:pt x="1146" y="264"/>
                    </a:lnTo>
                    <a:lnTo>
                      <a:pt x="1108" y="164"/>
                    </a:lnTo>
                    <a:lnTo>
                      <a:pt x="1032" y="126"/>
                    </a:lnTo>
                    <a:lnTo>
                      <a:pt x="982" y="252"/>
                    </a:lnTo>
                    <a:lnTo>
                      <a:pt x="969" y="327"/>
                    </a:lnTo>
                    <a:lnTo>
                      <a:pt x="831" y="152"/>
                    </a:lnTo>
                    <a:lnTo>
                      <a:pt x="654" y="13"/>
                    </a:lnTo>
                    <a:lnTo>
                      <a:pt x="605" y="38"/>
                    </a:lnTo>
                    <a:lnTo>
                      <a:pt x="591" y="114"/>
                    </a:lnTo>
                    <a:lnTo>
                      <a:pt x="654" y="227"/>
                    </a:lnTo>
                    <a:lnTo>
                      <a:pt x="730" y="366"/>
                    </a:lnTo>
                    <a:lnTo>
                      <a:pt x="919" y="605"/>
                    </a:lnTo>
                    <a:lnTo>
                      <a:pt x="894" y="655"/>
                    </a:lnTo>
                    <a:lnTo>
                      <a:pt x="856" y="681"/>
                    </a:lnTo>
                    <a:lnTo>
                      <a:pt x="882" y="730"/>
                    </a:lnTo>
                    <a:lnTo>
                      <a:pt x="1045" y="793"/>
                    </a:lnTo>
                    <a:lnTo>
                      <a:pt x="1309" y="793"/>
                    </a:lnTo>
                    <a:lnTo>
                      <a:pt x="1535" y="768"/>
                    </a:lnTo>
                    <a:lnTo>
                      <a:pt x="1612" y="693"/>
                    </a:lnTo>
                    <a:lnTo>
                      <a:pt x="1561" y="668"/>
                    </a:lnTo>
                    <a:lnTo>
                      <a:pt x="1510" y="705"/>
                    </a:lnTo>
                    <a:lnTo>
                      <a:pt x="1372" y="718"/>
                    </a:lnTo>
                    <a:lnTo>
                      <a:pt x="1234" y="744"/>
                    </a:lnTo>
                    <a:lnTo>
                      <a:pt x="1083" y="718"/>
                    </a:lnTo>
                    <a:lnTo>
                      <a:pt x="1309" y="693"/>
                    </a:lnTo>
                    <a:lnTo>
                      <a:pt x="1460" y="642"/>
                    </a:lnTo>
                    <a:lnTo>
                      <a:pt x="1486" y="618"/>
                    </a:lnTo>
                    <a:lnTo>
                      <a:pt x="1423" y="592"/>
                    </a:lnTo>
                    <a:lnTo>
                      <a:pt x="1347" y="630"/>
                    </a:lnTo>
                    <a:lnTo>
                      <a:pt x="1171" y="655"/>
                    </a:lnTo>
                    <a:lnTo>
                      <a:pt x="1045" y="642"/>
                    </a:lnTo>
                    <a:lnTo>
                      <a:pt x="982" y="618"/>
                    </a:lnTo>
                    <a:lnTo>
                      <a:pt x="1008" y="555"/>
                    </a:lnTo>
                    <a:lnTo>
                      <a:pt x="894" y="467"/>
                    </a:lnTo>
                    <a:lnTo>
                      <a:pt x="780" y="353"/>
                    </a:lnTo>
                    <a:lnTo>
                      <a:pt x="717" y="240"/>
                    </a:lnTo>
                    <a:lnTo>
                      <a:pt x="693" y="164"/>
                    </a:lnTo>
                    <a:lnTo>
                      <a:pt x="693" y="139"/>
                    </a:lnTo>
                    <a:lnTo>
                      <a:pt x="717" y="139"/>
                    </a:lnTo>
                    <a:lnTo>
                      <a:pt x="780" y="189"/>
                    </a:lnTo>
                    <a:lnTo>
                      <a:pt x="868" y="303"/>
                    </a:lnTo>
                    <a:lnTo>
                      <a:pt x="982" y="441"/>
                    </a:lnTo>
                    <a:lnTo>
                      <a:pt x="1008" y="479"/>
                    </a:lnTo>
                    <a:lnTo>
                      <a:pt x="1057" y="453"/>
                    </a:lnTo>
                    <a:lnTo>
                      <a:pt x="1032" y="378"/>
                    </a:lnTo>
                    <a:lnTo>
                      <a:pt x="1045" y="327"/>
                    </a:lnTo>
                    <a:lnTo>
                      <a:pt x="1057" y="264"/>
                    </a:lnTo>
                    <a:lnTo>
                      <a:pt x="1083" y="264"/>
                    </a:lnTo>
                    <a:lnTo>
                      <a:pt x="1108" y="341"/>
                    </a:lnTo>
                    <a:lnTo>
                      <a:pt x="1120" y="390"/>
                    </a:lnTo>
                    <a:lnTo>
                      <a:pt x="1158" y="404"/>
                    </a:lnTo>
                    <a:lnTo>
                      <a:pt x="1209" y="290"/>
                    </a:lnTo>
                    <a:lnTo>
                      <a:pt x="1234" y="252"/>
                    </a:lnTo>
                    <a:lnTo>
                      <a:pt x="1246" y="315"/>
                    </a:lnTo>
                    <a:lnTo>
                      <a:pt x="1246" y="416"/>
                    </a:lnTo>
                    <a:lnTo>
                      <a:pt x="1284" y="441"/>
                    </a:lnTo>
                    <a:lnTo>
                      <a:pt x="1347" y="353"/>
                    </a:lnTo>
                    <a:lnTo>
                      <a:pt x="1410" y="240"/>
                    </a:lnTo>
                    <a:lnTo>
                      <a:pt x="1473" y="215"/>
                    </a:lnTo>
                    <a:lnTo>
                      <a:pt x="1473" y="227"/>
                    </a:lnTo>
                    <a:lnTo>
                      <a:pt x="1435" y="303"/>
                    </a:lnTo>
                    <a:lnTo>
                      <a:pt x="1397" y="416"/>
                    </a:lnTo>
                    <a:lnTo>
                      <a:pt x="1435" y="429"/>
                    </a:lnTo>
                    <a:lnTo>
                      <a:pt x="1636" y="290"/>
                    </a:lnTo>
                    <a:lnTo>
                      <a:pt x="1661" y="290"/>
                    </a:lnTo>
                    <a:lnTo>
                      <a:pt x="1473" y="479"/>
                    </a:lnTo>
                    <a:lnTo>
                      <a:pt x="1435" y="516"/>
                    </a:lnTo>
                    <a:lnTo>
                      <a:pt x="1423" y="579"/>
                    </a:lnTo>
                    <a:lnTo>
                      <a:pt x="1460" y="605"/>
                    </a:lnTo>
                    <a:lnTo>
                      <a:pt x="1573" y="655"/>
                    </a:lnTo>
                    <a:lnTo>
                      <a:pt x="1762" y="756"/>
                    </a:lnTo>
                    <a:lnTo>
                      <a:pt x="1888" y="856"/>
                    </a:lnTo>
                    <a:lnTo>
                      <a:pt x="2039" y="1008"/>
                    </a:lnTo>
                    <a:lnTo>
                      <a:pt x="2153" y="1171"/>
                    </a:lnTo>
                    <a:lnTo>
                      <a:pt x="2228" y="1348"/>
                    </a:lnTo>
                    <a:lnTo>
                      <a:pt x="2279" y="1574"/>
                    </a:lnTo>
                    <a:lnTo>
                      <a:pt x="2265" y="1738"/>
                    </a:lnTo>
                    <a:lnTo>
                      <a:pt x="2253" y="1914"/>
                    </a:lnTo>
                    <a:lnTo>
                      <a:pt x="2178" y="2103"/>
                    </a:lnTo>
                    <a:lnTo>
                      <a:pt x="2102" y="2241"/>
                    </a:lnTo>
                    <a:lnTo>
                      <a:pt x="2014" y="2317"/>
                    </a:lnTo>
                    <a:lnTo>
                      <a:pt x="1913" y="2418"/>
                    </a:lnTo>
                    <a:lnTo>
                      <a:pt x="1724" y="2494"/>
                    </a:lnTo>
                    <a:lnTo>
                      <a:pt x="1498" y="2557"/>
                    </a:lnTo>
                    <a:lnTo>
                      <a:pt x="1384" y="2569"/>
                    </a:lnTo>
                    <a:lnTo>
                      <a:pt x="1171" y="2569"/>
                    </a:lnTo>
                    <a:lnTo>
                      <a:pt x="969" y="2544"/>
                    </a:lnTo>
                    <a:lnTo>
                      <a:pt x="730" y="2481"/>
                    </a:lnTo>
                    <a:lnTo>
                      <a:pt x="504" y="2380"/>
                    </a:lnTo>
                    <a:lnTo>
                      <a:pt x="327" y="2280"/>
                    </a:lnTo>
                    <a:lnTo>
                      <a:pt x="176" y="2166"/>
                    </a:lnTo>
                    <a:lnTo>
                      <a:pt x="113" y="2078"/>
                    </a:lnTo>
                    <a:lnTo>
                      <a:pt x="101" y="1989"/>
                    </a:lnTo>
                    <a:lnTo>
                      <a:pt x="76" y="1725"/>
                    </a:lnTo>
                    <a:lnTo>
                      <a:pt x="88" y="1549"/>
                    </a:lnTo>
                    <a:lnTo>
                      <a:pt x="164" y="1360"/>
                    </a:lnTo>
                    <a:lnTo>
                      <a:pt x="264" y="1147"/>
                    </a:lnTo>
                    <a:lnTo>
                      <a:pt x="441" y="958"/>
                    </a:lnTo>
                    <a:lnTo>
                      <a:pt x="605" y="744"/>
                    </a:lnTo>
                    <a:lnTo>
                      <a:pt x="756" y="630"/>
                    </a:lnTo>
                    <a:lnTo>
                      <a:pt x="843" y="555"/>
                    </a:lnTo>
                    <a:lnTo>
                      <a:pt x="819" y="4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1" name="Freeform 139"/>
              <p:cNvSpPr>
                <a:spLocks/>
              </p:cNvSpPr>
              <p:nvPr/>
            </p:nvSpPr>
            <p:spPr bwMode="auto">
              <a:xfrm>
                <a:off x="1621813" y="1980014"/>
                <a:ext cx="120607" cy="250940"/>
              </a:xfrm>
              <a:custGeom>
                <a:avLst/>
                <a:gdLst>
                  <a:gd name="T0" fmla="*/ 289 w 478"/>
                  <a:gd name="T1" fmla="*/ 151 h 819"/>
                  <a:gd name="T2" fmla="*/ 377 w 478"/>
                  <a:gd name="T3" fmla="*/ 164 h 819"/>
                  <a:gd name="T4" fmla="*/ 452 w 478"/>
                  <a:gd name="T5" fmla="*/ 227 h 819"/>
                  <a:gd name="T6" fmla="*/ 478 w 478"/>
                  <a:gd name="T7" fmla="*/ 290 h 819"/>
                  <a:gd name="T8" fmla="*/ 389 w 478"/>
                  <a:gd name="T9" fmla="*/ 314 h 819"/>
                  <a:gd name="T10" fmla="*/ 338 w 478"/>
                  <a:gd name="T11" fmla="*/ 264 h 819"/>
                  <a:gd name="T12" fmla="*/ 277 w 478"/>
                  <a:gd name="T13" fmla="*/ 239 h 819"/>
                  <a:gd name="T14" fmla="*/ 214 w 478"/>
                  <a:gd name="T15" fmla="*/ 227 h 819"/>
                  <a:gd name="T16" fmla="*/ 112 w 478"/>
                  <a:gd name="T17" fmla="*/ 251 h 819"/>
                  <a:gd name="T18" fmla="*/ 88 w 478"/>
                  <a:gd name="T19" fmla="*/ 314 h 819"/>
                  <a:gd name="T20" fmla="*/ 138 w 478"/>
                  <a:gd name="T21" fmla="*/ 365 h 819"/>
                  <a:gd name="T22" fmla="*/ 263 w 478"/>
                  <a:gd name="T23" fmla="*/ 402 h 819"/>
                  <a:gd name="T24" fmla="*/ 389 w 478"/>
                  <a:gd name="T25" fmla="*/ 402 h 819"/>
                  <a:gd name="T26" fmla="*/ 427 w 478"/>
                  <a:gd name="T27" fmla="*/ 440 h 819"/>
                  <a:gd name="T28" fmla="*/ 452 w 478"/>
                  <a:gd name="T29" fmla="*/ 503 h 819"/>
                  <a:gd name="T30" fmla="*/ 440 w 478"/>
                  <a:gd name="T31" fmla="*/ 579 h 819"/>
                  <a:gd name="T32" fmla="*/ 364 w 478"/>
                  <a:gd name="T33" fmla="*/ 629 h 819"/>
                  <a:gd name="T34" fmla="*/ 277 w 478"/>
                  <a:gd name="T35" fmla="*/ 629 h 819"/>
                  <a:gd name="T36" fmla="*/ 214 w 478"/>
                  <a:gd name="T37" fmla="*/ 629 h 819"/>
                  <a:gd name="T38" fmla="*/ 188 w 478"/>
                  <a:gd name="T39" fmla="*/ 692 h 819"/>
                  <a:gd name="T40" fmla="*/ 200 w 478"/>
                  <a:gd name="T41" fmla="*/ 805 h 819"/>
                  <a:gd name="T42" fmla="*/ 112 w 478"/>
                  <a:gd name="T43" fmla="*/ 819 h 819"/>
                  <a:gd name="T44" fmla="*/ 100 w 478"/>
                  <a:gd name="T45" fmla="*/ 730 h 819"/>
                  <a:gd name="T46" fmla="*/ 125 w 478"/>
                  <a:gd name="T47" fmla="*/ 629 h 819"/>
                  <a:gd name="T48" fmla="*/ 49 w 478"/>
                  <a:gd name="T49" fmla="*/ 591 h 819"/>
                  <a:gd name="T50" fmla="*/ 0 w 478"/>
                  <a:gd name="T51" fmla="*/ 554 h 819"/>
                  <a:gd name="T52" fmla="*/ 75 w 478"/>
                  <a:gd name="T53" fmla="*/ 479 h 819"/>
                  <a:gd name="T54" fmla="*/ 112 w 478"/>
                  <a:gd name="T55" fmla="*/ 528 h 819"/>
                  <a:gd name="T56" fmla="*/ 175 w 478"/>
                  <a:gd name="T57" fmla="*/ 541 h 819"/>
                  <a:gd name="T58" fmla="*/ 263 w 478"/>
                  <a:gd name="T59" fmla="*/ 554 h 819"/>
                  <a:gd name="T60" fmla="*/ 338 w 478"/>
                  <a:gd name="T61" fmla="*/ 554 h 819"/>
                  <a:gd name="T62" fmla="*/ 377 w 478"/>
                  <a:gd name="T63" fmla="*/ 541 h 819"/>
                  <a:gd name="T64" fmla="*/ 352 w 478"/>
                  <a:gd name="T65" fmla="*/ 491 h 819"/>
                  <a:gd name="T66" fmla="*/ 289 w 478"/>
                  <a:gd name="T67" fmla="*/ 479 h 819"/>
                  <a:gd name="T68" fmla="*/ 175 w 478"/>
                  <a:gd name="T69" fmla="*/ 453 h 819"/>
                  <a:gd name="T70" fmla="*/ 62 w 478"/>
                  <a:gd name="T71" fmla="*/ 416 h 819"/>
                  <a:gd name="T72" fmla="*/ 25 w 478"/>
                  <a:gd name="T73" fmla="*/ 353 h 819"/>
                  <a:gd name="T74" fmla="*/ 12 w 478"/>
                  <a:gd name="T75" fmla="*/ 277 h 819"/>
                  <a:gd name="T76" fmla="*/ 75 w 478"/>
                  <a:gd name="T77" fmla="*/ 201 h 819"/>
                  <a:gd name="T78" fmla="*/ 163 w 478"/>
                  <a:gd name="T79" fmla="*/ 139 h 819"/>
                  <a:gd name="T80" fmla="*/ 226 w 478"/>
                  <a:gd name="T81" fmla="*/ 139 h 819"/>
                  <a:gd name="T82" fmla="*/ 251 w 478"/>
                  <a:gd name="T83" fmla="*/ 0 h 819"/>
                  <a:gd name="T84" fmla="*/ 326 w 478"/>
                  <a:gd name="T85" fmla="*/ 13 h 819"/>
                  <a:gd name="T86" fmla="*/ 289 w 478"/>
                  <a:gd name="T87" fmla="*/ 15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8" h="819">
                    <a:moveTo>
                      <a:pt x="289" y="151"/>
                    </a:moveTo>
                    <a:lnTo>
                      <a:pt x="377" y="164"/>
                    </a:lnTo>
                    <a:lnTo>
                      <a:pt x="452" y="227"/>
                    </a:lnTo>
                    <a:lnTo>
                      <a:pt x="478" y="290"/>
                    </a:lnTo>
                    <a:lnTo>
                      <a:pt x="389" y="314"/>
                    </a:lnTo>
                    <a:lnTo>
                      <a:pt x="338" y="264"/>
                    </a:lnTo>
                    <a:lnTo>
                      <a:pt x="277" y="239"/>
                    </a:lnTo>
                    <a:lnTo>
                      <a:pt x="214" y="227"/>
                    </a:lnTo>
                    <a:lnTo>
                      <a:pt x="112" y="251"/>
                    </a:lnTo>
                    <a:lnTo>
                      <a:pt x="88" y="314"/>
                    </a:lnTo>
                    <a:lnTo>
                      <a:pt x="138" y="365"/>
                    </a:lnTo>
                    <a:lnTo>
                      <a:pt x="263" y="402"/>
                    </a:lnTo>
                    <a:lnTo>
                      <a:pt x="389" y="402"/>
                    </a:lnTo>
                    <a:lnTo>
                      <a:pt x="427" y="440"/>
                    </a:lnTo>
                    <a:lnTo>
                      <a:pt x="452" y="503"/>
                    </a:lnTo>
                    <a:lnTo>
                      <a:pt x="440" y="579"/>
                    </a:lnTo>
                    <a:lnTo>
                      <a:pt x="364" y="629"/>
                    </a:lnTo>
                    <a:lnTo>
                      <a:pt x="277" y="629"/>
                    </a:lnTo>
                    <a:lnTo>
                      <a:pt x="214" y="629"/>
                    </a:lnTo>
                    <a:lnTo>
                      <a:pt x="188" y="692"/>
                    </a:lnTo>
                    <a:lnTo>
                      <a:pt x="200" y="805"/>
                    </a:lnTo>
                    <a:lnTo>
                      <a:pt x="112" y="819"/>
                    </a:lnTo>
                    <a:lnTo>
                      <a:pt x="100" y="730"/>
                    </a:lnTo>
                    <a:lnTo>
                      <a:pt x="125" y="629"/>
                    </a:lnTo>
                    <a:lnTo>
                      <a:pt x="49" y="591"/>
                    </a:lnTo>
                    <a:lnTo>
                      <a:pt x="0" y="554"/>
                    </a:lnTo>
                    <a:lnTo>
                      <a:pt x="75" y="479"/>
                    </a:lnTo>
                    <a:lnTo>
                      <a:pt x="112" y="528"/>
                    </a:lnTo>
                    <a:lnTo>
                      <a:pt x="175" y="541"/>
                    </a:lnTo>
                    <a:lnTo>
                      <a:pt x="263" y="554"/>
                    </a:lnTo>
                    <a:lnTo>
                      <a:pt x="338" y="554"/>
                    </a:lnTo>
                    <a:lnTo>
                      <a:pt x="377" y="541"/>
                    </a:lnTo>
                    <a:lnTo>
                      <a:pt x="352" y="491"/>
                    </a:lnTo>
                    <a:lnTo>
                      <a:pt x="289" y="479"/>
                    </a:lnTo>
                    <a:lnTo>
                      <a:pt x="175" y="453"/>
                    </a:lnTo>
                    <a:lnTo>
                      <a:pt x="62" y="416"/>
                    </a:lnTo>
                    <a:lnTo>
                      <a:pt x="25" y="353"/>
                    </a:lnTo>
                    <a:lnTo>
                      <a:pt x="12" y="277"/>
                    </a:lnTo>
                    <a:lnTo>
                      <a:pt x="75" y="201"/>
                    </a:lnTo>
                    <a:lnTo>
                      <a:pt x="163" y="139"/>
                    </a:lnTo>
                    <a:lnTo>
                      <a:pt x="226" y="139"/>
                    </a:lnTo>
                    <a:lnTo>
                      <a:pt x="251" y="0"/>
                    </a:lnTo>
                    <a:lnTo>
                      <a:pt x="326" y="13"/>
                    </a:lnTo>
                    <a:lnTo>
                      <a:pt x="289" y="1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2" name="Freeform 140"/>
              <p:cNvSpPr>
                <a:spLocks/>
              </p:cNvSpPr>
              <p:nvPr/>
            </p:nvSpPr>
            <p:spPr bwMode="auto">
              <a:xfrm>
                <a:off x="1511257" y="1968997"/>
                <a:ext cx="50253" cy="88135"/>
              </a:xfrm>
              <a:custGeom>
                <a:avLst/>
                <a:gdLst>
                  <a:gd name="T0" fmla="*/ 0 w 201"/>
                  <a:gd name="T1" fmla="*/ 227 h 290"/>
                  <a:gd name="T2" fmla="*/ 88 w 201"/>
                  <a:gd name="T3" fmla="*/ 76 h 290"/>
                  <a:gd name="T4" fmla="*/ 201 w 201"/>
                  <a:gd name="T5" fmla="*/ 0 h 290"/>
                  <a:gd name="T6" fmla="*/ 201 w 201"/>
                  <a:gd name="T7" fmla="*/ 38 h 290"/>
                  <a:gd name="T8" fmla="*/ 125 w 201"/>
                  <a:gd name="T9" fmla="*/ 126 h 290"/>
                  <a:gd name="T10" fmla="*/ 37 w 201"/>
                  <a:gd name="T11" fmla="*/ 290 h 290"/>
                  <a:gd name="T12" fmla="*/ 0 w 201"/>
                  <a:gd name="T13" fmla="*/ 22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290">
                    <a:moveTo>
                      <a:pt x="0" y="227"/>
                    </a:moveTo>
                    <a:lnTo>
                      <a:pt x="88" y="76"/>
                    </a:lnTo>
                    <a:lnTo>
                      <a:pt x="201" y="0"/>
                    </a:lnTo>
                    <a:lnTo>
                      <a:pt x="201" y="38"/>
                    </a:lnTo>
                    <a:lnTo>
                      <a:pt x="125" y="126"/>
                    </a:lnTo>
                    <a:lnTo>
                      <a:pt x="37" y="290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3" name="Freeform 141"/>
              <p:cNvSpPr>
                <a:spLocks/>
              </p:cNvSpPr>
              <p:nvPr/>
            </p:nvSpPr>
            <p:spPr bwMode="auto">
              <a:xfrm>
                <a:off x="1849961" y="2191783"/>
                <a:ext cx="31157" cy="62429"/>
              </a:xfrm>
              <a:custGeom>
                <a:avLst/>
                <a:gdLst>
                  <a:gd name="T0" fmla="*/ 126 w 126"/>
                  <a:gd name="T1" fmla="*/ 0 h 202"/>
                  <a:gd name="T2" fmla="*/ 39 w 126"/>
                  <a:gd name="T3" fmla="*/ 125 h 202"/>
                  <a:gd name="T4" fmla="*/ 0 w 126"/>
                  <a:gd name="T5" fmla="*/ 176 h 202"/>
                  <a:gd name="T6" fmla="*/ 51 w 126"/>
                  <a:gd name="T7" fmla="*/ 202 h 202"/>
                  <a:gd name="T8" fmla="*/ 88 w 126"/>
                  <a:gd name="T9" fmla="*/ 176 h 202"/>
                  <a:gd name="T10" fmla="*/ 126 w 126"/>
                  <a:gd name="T11" fmla="*/ 88 h 202"/>
                  <a:gd name="T12" fmla="*/ 126 w 126"/>
                  <a:gd name="T13" fmla="*/ 50 h 202"/>
                  <a:gd name="T14" fmla="*/ 126 w 126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202">
                    <a:moveTo>
                      <a:pt x="126" y="0"/>
                    </a:moveTo>
                    <a:lnTo>
                      <a:pt x="39" y="125"/>
                    </a:lnTo>
                    <a:lnTo>
                      <a:pt x="0" y="176"/>
                    </a:lnTo>
                    <a:lnTo>
                      <a:pt x="51" y="202"/>
                    </a:lnTo>
                    <a:lnTo>
                      <a:pt x="88" y="176"/>
                    </a:lnTo>
                    <a:lnTo>
                      <a:pt x="126" y="88"/>
                    </a:lnTo>
                    <a:lnTo>
                      <a:pt x="126" y="50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sp>
          <p:nvSpPr>
            <p:cNvPr id="1221774" name="Text Box 142"/>
            <p:cNvSpPr txBox="1">
              <a:spLocks noChangeArrowheads="1"/>
            </p:cNvSpPr>
            <p:nvPr/>
          </p:nvSpPr>
          <p:spPr bwMode="auto">
            <a:xfrm>
              <a:off x="1206705" y="2323306"/>
              <a:ext cx="10199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Département</a:t>
              </a:r>
              <a:br>
                <a:rPr lang="pt-BR" sz="1200" dirty="0">
                  <a:latin typeface="+mn-lt"/>
                </a:rPr>
              </a:br>
              <a:r>
                <a:rPr lang="pt-BR" sz="1200" dirty="0">
                  <a:latin typeface="+mn-lt"/>
                </a:rPr>
                <a:t>financier</a:t>
              </a:r>
            </a:p>
          </p:txBody>
        </p:sp>
      </p:grpSp>
      <p:grpSp>
        <p:nvGrpSpPr>
          <p:cNvPr id="26" name="Groupe 1221847"/>
          <p:cNvGrpSpPr/>
          <p:nvPr/>
        </p:nvGrpSpPr>
        <p:grpSpPr>
          <a:xfrm>
            <a:off x="6872137" y="955789"/>
            <a:ext cx="828946" cy="1326433"/>
            <a:chOff x="5173476" y="1376363"/>
            <a:chExt cx="892540" cy="1541009"/>
          </a:xfrm>
        </p:grpSpPr>
        <p:grpSp>
          <p:nvGrpSpPr>
            <p:cNvPr id="27" name="Group 144"/>
            <p:cNvGrpSpPr>
              <a:grpSpLocks/>
            </p:cNvGrpSpPr>
            <p:nvPr/>
          </p:nvGrpSpPr>
          <p:grpSpPr bwMode="auto">
            <a:xfrm>
              <a:off x="5340347" y="1376363"/>
              <a:ext cx="625474" cy="1279525"/>
              <a:chOff x="3288" y="926"/>
              <a:chExt cx="994" cy="2472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77" name="Freeform 145"/>
              <p:cNvSpPr>
                <a:spLocks/>
              </p:cNvSpPr>
              <p:nvPr/>
            </p:nvSpPr>
            <p:spPr bwMode="auto">
              <a:xfrm>
                <a:off x="3536" y="1050"/>
                <a:ext cx="574" cy="557"/>
              </a:xfrm>
              <a:custGeom>
                <a:avLst/>
                <a:gdLst>
                  <a:gd name="T0" fmla="*/ 175 w 574"/>
                  <a:gd name="T1" fmla="*/ 236 h 557"/>
                  <a:gd name="T2" fmla="*/ 225 w 574"/>
                  <a:gd name="T3" fmla="*/ 161 h 557"/>
                  <a:gd name="T4" fmla="*/ 281 w 574"/>
                  <a:gd name="T5" fmla="*/ 105 h 557"/>
                  <a:gd name="T6" fmla="*/ 337 w 574"/>
                  <a:gd name="T7" fmla="*/ 37 h 557"/>
                  <a:gd name="T8" fmla="*/ 405 w 574"/>
                  <a:gd name="T9" fmla="*/ 6 h 557"/>
                  <a:gd name="T10" fmla="*/ 461 w 574"/>
                  <a:gd name="T11" fmla="*/ 0 h 557"/>
                  <a:gd name="T12" fmla="*/ 518 w 574"/>
                  <a:gd name="T13" fmla="*/ 19 h 557"/>
                  <a:gd name="T14" fmla="*/ 550 w 574"/>
                  <a:gd name="T15" fmla="*/ 62 h 557"/>
                  <a:gd name="T16" fmla="*/ 574 w 574"/>
                  <a:gd name="T17" fmla="*/ 142 h 557"/>
                  <a:gd name="T18" fmla="*/ 568 w 574"/>
                  <a:gd name="T19" fmla="*/ 230 h 557"/>
                  <a:gd name="T20" fmla="*/ 543 w 574"/>
                  <a:gd name="T21" fmla="*/ 304 h 557"/>
                  <a:gd name="T22" fmla="*/ 481 w 574"/>
                  <a:gd name="T23" fmla="*/ 390 h 557"/>
                  <a:gd name="T24" fmla="*/ 412 w 574"/>
                  <a:gd name="T25" fmla="*/ 452 h 557"/>
                  <a:gd name="T26" fmla="*/ 337 w 574"/>
                  <a:gd name="T27" fmla="*/ 508 h 557"/>
                  <a:gd name="T28" fmla="*/ 256 w 574"/>
                  <a:gd name="T29" fmla="*/ 545 h 557"/>
                  <a:gd name="T30" fmla="*/ 187 w 574"/>
                  <a:gd name="T31" fmla="*/ 557 h 557"/>
                  <a:gd name="T32" fmla="*/ 156 w 574"/>
                  <a:gd name="T33" fmla="*/ 538 h 557"/>
                  <a:gd name="T34" fmla="*/ 131 w 574"/>
                  <a:gd name="T35" fmla="*/ 464 h 557"/>
                  <a:gd name="T36" fmla="*/ 138 w 574"/>
                  <a:gd name="T37" fmla="*/ 365 h 557"/>
                  <a:gd name="T38" fmla="*/ 19 w 574"/>
                  <a:gd name="T39" fmla="*/ 372 h 557"/>
                  <a:gd name="T40" fmla="*/ 0 w 574"/>
                  <a:gd name="T41" fmla="*/ 353 h 557"/>
                  <a:gd name="T42" fmla="*/ 19 w 574"/>
                  <a:gd name="T43" fmla="*/ 316 h 557"/>
                  <a:gd name="T44" fmla="*/ 144 w 574"/>
                  <a:gd name="T45" fmla="*/ 310 h 557"/>
                  <a:gd name="T46" fmla="*/ 175 w 574"/>
                  <a:gd name="T47" fmla="*/ 236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4" h="557">
                    <a:moveTo>
                      <a:pt x="175" y="236"/>
                    </a:moveTo>
                    <a:lnTo>
                      <a:pt x="225" y="161"/>
                    </a:lnTo>
                    <a:lnTo>
                      <a:pt x="281" y="105"/>
                    </a:lnTo>
                    <a:lnTo>
                      <a:pt x="337" y="37"/>
                    </a:lnTo>
                    <a:lnTo>
                      <a:pt x="405" y="6"/>
                    </a:lnTo>
                    <a:lnTo>
                      <a:pt x="461" y="0"/>
                    </a:lnTo>
                    <a:lnTo>
                      <a:pt x="518" y="19"/>
                    </a:lnTo>
                    <a:lnTo>
                      <a:pt x="550" y="62"/>
                    </a:lnTo>
                    <a:lnTo>
                      <a:pt x="574" y="142"/>
                    </a:lnTo>
                    <a:lnTo>
                      <a:pt x="568" y="230"/>
                    </a:lnTo>
                    <a:lnTo>
                      <a:pt x="543" y="304"/>
                    </a:lnTo>
                    <a:lnTo>
                      <a:pt x="481" y="390"/>
                    </a:lnTo>
                    <a:lnTo>
                      <a:pt x="412" y="452"/>
                    </a:lnTo>
                    <a:lnTo>
                      <a:pt x="337" y="508"/>
                    </a:lnTo>
                    <a:lnTo>
                      <a:pt x="256" y="545"/>
                    </a:lnTo>
                    <a:lnTo>
                      <a:pt x="187" y="557"/>
                    </a:lnTo>
                    <a:lnTo>
                      <a:pt x="156" y="538"/>
                    </a:lnTo>
                    <a:lnTo>
                      <a:pt x="131" y="464"/>
                    </a:lnTo>
                    <a:lnTo>
                      <a:pt x="138" y="365"/>
                    </a:lnTo>
                    <a:lnTo>
                      <a:pt x="19" y="372"/>
                    </a:lnTo>
                    <a:lnTo>
                      <a:pt x="0" y="353"/>
                    </a:lnTo>
                    <a:lnTo>
                      <a:pt x="19" y="316"/>
                    </a:lnTo>
                    <a:lnTo>
                      <a:pt x="144" y="310"/>
                    </a:lnTo>
                    <a:lnTo>
                      <a:pt x="175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8" name="Freeform 146"/>
              <p:cNvSpPr>
                <a:spLocks/>
              </p:cNvSpPr>
              <p:nvPr/>
            </p:nvSpPr>
            <p:spPr bwMode="auto">
              <a:xfrm>
                <a:off x="3508" y="1639"/>
                <a:ext cx="396" cy="821"/>
              </a:xfrm>
              <a:custGeom>
                <a:avLst/>
                <a:gdLst>
                  <a:gd name="T0" fmla="*/ 111 w 396"/>
                  <a:gd name="T1" fmla="*/ 68 h 821"/>
                  <a:gd name="T2" fmla="*/ 167 w 396"/>
                  <a:gd name="T3" fmla="*/ 19 h 821"/>
                  <a:gd name="T4" fmla="*/ 254 w 396"/>
                  <a:gd name="T5" fmla="*/ 0 h 821"/>
                  <a:gd name="T6" fmla="*/ 328 w 396"/>
                  <a:gd name="T7" fmla="*/ 12 h 821"/>
                  <a:gd name="T8" fmla="*/ 384 w 396"/>
                  <a:gd name="T9" fmla="*/ 62 h 821"/>
                  <a:gd name="T10" fmla="*/ 396 w 396"/>
                  <a:gd name="T11" fmla="*/ 99 h 821"/>
                  <a:gd name="T12" fmla="*/ 396 w 396"/>
                  <a:gd name="T13" fmla="*/ 149 h 821"/>
                  <a:gd name="T14" fmla="*/ 371 w 396"/>
                  <a:gd name="T15" fmla="*/ 193 h 821"/>
                  <a:gd name="T16" fmla="*/ 328 w 396"/>
                  <a:gd name="T17" fmla="*/ 268 h 821"/>
                  <a:gd name="T18" fmla="*/ 309 w 396"/>
                  <a:gd name="T19" fmla="*/ 355 h 821"/>
                  <a:gd name="T20" fmla="*/ 303 w 396"/>
                  <a:gd name="T21" fmla="*/ 430 h 821"/>
                  <a:gd name="T22" fmla="*/ 322 w 396"/>
                  <a:gd name="T23" fmla="*/ 510 h 821"/>
                  <a:gd name="T24" fmla="*/ 371 w 396"/>
                  <a:gd name="T25" fmla="*/ 585 h 821"/>
                  <a:gd name="T26" fmla="*/ 390 w 396"/>
                  <a:gd name="T27" fmla="*/ 659 h 821"/>
                  <a:gd name="T28" fmla="*/ 384 w 396"/>
                  <a:gd name="T29" fmla="*/ 728 h 821"/>
                  <a:gd name="T30" fmla="*/ 347 w 396"/>
                  <a:gd name="T31" fmla="*/ 784 h 821"/>
                  <a:gd name="T32" fmla="*/ 297 w 396"/>
                  <a:gd name="T33" fmla="*/ 815 h 821"/>
                  <a:gd name="T34" fmla="*/ 235 w 396"/>
                  <a:gd name="T35" fmla="*/ 821 h 821"/>
                  <a:gd name="T36" fmla="*/ 161 w 396"/>
                  <a:gd name="T37" fmla="*/ 821 h 821"/>
                  <a:gd name="T38" fmla="*/ 105 w 396"/>
                  <a:gd name="T39" fmla="*/ 790 h 821"/>
                  <a:gd name="T40" fmla="*/ 50 w 396"/>
                  <a:gd name="T41" fmla="*/ 697 h 821"/>
                  <a:gd name="T42" fmla="*/ 12 w 396"/>
                  <a:gd name="T43" fmla="*/ 616 h 821"/>
                  <a:gd name="T44" fmla="*/ 0 w 396"/>
                  <a:gd name="T45" fmla="*/ 492 h 821"/>
                  <a:gd name="T46" fmla="*/ 12 w 396"/>
                  <a:gd name="T47" fmla="*/ 380 h 821"/>
                  <a:gd name="T48" fmla="*/ 37 w 396"/>
                  <a:gd name="T49" fmla="*/ 262 h 821"/>
                  <a:gd name="T50" fmla="*/ 74 w 396"/>
                  <a:gd name="T51" fmla="*/ 143 h 821"/>
                  <a:gd name="T52" fmla="*/ 111 w 396"/>
                  <a:gd name="T53" fmla="*/ 68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6" h="821">
                    <a:moveTo>
                      <a:pt x="111" y="68"/>
                    </a:moveTo>
                    <a:lnTo>
                      <a:pt x="167" y="19"/>
                    </a:lnTo>
                    <a:lnTo>
                      <a:pt x="254" y="0"/>
                    </a:lnTo>
                    <a:lnTo>
                      <a:pt x="328" y="12"/>
                    </a:lnTo>
                    <a:lnTo>
                      <a:pt x="384" y="62"/>
                    </a:lnTo>
                    <a:lnTo>
                      <a:pt x="396" y="99"/>
                    </a:lnTo>
                    <a:lnTo>
                      <a:pt x="396" y="149"/>
                    </a:lnTo>
                    <a:lnTo>
                      <a:pt x="371" y="193"/>
                    </a:lnTo>
                    <a:lnTo>
                      <a:pt x="328" y="268"/>
                    </a:lnTo>
                    <a:lnTo>
                      <a:pt x="309" y="355"/>
                    </a:lnTo>
                    <a:lnTo>
                      <a:pt x="303" y="430"/>
                    </a:lnTo>
                    <a:lnTo>
                      <a:pt x="322" y="510"/>
                    </a:lnTo>
                    <a:lnTo>
                      <a:pt x="371" y="585"/>
                    </a:lnTo>
                    <a:lnTo>
                      <a:pt x="390" y="659"/>
                    </a:lnTo>
                    <a:lnTo>
                      <a:pt x="384" y="728"/>
                    </a:lnTo>
                    <a:lnTo>
                      <a:pt x="347" y="784"/>
                    </a:lnTo>
                    <a:lnTo>
                      <a:pt x="297" y="815"/>
                    </a:lnTo>
                    <a:lnTo>
                      <a:pt x="235" y="821"/>
                    </a:lnTo>
                    <a:lnTo>
                      <a:pt x="161" y="821"/>
                    </a:lnTo>
                    <a:lnTo>
                      <a:pt x="105" y="790"/>
                    </a:lnTo>
                    <a:lnTo>
                      <a:pt x="50" y="697"/>
                    </a:lnTo>
                    <a:lnTo>
                      <a:pt x="12" y="616"/>
                    </a:lnTo>
                    <a:lnTo>
                      <a:pt x="0" y="492"/>
                    </a:lnTo>
                    <a:lnTo>
                      <a:pt x="12" y="380"/>
                    </a:lnTo>
                    <a:lnTo>
                      <a:pt x="37" y="262"/>
                    </a:lnTo>
                    <a:lnTo>
                      <a:pt x="74" y="143"/>
                    </a:lnTo>
                    <a:lnTo>
                      <a:pt x="111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79" name="Freeform 147"/>
              <p:cNvSpPr>
                <a:spLocks/>
              </p:cNvSpPr>
              <p:nvPr/>
            </p:nvSpPr>
            <p:spPr bwMode="auto">
              <a:xfrm>
                <a:off x="3822" y="1665"/>
                <a:ext cx="442" cy="737"/>
              </a:xfrm>
              <a:custGeom>
                <a:avLst/>
                <a:gdLst>
                  <a:gd name="T0" fmla="*/ 0 w 442"/>
                  <a:gd name="T1" fmla="*/ 37 h 737"/>
                  <a:gd name="T2" fmla="*/ 7 w 442"/>
                  <a:gd name="T3" fmla="*/ 6 h 737"/>
                  <a:gd name="T4" fmla="*/ 75 w 442"/>
                  <a:gd name="T5" fmla="*/ 0 h 737"/>
                  <a:gd name="T6" fmla="*/ 112 w 442"/>
                  <a:gd name="T7" fmla="*/ 31 h 737"/>
                  <a:gd name="T8" fmla="*/ 168 w 442"/>
                  <a:gd name="T9" fmla="*/ 111 h 737"/>
                  <a:gd name="T10" fmla="*/ 244 w 442"/>
                  <a:gd name="T11" fmla="*/ 217 h 737"/>
                  <a:gd name="T12" fmla="*/ 312 w 442"/>
                  <a:gd name="T13" fmla="*/ 292 h 737"/>
                  <a:gd name="T14" fmla="*/ 436 w 442"/>
                  <a:gd name="T15" fmla="*/ 428 h 737"/>
                  <a:gd name="T16" fmla="*/ 442 w 442"/>
                  <a:gd name="T17" fmla="*/ 459 h 737"/>
                  <a:gd name="T18" fmla="*/ 418 w 442"/>
                  <a:gd name="T19" fmla="*/ 477 h 737"/>
                  <a:gd name="T20" fmla="*/ 356 w 442"/>
                  <a:gd name="T21" fmla="*/ 502 h 737"/>
                  <a:gd name="T22" fmla="*/ 269 w 442"/>
                  <a:gd name="T23" fmla="*/ 521 h 737"/>
                  <a:gd name="T24" fmla="*/ 162 w 442"/>
                  <a:gd name="T25" fmla="*/ 527 h 737"/>
                  <a:gd name="T26" fmla="*/ 125 w 442"/>
                  <a:gd name="T27" fmla="*/ 533 h 737"/>
                  <a:gd name="T28" fmla="*/ 112 w 442"/>
                  <a:gd name="T29" fmla="*/ 558 h 737"/>
                  <a:gd name="T30" fmla="*/ 137 w 442"/>
                  <a:gd name="T31" fmla="*/ 601 h 737"/>
                  <a:gd name="T32" fmla="*/ 225 w 442"/>
                  <a:gd name="T33" fmla="*/ 675 h 737"/>
                  <a:gd name="T34" fmla="*/ 287 w 442"/>
                  <a:gd name="T35" fmla="*/ 694 h 737"/>
                  <a:gd name="T36" fmla="*/ 300 w 442"/>
                  <a:gd name="T37" fmla="*/ 718 h 737"/>
                  <a:gd name="T38" fmla="*/ 275 w 442"/>
                  <a:gd name="T39" fmla="*/ 737 h 737"/>
                  <a:gd name="T40" fmla="*/ 219 w 442"/>
                  <a:gd name="T41" fmla="*/ 737 h 737"/>
                  <a:gd name="T42" fmla="*/ 143 w 442"/>
                  <a:gd name="T43" fmla="*/ 694 h 737"/>
                  <a:gd name="T44" fmla="*/ 81 w 442"/>
                  <a:gd name="T45" fmla="*/ 632 h 737"/>
                  <a:gd name="T46" fmla="*/ 44 w 442"/>
                  <a:gd name="T47" fmla="*/ 576 h 737"/>
                  <a:gd name="T48" fmla="*/ 44 w 442"/>
                  <a:gd name="T49" fmla="*/ 533 h 737"/>
                  <a:gd name="T50" fmla="*/ 69 w 442"/>
                  <a:gd name="T51" fmla="*/ 502 h 737"/>
                  <a:gd name="T52" fmla="*/ 106 w 442"/>
                  <a:gd name="T53" fmla="*/ 490 h 737"/>
                  <a:gd name="T54" fmla="*/ 162 w 442"/>
                  <a:gd name="T55" fmla="*/ 483 h 737"/>
                  <a:gd name="T56" fmla="*/ 225 w 442"/>
                  <a:gd name="T57" fmla="*/ 483 h 737"/>
                  <a:gd name="T58" fmla="*/ 300 w 442"/>
                  <a:gd name="T59" fmla="*/ 471 h 737"/>
                  <a:gd name="T60" fmla="*/ 337 w 442"/>
                  <a:gd name="T61" fmla="*/ 459 h 737"/>
                  <a:gd name="T62" fmla="*/ 356 w 442"/>
                  <a:gd name="T63" fmla="*/ 440 h 737"/>
                  <a:gd name="T64" fmla="*/ 349 w 442"/>
                  <a:gd name="T65" fmla="*/ 422 h 737"/>
                  <a:gd name="T66" fmla="*/ 293 w 442"/>
                  <a:gd name="T67" fmla="*/ 372 h 737"/>
                  <a:gd name="T68" fmla="*/ 206 w 442"/>
                  <a:gd name="T69" fmla="*/ 286 h 737"/>
                  <a:gd name="T70" fmla="*/ 125 w 442"/>
                  <a:gd name="T71" fmla="*/ 211 h 737"/>
                  <a:gd name="T72" fmla="*/ 38 w 442"/>
                  <a:gd name="T73" fmla="*/ 130 h 737"/>
                  <a:gd name="T74" fmla="*/ 7 w 442"/>
                  <a:gd name="T75" fmla="*/ 74 h 737"/>
                  <a:gd name="T76" fmla="*/ 0 w 442"/>
                  <a:gd name="T77" fmla="*/ 3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2" h="737">
                    <a:moveTo>
                      <a:pt x="0" y="37"/>
                    </a:moveTo>
                    <a:lnTo>
                      <a:pt x="7" y="6"/>
                    </a:lnTo>
                    <a:lnTo>
                      <a:pt x="75" y="0"/>
                    </a:lnTo>
                    <a:lnTo>
                      <a:pt x="112" y="31"/>
                    </a:lnTo>
                    <a:lnTo>
                      <a:pt x="168" y="111"/>
                    </a:lnTo>
                    <a:lnTo>
                      <a:pt x="244" y="217"/>
                    </a:lnTo>
                    <a:lnTo>
                      <a:pt x="312" y="292"/>
                    </a:lnTo>
                    <a:lnTo>
                      <a:pt x="436" y="428"/>
                    </a:lnTo>
                    <a:lnTo>
                      <a:pt x="442" y="459"/>
                    </a:lnTo>
                    <a:lnTo>
                      <a:pt x="418" y="477"/>
                    </a:lnTo>
                    <a:lnTo>
                      <a:pt x="356" y="502"/>
                    </a:lnTo>
                    <a:lnTo>
                      <a:pt x="269" y="521"/>
                    </a:lnTo>
                    <a:lnTo>
                      <a:pt x="162" y="527"/>
                    </a:lnTo>
                    <a:lnTo>
                      <a:pt x="125" y="533"/>
                    </a:lnTo>
                    <a:lnTo>
                      <a:pt x="112" y="558"/>
                    </a:lnTo>
                    <a:lnTo>
                      <a:pt x="137" y="601"/>
                    </a:lnTo>
                    <a:lnTo>
                      <a:pt x="225" y="675"/>
                    </a:lnTo>
                    <a:lnTo>
                      <a:pt x="287" y="694"/>
                    </a:lnTo>
                    <a:lnTo>
                      <a:pt x="300" y="718"/>
                    </a:lnTo>
                    <a:lnTo>
                      <a:pt x="275" y="737"/>
                    </a:lnTo>
                    <a:lnTo>
                      <a:pt x="219" y="737"/>
                    </a:lnTo>
                    <a:lnTo>
                      <a:pt x="143" y="694"/>
                    </a:lnTo>
                    <a:lnTo>
                      <a:pt x="81" y="632"/>
                    </a:lnTo>
                    <a:lnTo>
                      <a:pt x="44" y="576"/>
                    </a:lnTo>
                    <a:lnTo>
                      <a:pt x="44" y="533"/>
                    </a:lnTo>
                    <a:lnTo>
                      <a:pt x="69" y="502"/>
                    </a:lnTo>
                    <a:lnTo>
                      <a:pt x="106" y="490"/>
                    </a:lnTo>
                    <a:lnTo>
                      <a:pt x="162" y="483"/>
                    </a:lnTo>
                    <a:lnTo>
                      <a:pt x="225" y="483"/>
                    </a:lnTo>
                    <a:lnTo>
                      <a:pt x="300" y="471"/>
                    </a:lnTo>
                    <a:lnTo>
                      <a:pt x="337" y="459"/>
                    </a:lnTo>
                    <a:lnTo>
                      <a:pt x="356" y="440"/>
                    </a:lnTo>
                    <a:lnTo>
                      <a:pt x="349" y="422"/>
                    </a:lnTo>
                    <a:lnTo>
                      <a:pt x="293" y="372"/>
                    </a:lnTo>
                    <a:lnTo>
                      <a:pt x="206" y="286"/>
                    </a:lnTo>
                    <a:lnTo>
                      <a:pt x="125" y="211"/>
                    </a:lnTo>
                    <a:lnTo>
                      <a:pt x="38" y="130"/>
                    </a:lnTo>
                    <a:lnTo>
                      <a:pt x="7" y="74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80" name="Freeform 148"/>
              <p:cNvSpPr>
                <a:spLocks/>
              </p:cNvSpPr>
              <p:nvPr/>
            </p:nvSpPr>
            <p:spPr bwMode="auto">
              <a:xfrm>
                <a:off x="3537" y="2286"/>
                <a:ext cx="480" cy="1112"/>
              </a:xfrm>
              <a:custGeom>
                <a:avLst/>
                <a:gdLst>
                  <a:gd name="T0" fmla="*/ 236 w 480"/>
                  <a:gd name="T1" fmla="*/ 0 h 1112"/>
                  <a:gd name="T2" fmla="*/ 304 w 480"/>
                  <a:gd name="T3" fmla="*/ 13 h 1112"/>
                  <a:gd name="T4" fmla="*/ 335 w 480"/>
                  <a:gd name="T5" fmla="*/ 62 h 1112"/>
                  <a:gd name="T6" fmla="*/ 329 w 480"/>
                  <a:gd name="T7" fmla="*/ 180 h 1112"/>
                  <a:gd name="T8" fmla="*/ 317 w 480"/>
                  <a:gd name="T9" fmla="*/ 305 h 1112"/>
                  <a:gd name="T10" fmla="*/ 317 w 480"/>
                  <a:gd name="T11" fmla="*/ 435 h 1112"/>
                  <a:gd name="T12" fmla="*/ 379 w 480"/>
                  <a:gd name="T13" fmla="*/ 590 h 1112"/>
                  <a:gd name="T14" fmla="*/ 429 w 480"/>
                  <a:gd name="T15" fmla="*/ 702 h 1112"/>
                  <a:gd name="T16" fmla="*/ 454 w 480"/>
                  <a:gd name="T17" fmla="*/ 814 h 1112"/>
                  <a:gd name="T18" fmla="*/ 447 w 480"/>
                  <a:gd name="T19" fmla="*/ 913 h 1112"/>
                  <a:gd name="T20" fmla="*/ 447 w 480"/>
                  <a:gd name="T21" fmla="*/ 950 h 1112"/>
                  <a:gd name="T22" fmla="*/ 473 w 480"/>
                  <a:gd name="T23" fmla="*/ 988 h 1112"/>
                  <a:gd name="T24" fmla="*/ 480 w 480"/>
                  <a:gd name="T25" fmla="*/ 1025 h 1112"/>
                  <a:gd name="T26" fmla="*/ 460 w 480"/>
                  <a:gd name="T27" fmla="*/ 1043 h 1112"/>
                  <a:gd name="T28" fmla="*/ 410 w 480"/>
                  <a:gd name="T29" fmla="*/ 1031 h 1112"/>
                  <a:gd name="T30" fmla="*/ 317 w 480"/>
                  <a:gd name="T31" fmla="*/ 1019 h 1112"/>
                  <a:gd name="T32" fmla="*/ 205 w 480"/>
                  <a:gd name="T33" fmla="*/ 1043 h 1112"/>
                  <a:gd name="T34" fmla="*/ 130 w 480"/>
                  <a:gd name="T35" fmla="*/ 1087 h 1112"/>
                  <a:gd name="T36" fmla="*/ 93 w 480"/>
                  <a:gd name="T37" fmla="*/ 1112 h 1112"/>
                  <a:gd name="T38" fmla="*/ 55 w 480"/>
                  <a:gd name="T39" fmla="*/ 1112 h 1112"/>
                  <a:gd name="T40" fmla="*/ 0 w 480"/>
                  <a:gd name="T41" fmla="*/ 1031 h 1112"/>
                  <a:gd name="T42" fmla="*/ 6 w 480"/>
                  <a:gd name="T43" fmla="*/ 1019 h 1112"/>
                  <a:gd name="T44" fmla="*/ 118 w 480"/>
                  <a:gd name="T45" fmla="*/ 981 h 1112"/>
                  <a:gd name="T46" fmla="*/ 248 w 480"/>
                  <a:gd name="T47" fmla="*/ 963 h 1112"/>
                  <a:gd name="T48" fmla="*/ 342 w 480"/>
                  <a:gd name="T49" fmla="*/ 957 h 1112"/>
                  <a:gd name="T50" fmla="*/ 398 w 480"/>
                  <a:gd name="T51" fmla="*/ 957 h 1112"/>
                  <a:gd name="T52" fmla="*/ 410 w 480"/>
                  <a:gd name="T53" fmla="*/ 919 h 1112"/>
                  <a:gd name="T54" fmla="*/ 391 w 480"/>
                  <a:gd name="T55" fmla="*/ 814 h 1112"/>
                  <a:gd name="T56" fmla="*/ 348 w 480"/>
                  <a:gd name="T57" fmla="*/ 702 h 1112"/>
                  <a:gd name="T58" fmla="*/ 279 w 480"/>
                  <a:gd name="T59" fmla="*/ 559 h 1112"/>
                  <a:gd name="T60" fmla="*/ 223 w 480"/>
                  <a:gd name="T61" fmla="*/ 435 h 1112"/>
                  <a:gd name="T62" fmla="*/ 199 w 480"/>
                  <a:gd name="T63" fmla="*/ 324 h 1112"/>
                  <a:gd name="T64" fmla="*/ 192 w 480"/>
                  <a:gd name="T65" fmla="*/ 200 h 1112"/>
                  <a:gd name="T66" fmla="*/ 192 w 480"/>
                  <a:gd name="T67" fmla="*/ 81 h 1112"/>
                  <a:gd name="T68" fmla="*/ 217 w 480"/>
                  <a:gd name="T69" fmla="*/ 31 h 1112"/>
                  <a:gd name="T70" fmla="*/ 236 w 480"/>
                  <a:gd name="T71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0" h="1112">
                    <a:moveTo>
                      <a:pt x="236" y="0"/>
                    </a:moveTo>
                    <a:lnTo>
                      <a:pt x="304" y="13"/>
                    </a:lnTo>
                    <a:lnTo>
                      <a:pt x="335" y="62"/>
                    </a:lnTo>
                    <a:lnTo>
                      <a:pt x="329" y="180"/>
                    </a:lnTo>
                    <a:lnTo>
                      <a:pt x="317" y="305"/>
                    </a:lnTo>
                    <a:lnTo>
                      <a:pt x="317" y="435"/>
                    </a:lnTo>
                    <a:lnTo>
                      <a:pt x="379" y="590"/>
                    </a:lnTo>
                    <a:lnTo>
                      <a:pt x="429" y="702"/>
                    </a:lnTo>
                    <a:lnTo>
                      <a:pt x="454" y="814"/>
                    </a:lnTo>
                    <a:lnTo>
                      <a:pt x="447" y="913"/>
                    </a:lnTo>
                    <a:lnTo>
                      <a:pt x="447" y="950"/>
                    </a:lnTo>
                    <a:lnTo>
                      <a:pt x="473" y="988"/>
                    </a:lnTo>
                    <a:lnTo>
                      <a:pt x="480" y="1025"/>
                    </a:lnTo>
                    <a:lnTo>
                      <a:pt x="460" y="1043"/>
                    </a:lnTo>
                    <a:lnTo>
                      <a:pt x="410" y="1031"/>
                    </a:lnTo>
                    <a:lnTo>
                      <a:pt x="317" y="1019"/>
                    </a:lnTo>
                    <a:lnTo>
                      <a:pt x="205" y="1043"/>
                    </a:lnTo>
                    <a:lnTo>
                      <a:pt x="130" y="1087"/>
                    </a:lnTo>
                    <a:lnTo>
                      <a:pt x="93" y="1112"/>
                    </a:lnTo>
                    <a:lnTo>
                      <a:pt x="55" y="1112"/>
                    </a:lnTo>
                    <a:lnTo>
                      <a:pt x="0" y="1031"/>
                    </a:lnTo>
                    <a:lnTo>
                      <a:pt x="6" y="1019"/>
                    </a:lnTo>
                    <a:lnTo>
                      <a:pt x="118" y="981"/>
                    </a:lnTo>
                    <a:lnTo>
                      <a:pt x="248" y="963"/>
                    </a:lnTo>
                    <a:lnTo>
                      <a:pt x="342" y="957"/>
                    </a:lnTo>
                    <a:lnTo>
                      <a:pt x="398" y="957"/>
                    </a:lnTo>
                    <a:lnTo>
                      <a:pt x="410" y="919"/>
                    </a:lnTo>
                    <a:lnTo>
                      <a:pt x="391" y="814"/>
                    </a:lnTo>
                    <a:lnTo>
                      <a:pt x="348" y="702"/>
                    </a:lnTo>
                    <a:lnTo>
                      <a:pt x="279" y="559"/>
                    </a:lnTo>
                    <a:lnTo>
                      <a:pt x="223" y="435"/>
                    </a:lnTo>
                    <a:lnTo>
                      <a:pt x="199" y="324"/>
                    </a:lnTo>
                    <a:lnTo>
                      <a:pt x="192" y="200"/>
                    </a:lnTo>
                    <a:lnTo>
                      <a:pt x="192" y="81"/>
                    </a:lnTo>
                    <a:lnTo>
                      <a:pt x="217" y="31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81" name="Freeform 149"/>
              <p:cNvSpPr>
                <a:spLocks/>
              </p:cNvSpPr>
              <p:nvPr/>
            </p:nvSpPr>
            <p:spPr bwMode="auto">
              <a:xfrm>
                <a:off x="3301" y="2315"/>
                <a:ext cx="397" cy="929"/>
              </a:xfrm>
              <a:custGeom>
                <a:avLst/>
                <a:gdLst>
                  <a:gd name="T0" fmla="*/ 298 w 397"/>
                  <a:gd name="T1" fmla="*/ 0 h 929"/>
                  <a:gd name="T2" fmla="*/ 354 w 397"/>
                  <a:gd name="T3" fmla="*/ 0 h 929"/>
                  <a:gd name="T4" fmla="*/ 372 w 397"/>
                  <a:gd name="T5" fmla="*/ 37 h 929"/>
                  <a:gd name="T6" fmla="*/ 385 w 397"/>
                  <a:gd name="T7" fmla="*/ 118 h 929"/>
                  <a:gd name="T8" fmla="*/ 372 w 397"/>
                  <a:gd name="T9" fmla="*/ 206 h 929"/>
                  <a:gd name="T10" fmla="*/ 341 w 397"/>
                  <a:gd name="T11" fmla="*/ 380 h 929"/>
                  <a:gd name="T12" fmla="*/ 348 w 397"/>
                  <a:gd name="T13" fmla="*/ 455 h 929"/>
                  <a:gd name="T14" fmla="*/ 385 w 397"/>
                  <a:gd name="T15" fmla="*/ 604 h 929"/>
                  <a:gd name="T16" fmla="*/ 397 w 397"/>
                  <a:gd name="T17" fmla="*/ 710 h 929"/>
                  <a:gd name="T18" fmla="*/ 397 w 397"/>
                  <a:gd name="T19" fmla="*/ 792 h 929"/>
                  <a:gd name="T20" fmla="*/ 378 w 397"/>
                  <a:gd name="T21" fmla="*/ 810 h 929"/>
                  <a:gd name="T22" fmla="*/ 323 w 397"/>
                  <a:gd name="T23" fmla="*/ 823 h 929"/>
                  <a:gd name="T24" fmla="*/ 249 w 397"/>
                  <a:gd name="T25" fmla="*/ 841 h 929"/>
                  <a:gd name="T26" fmla="*/ 174 w 397"/>
                  <a:gd name="T27" fmla="*/ 879 h 929"/>
                  <a:gd name="T28" fmla="*/ 99 w 397"/>
                  <a:gd name="T29" fmla="*/ 929 h 929"/>
                  <a:gd name="T30" fmla="*/ 68 w 397"/>
                  <a:gd name="T31" fmla="*/ 929 h 929"/>
                  <a:gd name="T32" fmla="*/ 0 w 397"/>
                  <a:gd name="T33" fmla="*/ 873 h 929"/>
                  <a:gd name="T34" fmla="*/ 6 w 397"/>
                  <a:gd name="T35" fmla="*/ 848 h 929"/>
                  <a:gd name="T36" fmla="*/ 93 w 397"/>
                  <a:gd name="T37" fmla="*/ 810 h 929"/>
                  <a:gd name="T38" fmla="*/ 242 w 397"/>
                  <a:gd name="T39" fmla="*/ 772 h 929"/>
                  <a:gd name="T40" fmla="*/ 310 w 397"/>
                  <a:gd name="T41" fmla="*/ 747 h 929"/>
                  <a:gd name="T42" fmla="*/ 323 w 397"/>
                  <a:gd name="T43" fmla="*/ 722 h 929"/>
                  <a:gd name="T44" fmla="*/ 323 w 397"/>
                  <a:gd name="T45" fmla="*/ 616 h 929"/>
                  <a:gd name="T46" fmla="*/ 298 w 397"/>
                  <a:gd name="T47" fmla="*/ 480 h 929"/>
                  <a:gd name="T48" fmla="*/ 286 w 397"/>
                  <a:gd name="T49" fmla="*/ 392 h 929"/>
                  <a:gd name="T50" fmla="*/ 273 w 397"/>
                  <a:gd name="T51" fmla="*/ 256 h 929"/>
                  <a:gd name="T52" fmla="*/ 267 w 397"/>
                  <a:gd name="T53" fmla="*/ 105 h 929"/>
                  <a:gd name="T54" fmla="*/ 273 w 397"/>
                  <a:gd name="T55" fmla="*/ 37 h 929"/>
                  <a:gd name="T56" fmla="*/ 298 w 397"/>
                  <a:gd name="T57" fmla="*/ 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7" h="929">
                    <a:moveTo>
                      <a:pt x="298" y="0"/>
                    </a:moveTo>
                    <a:lnTo>
                      <a:pt x="354" y="0"/>
                    </a:lnTo>
                    <a:lnTo>
                      <a:pt x="372" y="37"/>
                    </a:lnTo>
                    <a:lnTo>
                      <a:pt x="385" y="118"/>
                    </a:lnTo>
                    <a:lnTo>
                      <a:pt x="372" y="206"/>
                    </a:lnTo>
                    <a:lnTo>
                      <a:pt x="341" y="380"/>
                    </a:lnTo>
                    <a:lnTo>
                      <a:pt x="348" y="455"/>
                    </a:lnTo>
                    <a:lnTo>
                      <a:pt x="385" y="604"/>
                    </a:lnTo>
                    <a:lnTo>
                      <a:pt x="397" y="710"/>
                    </a:lnTo>
                    <a:lnTo>
                      <a:pt x="397" y="792"/>
                    </a:lnTo>
                    <a:lnTo>
                      <a:pt x="378" y="810"/>
                    </a:lnTo>
                    <a:lnTo>
                      <a:pt x="323" y="823"/>
                    </a:lnTo>
                    <a:lnTo>
                      <a:pt x="249" y="841"/>
                    </a:lnTo>
                    <a:lnTo>
                      <a:pt x="174" y="879"/>
                    </a:lnTo>
                    <a:lnTo>
                      <a:pt x="99" y="929"/>
                    </a:lnTo>
                    <a:lnTo>
                      <a:pt x="68" y="929"/>
                    </a:lnTo>
                    <a:lnTo>
                      <a:pt x="0" y="873"/>
                    </a:lnTo>
                    <a:lnTo>
                      <a:pt x="6" y="848"/>
                    </a:lnTo>
                    <a:lnTo>
                      <a:pt x="93" y="810"/>
                    </a:lnTo>
                    <a:lnTo>
                      <a:pt x="242" y="772"/>
                    </a:lnTo>
                    <a:lnTo>
                      <a:pt x="310" y="747"/>
                    </a:lnTo>
                    <a:lnTo>
                      <a:pt x="323" y="722"/>
                    </a:lnTo>
                    <a:lnTo>
                      <a:pt x="323" y="616"/>
                    </a:lnTo>
                    <a:lnTo>
                      <a:pt x="298" y="480"/>
                    </a:lnTo>
                    <a:lnTo>
                      <a:pt x="286" y="392"/>
                    </a:lnTo>
                    <a:lnTo>
                      <a:pt x="273" y="256"/>
                    </a:lnTo>
                    <a:lnTo>
                      <a:pt x="267" y="105"/>
                    </a:lnTo>
                    <a:lnTo>
                      <a:pt x="273" y="37"/>
                    </a:ln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82" name="Freeform 150"/>
              <p:cNvSpPr>
                <a:spLocks/>
              </p:cNvSpPr>
              <p:nvPr/>
            </p:nvSpPr>
            <p:spPr bwMode="auto">
              <a:xfrm>
                <a:off x="3824" y="945"/>
                <a:ext cx="458" cy="544"/>
              </a:xfrm>
              <a:custGeom>
                <a:avLst/>
                <a:gdLst>
                  <a:gd name="T0" fmla="*/ 121 w 458"/>
                  <a:gd name="T1" fmla="*/ 386 h 544"/>
                  <a:gd name="T2" fmla="*/ 59 w 458"/>
                  <a:gd name="T3" fmla="*/ 276 h 544"/>
                  <a:gd name="T4" fmla="*/ 22 w 458"/>
                  <a:gd name="T5" fmla="*/ 183 h 544"/>
                  <a:gd name="T6" fmla="*/ 0 w 458"/>
                  <a:gd name="T7" fmla="*/ 81 h 544"/>
                  <a:gd name="T8" fmla="*/ 9 w 458"/>
                  <a:gd name="T9" fmla="*/ 40 h 544"/>
                  <a:gd name="T10" fmla="*/ 40 w 458"/>
                  <a:gd name="T11" fmla="*/ 40 h 544"/>
                  <a:gd name="T12" fmla="*/ 78 w 458"/>
                  <a:gd name="T13" fmla="*/ 71 h 544"/>
                  <a:gd name="T14" fmla="*/ 115 w 458"/>
                  <a:gd name="T15" fmla="*/ 115 h 544"/>
                  <a:gd name="T16" fmla="*/ 228 w 458"/>
                  <a:gd name="T17" fmla="*/ 53 h 544"/>
                  <a:gd name="T18" fmla="*/ 287 w 458"/>
                  <a:gd name="T19" fmla="*/ 0 h 544"/>
                  <a:gd name="T20" fmla="*/ 340 w 458"/>
                  <a:gd name="T21" fmla="*/ 34 h 544"/>
                  <a:gd name="T22" fmla="*/ 399 w 458"/>
                  <a:gd name="T23" fmla="*/ 112 h 544"/>
                  <a:gd name="T24" fmla="*/ 443 w 458"/>
                  <a:gd name="T25" fmla="*/ 223 h 544"/>
                  <a:gd name="T26" fmla="*/ 458 w 458"/>
                  <a:gd name="T27" fmla="*/ 296 h 544"/>
                  <a:gd name="T28" fmla="*/ 458 w 458"/>
                  <a:gd name="T29" fmla="*/ 321 h 544"/>
                  <a:gd name="T30" fmla="*/ 399 w 458"/>
                  <a:gd name="T31" fmla="*/ 339 h 544"/>
                  <a:gd name="T32" fmla="*/ 318 w 458"/>
                  <a:gd name="T33" fmla="*/ 389 h 544"/>
                  <a:gd name="T34" fmla="*/ 281 w 458"/>
                  <a:gd name="T35" fmla="*/ 411 h 544"/>
                  <a:gd name="T36" fmla="*/ 312 w 458"/>
                  <a:gd name="T37" fmla="*/ 498 h 544"/>
                  <a:gd name="T38" fmla="*/ 300 w 458"/>
                  <a:gd name="T39" fmla="*/ 538 h 544"/>
                  <a:gd name="T40" fmla="*/ 275 w 458"/>
                  <a:gd name="T41" fmla="*/ 544 h 544"/>
                  <a:gd name="T42" fmla="*/ 206 w 458"/>
                  <a:gd name="T43" fmla="*/ 488 h 544"/>
                  <a:gd name="T44" fmla="*/ 121 w 458"/>
                  <a:gd name="T45" fmla="*/ 38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8" h="544">
                    <a:moveTo>
                      <a:pt x="121" y="386"/>
                    </a:moveTo>
                    <a:lnTo>
                      <a:pt x="59" y="276"/>
                    </a:lnTo>
                    <a:lnTo>
                      <a:pt x="22" y="183"/>
                    </a:lnTo>
                    <a:lnTo>
                      <a:pt x="0" y="81"/>
                    </a:lnTo>
                    <a:lnTo>
                      <a:pt x="9" y="40"/>
                    </a:lnTo>
                    <a:lnTo>
                      <a:pt x="40" y="40"/>
                    </a:lnTo>
                    <a:lnTo>
                      <a:pt x="78" y="71"/>
                    </a:lnTo>
                    <a:lnTo>
                      <a:pt x="115" y="115"/>
                    </a:lnTo>
                    <a:lnTo>
                      <a:pt x="228" y="53"/>
                    </a:lnTo>
                    <a:lnTo>
                      <a:pt x="287" y="0"/>
                    </a:lnTo>
                    <a:lnTo>
                      <a:pt x="340" y="34"/>
                    </a:lnTo>
                    <a:lnTo>
                      <a:pt x="399" y="112"/>
                    </a:lnTo>
                    <a:lnTo>
                      <a:pt x="443" y="223"/>
                    </a:lnTo>
                    <a:lnTo>
                      <a:pt x="458" y="296"/>
                    </a:lnTo>
                    <a:lnTo>
                      <a:pt x="458" y="321"/>
                    </a:lnTo>
                    <a:lnTo>
                      <a:pt x="399" y="339"/>
                    </a:lnTo>
                    <a:lnTo>
                      <a:pt x="318" y="389"/>
                    </a:lnTo>
                    <a:lnTo>
                      <a:pt x="281" y="411"/>
                    </a:lnTo>
                    <a:lnTo>
                      <a:pt x="312" y="498"/>
                    </a:lnTo>
                    <a:lnTo>
                      <a:pt x="300" y="538"/>
                    </a:lnTo>
                    <a:lnTo>
                      <a:pt x="275" y="544"/>
                    </a:lnTo>
                    <a:lnTo>
                      <a:pt x="206" y="488"/>
                    </a:lnTo>
                    <a:lnTo>
                      <a:pt x="121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83" name="Freeform 151"/>
              <p:cNvSpPr>
                <a:spLocks/>
              </p:cNvSpPr>
              <p:nvPr/>
            </p:nvSpPr>
            <p:spPr bwMode="auto">
              <a:xfrm>
                <a:off x="3288" y="926"/>
                <a:ext cx="567" cy="850"/>
              </a:xfrm>
              <a:custGeom>
                <a:avLst/>
                <a:gdLst>
                  <a:gd name="T0" fmla="*/ 349 w 567"/>
                  <a:gd name="T1" fmla="*/ 850 h 850"/>
                  <a:gd name="T2" fmla="*/ 380 w 567"/>
                  <a:gd name="T3" fmla="*/ 813 h 850"/>
                  <a:gd name="T4" fmla="*/ 368 w 567"/>
                  <a:gd name="T5" fmla="*/ 758 h 850"/>
                  <a:gd name="T6" fmla="*/ 343 w 567"/>
                  <a:gd name="T7" fmla="*/ 683 h 850"/>
                  <a:gd name="T8" fmla="*/ 250 w 567"/>
                  <a:gd name="T9" fmla="*/ 596 h 850"/>
                  <a:gd name="T10" fmla="*/ 156 w 567"/>
                  <a:gd name="T11" fmla="*/ 516 h 850"/>
                  <a:gd name="T12" fmla="*/ 112 w 567"/>
                  <a:gd name="T13" fmla="*/ 429 h 850"/>
                  <a:gd name="T14" fmla="*/ 93 w 567"/>
                  <a:gd name="T15" fmla="*/ 292 h 850"/>
                  <a:gd name="T16" fmla="*/ 200 w 567"/>
                  <a:gd name="T17" fmla="*/ 255 h 850"/>
                  <a:gd name="T18" fmla="*/ 368 w 567"/>
                  <a:gd name="T19" fmla="*/ 236 h 850"/>
                  <a:gd name="T20" fmla="*/ 436 w 567"/>
                  <a:gd name="T21" fmla="*/ 242 h 850"/>
                  <a:gd name="T22" fmla="*/ 455 w 567"/>
                  <a:gd name="T23" fmla="*/ 261 h 850"/>
                  <a:gd name="T24" fmla="*/ 486 w 567"/>
                  <a:gd name="T25" fmla="*/ 230 h 850"/>
                  <a:gd name="T26" fmla="*/ 474 w 567"/>
                  <a:gd name="T27" fmla="*/ 199 h 850"/>
                  <a:gd name="T28" fmla="*/ 505 w 567"/>
                  <a:gd name="T29" fmla="*/ 118 h 850"/>
                  <a:gd name="T30" fmla="*/ 517 w 567"/>
                  <a:gd name="T31" fmla="*/ 87 h 850"/>
                  <a:gd name="T32" fmla="*/ 542 w 567"/>
                  <a:gd name="T33" fmla="*/ 38 h 850"/>
                  <a:gd name="T34" fmla="*/ 567 w 567"/>
                  <a:gd name="T35" fmla="*/ 38 h 850"/>
                  <a:gd name="T36" fmla="*/ 567 w 567"/>
                  <a:gd name="T37" fmla="*/ 13 h 850"/>
                  <a:gd name="T38" fmla="*/ 517 w 567"/>
                  <a:gd name="T39" fmla="*/ 0 h 850"/>
                  <a:gd name="T40" fmla="*/ 486 w 567"/>
                  <a:gd name="T41" fmla="*/ 56 h 850"/>
                  <a:gd name="T42" fmla="*/ 443 w 567"/>
                  <a:gd name="T43" fmla="*/ 137 h 850"/>
                  <a:gd name="T44" fmla="*/ 387 w 567"/>
                  <a:gd name="T45" fmla="*/ 174 h 850"/>
                  <a:gd name="T46" fmla="*/ 300 w 567"/>
                  <a:gd name="T47" fmla="*/ 186 h 850"/>
                  <a:gd name="T48" fmla="*/ 143 w 567"/>
                  <a:gd name="T49" fmla="*/ 205 h 850"/>
                  <a:gd name="T50" fmla="*/ 19 w 567"/>
                  <a:gd name="T51" fmla="*/ 242 h 850"/>
                  <a:gd name="T52" fmla="*/ 0 w 567"/>
                  <a:gd name="T53" fmla="*/ 273 h 850"/>
                  <a:gd name="T54" fmla="*/ 12 w 567"/>
                  <a:gd name="T55" fmla="*/ 373 h 850"/>
                  <a:gd name="T56" fmla="*/ 56 w 567"/>
                  <a:gd name="T57" fmla="*/ 510 h 850"/>
                  <a:gd name="T58" fmla="*/ 118 w 567"/>
                  <a:gd name="T59" fmla="*/ 621 h 850"/>
                  <a:gd name="T60" fmla="*/ 181 w 567"/>
                  <a:gd name="T61" fmla="*/ 720 h 850"/>
                  <a:gd name="T62" fmla="*/ 237 w 567"/>
                  <a:gd name="T63" fmla="*/ 789 h 850"/>
                  <a:gd name="T64" fmla="*/ 293 w 567"/>
                  <a:gd name="T65" fmla="*/ 838 h 850"/>
                  <a:gd name="T66" fmla="*/ 349 w 567"/>
                  <a:gd name="T67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7" h="850">
                    <a:moveTo>
                      <a:pt x="349" y="850"/>
                    </a:moveTo>
                    <a:lnTo>
                      <a:pt x="380" y="813"/>
                    </a:lnTo>
                    <a:lnTo>
                      <a:pt x="368" y="758"/>
                    </a:lnTo>
                    <a:lnTo>
                      <a:pt x="343" y="683"/>
                    </a:lnTo>
                    <a:lnTo>
                      <a:pt x="250" y="596"/>
                    </a:lnTo>
                    <a:lnTo>
                      <a:pt x="156" y="516"/>
                    </a:lnTo>
                    <a:lnTo>
                      <a:pt x="112" y="429"/>
                    </a:lnTo>
                    <a:lnTo>
                      <a:pt x="93" y="292"/>
                    </a:lnTo>
                    <a:lnTo>
                      <a:pt x="200" y="255"/>
                    </a:lnTo>
                    <a:lnTo>
                      <a:pt x="368" y="236"/>
                    </a:lnTo>
                    <a:lnTo>
                      <a:pt x="436" y="242"/>
                    </a:lnTo>
                    <a:lnTo>
                      <a:pt x="455" y="261"/>
                    </a:lnTo>
                    <a:lnTo>
                      <a:pt x="486" y="230"/>
                    </a:lnTo>
                    <a:lnTo>
                      <a:pt x="474" y="199"/>
                    </a:lnTo>
                    <a:lnTo>
                      <a:pt x="505" y="118"/>
                    </a:lnTo>
                    <a:lnTo>
                      <a:pt x="517" y="87"/>
                    </a:lnTo>
                    <a:lnTo>
                      <a:pt x="542" y="38"/>
                    </a:lnTo>
                    <a:lnTo>
                      <a:pt x="567" y="38"/>
                    </a:lnTo>
                    <a:lnTo>
                      <a:pt x="567" y="13"/>
                    </a:lnTo>
                    <a:lnTo>
                      <a:pt x="517" y="0"/>
                    </a:lnTo>
                    <a:lnTo>
                      <a:pt x="486" y="56"/>
                    </a:lnTo>
                    <a:lnTo>
                      <a:pt x="443" y="137"/>
                    </a:lnTo>
                    <a:lnTo>
                      <a:pt x="387" y="174"/>
                    </a:lnTo>
                    <a:lnTo>
                      <a:pt x="300" y="186"/>
                    </a:lnTo>
                    <a:lnTo>
                      <a:pt x="143" y="205"/>
                    </a:lnTo>
                    <a:lnTo>
                      <a:pt x="19" y="242"/>
                    </a:lnTo>
                    <a:lnTo>
                      <a:pt x="0" y="273"/>
                    </a:lnTo>
                    <a:lnTo>
                      <a:pt x="12" y="373"/>
                    </a:lnTo>
                    <a:lnTo>
                      <a:pt x="56" y="510"/>
                    </a:lnTo>
                    <a:lnTo>
                      <a:pt x="118" y="621"/>
                    </a:lnTo>
                    <a:lnTo>
                      <a:pt x="181" y="720"/>
                    </a:lnTo>
                    <a:lnTo>
                      <a:pt x="237" y="789"/>
                    </a:lnTo>
                    <a:lnTo>
                      <a:pt x="293" y="838"/>
                    </a:lnTo>
                    <a:lnTo>
                      <a:pt x="349" y="8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sp>
          <p:nvSpPr>
            <p:cNvPr id="1221784" name="Text Box 152"/>
            <p:cNvSpPr txBox="1">
              <a:spLocks noChangeArrowheads="1"/>
            </p:cNvSpPr>
            <p:nvPr/>
          </p:nvSpPr>
          <p:spPr bwMode="auto">
            <a:xfrm>
              <a:off x="5173476" y="2595563"/>
              <a:ext cx="892540" cy="321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Institution</a:t>
              </a:r>
            </a:p>
          </p:txBody>
        </p:sp>
      </p:grpSp>
      <p:grpSp>
        <p:nvGrpSpPr>
          <p:cNvPr id="28" name="Groupe 1221849"/>
          <p:cNvGrpSpPr/>
          <p:nvPr/>
        </p:nvGrpSpPr>
        <p:grpSpPr>
          <a:xfrm>
            <a:off x="2203066" y="2648744"/>
            <a:ext cx="806823" cy="1517352"/>
            <a:chOff x="679065" y="2648744"/>
            <a:chExt cx="806823" cy="1517352"/>
          </a:xfrm>
        </p:grpSpPr>
        <p:grpSp>
          <p:nvGrpSpPr>
            <p:cNvPr id="29" name="Group 158"/>
            <p:cNvGrpSpPr>
              <a:grpSpLocks/>
            </p:cNvGrpSpPr>
            <p:nvPr/>
          </p:nvGrpSpPr>
          <p:grpSpPr bwMode="auto">
            <a:xfrm>
              <a:off x="758627" y="2648744"/>
              <a:ext cx="655637" cy="1131887"/>
              <a:chOff x="144" y="912"/>
              <a:chExt cx="509" cy="809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91" name="Freeform 159"/>
              <p:cNvSpPr>
                <a:spLocks/>
              </p:cNvSpPr>
              <p:nvPr/>
            </p:nvSpPr>
            <p:spPr bwMode="auto">
              <a:xfrm>
                <a:off x="229" y="1087"/>
                <a:ext cx="214" cy="328"/>
              </a:xfrm>
              <a:custGeom>
                <a:avLst/>
                <a:gdLst>
                  <a:gd name="T0" fmla="*/ 50 w 641"/>
                  <a:gd name="T1" fmla="*/ 140 h 985"/>
                  <a:gd name="T2" fmla="*/ 78 w 641"/>
                  <a:gd name="T3" fmla="*/ 64 h 985"/>
                  <a:gd name="T4" fmla="*/ 148 w 641"/>
                  <a:gd name="T5" fmla="*/ 0 h 985"/>
                  <a:gd name="T6" fmla="*/ 226 w 641"/>
                  <a:gd name="T7" fmla="*/ 0 h 985"/>
                  <a:gd name="T8" fmla="*/ 318 w 641"/>
                  <a:gd name="T9" fmla="*/ 64 h 985"/>
                  <a:gd name="T10" fmla="*/ 409 w 641"/>
                  <a:gd name="T11" fmla="*/ 140 h 985"/>
                  <a:gd name="T12" fmla="*/ 535 w 641"/>
                  <a:gd name="T13" fmla="*/ 289 h 985"/>
                  <a:gd name="T14" fmla="*/ 605 w 641"/>
                  <a:gd name="T15" fmla="*/ 450 h 985"/>
                  <a:gd name="T16" fmla="*/ 641 w 641"/>
                  <a:gd name="T17" fmla="*/ 639 h 985"/>
                  <a:gd name="T18" fmla="*/ 641 w 641"/>
                  <a:gd name="T19" fmla="*/ 760 h 985"/>
                  <a:gd name="T20" fmla="*/ 605 w 641"/>
                  <a:gd name="T21" fmla="*/ 851 h 985"/>
                  <a:gd name="T22" fmla="*/ 550 w 641"/>
                  <a:gd name="T23" fmla="*/ 942 h 985"/>
                  <a:gd name="T24" fmla="*/ 437 w 641"/>
                  <a:gd name="T25" fmla="*/ 977 h 985"/>
                  <a:gd name="T26" fmla="*/ 353 w 641"/>
                  <a:gd name="T27" fmla="*/ 985 h 985"/>
                  <a:gd name="T28" fmla="*/ 191 w 641"/>
                  <a:gd name="T29" fmla="*/ 977 h 985"/>
                  <a:gd name="T30" fmla="*/ 106 w 641"/>
                  <a:gd name="T31" fmla="*/ 900 h 985"/>
                  <a:gd name="T32" fmla="*/ 21 w 641"/>
                  <a:gd name="T33" fmla="*/ 809 h 985"/>
                  <a:gd name="T34" fmla="*/ 0 w 641"/>
                  <a:gd name="T35" fmla="*/ 690 h 985"/>
                  <a:gd name="T36" fmla="*/ 0 w 641"/>
                  <a:gd name="T37" fmla="*/ 563 h 985"/>
                  <a:gd name="T38" fmla="*/ 29 w 641"/>
                  <a:gd name="T39" fmla="*/ 310 h 985"/>
                  <a:gd name="T40" fmla="*/ 50 w 641"/>
                  <a:gd name="T41" fmla="*/ 14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1" h="985">
                    <a:moveTo>
                      <a:pt x="50" y="140"/>
                    </a:moveTo>
                    <a:lnTo>
                      <a:pt x="78" y="64"/>
                    </a:lnTo>
                    <a:lnTo>
                      <a:pt x="148" y="0"/>
                    </a:lnTo>
                    <a:lnTo>
                      <a:pt x="226" y="0"/>
                    </a:lnTo>
                    <a:lnTo>
                      <a:pt x="318" y="64"/>
                    </a:lnTo>
                    <a:lnTo>
                      <a:pt x="409" y="140"/>
                    </a:lnTo>
                    <a:lnTo>
                      <a:pt x="535" y="289"/>
                    </a:lnTo>
                    <a:lnTo>
                      <a:pt x="605" y="450"/>
                    </a:lnTo>
                    <a:lnTo>
                      <a:pt x="641" y="639"/>
                    </a:lnTo>
                    <a:lnTo>
                      <a:pt x="641" y="760"/>
                    </a:lnTo>
                    <a:lnTo>
                      <a:pt x="605" y="851"/>
                    </a:lnTo>
                    <a:lnTo>
                      <a:pt x="550" y="942"/>
                    </a:lnTo>
                    <a:lnTo>
                      <a:pt x="437" y="977"/>
                    </a:lnTo>
                    <a:lnTo>
                      <a:pt x="353" y="985"/>
                    </a:lnTo>
                    <a:lnTo>
                      <a:pt x="191" y="977"/>
                    </a:lnTo>
                    <a:lnTo>
                      <a:pt x="106" y="900"/>
                    </a:lnTo>
                    <a:lnTo>
                      <a:pt x="21" y="809"/>
                    </a:lnTo>
                    <a:lnTo>
                      <a:pt x="0" y="690"/>
                    </a:lnTo>
                    <a:lnTo>
                      <a:pt x="0" y="563"/>
                    </a:lnTo>
                    <a:lnTo>
                      <a:pt x="29" y="310"/>
                    </a:lnTo>
                    <a:lnTo>
                      <a:pt x="5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92" name="Freeform 160"/>
              <p:cNvSpPr>
                <a:spLocks/>
              </p:cNvSpPr>
              <p:nvPr/>
            </p:nvSpPr>
            <p:spPr bwMode="auto">
              <a:xfrm>
                <a:off x="336" y="1087"/>
                <a:ext cx="317" cy="193"/>
              </a:xfrm>
              <a:custGeom>
                <a:avLst/>
                <a:gdLst>
                  <a:gd name="T0" fmla="*/ 41 w 950"/>
                  <a:gd name="T1" fmla="*/ 0 h 578"/>
                  <a:gd name="T2" fmla="*/ 105 w 950"/>
                  <a:gd name="T3" fmla="*/ 21 h 578"/>
                  <a:gd name="T4" fmla="*/ 352 w 950"/>
                  <a:gd name="T5" fmla="*/ 183 h 578"/>
                  <a:gd name="T6" fmla="*/ 499 w 950"/>
                  <a:gd name="T7" fmla="*/ 261 h 578"/>
                  <a:gd name="T8" fmla="*/ 724 w 950"/>
                  <a:gd name="T9" fmla="*/ 402 h 578"/>
                  <a:gd name="T10" fmla="*/ 950 w 950"/>
                  <a:gd name="T11" fmla="*/ 535 h 578"/>
                  <a:gd name="T12" fmla="*/ 950 w 950"/>
                  <a:gd name="T13" fmla="*/ 570 h 578"/>
                  <a:gd name="T14" fmla="*/ 915 w 950"/>
                  <a:gd name="T15" fmla="*/ 578 h 578"/>
                  <a:gd name="T16" fmla="*/ 774 w 950"/>
                  <a:gd name="T17" fmla="*/ 486 h 578"/>
                  <a:gd name="T18" fmla="*/ 739 w 950"/>
                  <a:gd name="T19" fmla="*/ 486 h 578"/>
                  <a:gd name="T20" fmla="*/ 717 w 950"/>
                  <a:gd name="T21" fmla="*/ 514 h 578"/>
                  <a:gd name="T22" fmla="*/ 675 w 950"/>
                  <a:gd name="T23" fmla="*/ 535 h 578"/>
                  <a:gd name="T24" fmla="*/ 626 w 950"/>
                  <a:gd name="T25" fmla="*/ 535 h 578"/>
                  <a:gd name="T26" fmla="*/ 569 w 950"/>
                  <a:gd name="T27" fmla="*/ 478 h 578"/>
                  <a:gd name="T28" fmla="*/ 548 w 950"/>
                  <a:gd name="T29" fmla="*/ 408 h 578"/>
                  <a:gd name="T30" fmla="*/ 563 w 950"/>
                  <a:gd name="T31" fmla="*/ 352 h 578"/>
                  <a:gd name="T32" fmla="*/ 464 w 950"/>
                  <a:gd name="T33" fmla="*/ 296 h 578"/>
                  <a:gd name="T34" fmla="*/ 337 w 950"/>
                  <a:gd name="T35" fmla="*/ 246 h 578"/>
                  <a:gd name="T36" fmla="*/ 204 w 950"/>
                  <a:gd name="T37" fmla="*/ 191 h 578"/>
                  <a:gd name="T38" fmla="*/ 105 w 950"/>
                  <a:gd name="T39" fmla="*/ 155 h 578"/>
                  <a:gd name="T40" fmla="*/ 28 w 950"/>
                  <a:gd name="T41" fmla="*/ 99 h 578"/>
                  <a:gd name="T42" fmla="*/ 0 w 950"/>
                  <a:gd name="T43" fmla="*/ 42 h 578"/>
                  <a:gd name="T44" fmla="*/ 41 w 950"/>
                  <a:gd name="T45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0" h="578">
                    <a:moveTo>
                      <a:pt x="41" y="0"/>
                    </a:moveTo>
                    <a:lnTo>
                      <a:pt x="105" y="21"/>
                    </a:lnTo>
                    <a:lnTo>
                      <a:pt x="352" y="183"/>
                    </a:lnTo>
                    <a:lnTo>
                      <a:pt x="499" y="261"/>
                    </a:lnTo>
                    <a:lnTo>
                      <a:pt x="724" y="402"/>
                    </a:lnTo>
                    <a:lnTo>
                      <a:pt x="950" y="535"/>
                    </a:lnTo>
                    <a:lnTo>
                      <a:pt x="950" y="570"/>
                    </a:lnTo>
                    <a:lnTo>
                      <a:pt x="915" y="578"/>
                    </a:lnTo>
                    <a:lnTo>
                      <a:pt x="774" y="486"/>
                    </a:lnTo>
                    <a:lnTo>
                      <a:pt x="739" y="486"/>
                    </a:lnTo>
                    <a:lnTo>
                      <a:pt x="717" y="514"/>
                    </a:lnTo>
                    <a:lnTo>
                      <a:pt x="675" y="535"/>
                    </a:lnTo>
                    <a:lnTo>
                      <a:pt x="626" y="535"/>
                    </a:lnTo>
                    <a:lnTo>
                      <a:pt x="569" y="478"/>
                    </a:lnTo>
                    <a:lnTo>
                      <a:pt x="548" y="408"/>
                    </a:lnTo>
                    <a:lnTo>
                      <a:pt x="563" y="352"/>
                    </a:lnTo>
                    <a:lnTo>
                      <a:pt x="464" y="296"/>
                    </a:lnTo>
                    <a:lnTo>
                      <a:pt x="337" y="246"/>
                    </a:lnTo>
                    <a:lnTo>
                      <a:pt x="204" y="191"/>
                    </a:lnTo>
                    <a:lnTo>
                      <a:pt x="105" y="155"/>
                    </a:lnTo>
                    <a:lnTo>
                      <a:pt x="28" y="99"/>
                    </a:lnTo>
                    <a:lnTo>
                      <a:pt x="0" y="42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93" name="Freeform 161"/>
              <p:cNvSpPr>
                <a:spLocks/>
              </p:cNvSpPr>
              <p:nvPr/>
            </p:nvSpPr>
            <p:spPr bwMode="auto">
              <a:xfrm>
                <a:off x="144" y="1085"/>
                <a:ext cx="132" cy="319"/>
              </a:xfrm>
              <a:custGeom>
                <a:avLst/>
                <a:gdLst>
                  <a:gd name="T0" fmla="*/ 219 w 395"/>
                  <a:gd name="T1" fmla="*/ 92 h 958"/>
                  <a:gd name="T2" fmla="*/ 303 w 395"/>
                  <a:gd name="T3" fmla="*/ 0 h 958"/>
                  <a:gd name="T4" fmla="*/ 367 w 395"/>
                  <a:gd name="T5" fmla="*/ 8 h 958"/>
                  <a:gd name="T6" fmla="*/ 395 w 395"/>
                  <a:gd name="T7" fmla="*/ 57 h 958"/>
                  <a:gd name="T8" fmla="*/ 359 w 395"/>
                  <a:gd name="T9" fmla="*/ 121 h 958"/>
                  <a:gd name="T10" fmla="*/ 254 w 395"/>
                  <a:gd name="T11" fmla="*/ 211 h 958"/>
                  <a:gd name="T12" fmla="*/ 170 w 395"/>
                  <a:gd name="T13" fmla="*/ 297 h 958"/>
                  <a:gd name="T14" fmla="*/ 63 w 395"/>
                  <a:gd name="T15" fmla="*/ 381 h 958"/>
                  <a:gd name="T16" fmla="*/ 63 w 395"/>
                  <a:gd name="T17" fmla="*/ 423 h 958"/>
                  <a:gd name="T18" fmla="*/ 84 w 395"/>
                  <a:gd name="T19" fmla="*/ 487 h 958"/>
                  <a:gd name="T20" fmla="*/ 219 w 395"/>
                  <a:gd name="T21" fmla="*/ 592 h 958"/>
                  <a:gd name="T22" fmla="*/ 275 w 395"/>
                  <a:gd name="T23" fmla="*/ 655 h 958"/>
                  <a:gd name="T24" fmla="*/ 281 w 395"/>
                  <a:gd name="T25" fmla="*/ 690 h 958"/>
                  <a:gd name="T26" fmla="*/ 260 w 395"/>
                  <a:gd name="T27" fmla="*/ 732 h 958"/>
                  <a:gd name="T28" fmla="*/ 219 w 395"/>
                  <a:gd name="T29" fmla="*/ 774 h 958"/>
                  <a:gd name="T30" fmla="*/ 205 w 395"/>
                  <a:gd name="T31" fmla="*/ 859 h 958"/>
                  <a:gd name="T32" fmla="*/ 232 w 395"/>
                  <a:gd name="T33" fmla="*/ 937 h 958"/>
                  <a:gd name="T34" fmla="*/ 225 w 395"/>
                  <a:gd name="T35" fmla="*/ 958 h 958"/>
                  <a:gd name="T36" fmla="*/ 190 w 395"/>
                  <a:gd name="T37" fmla="*/ 943 h 958"/>
                  <a:gd name="T38" fmla="*/ 170 w 395"/>
                  <a:gd name="T39" fmla="*/ 880 h 958"/>
                  <a:gd name="T40" fmla="*/ 170 w 395"/>
                  <a:gd name="T41" fmla="*/ 796 h 958"/>
                  <a:gd name="T42" fmla="*/ 197 w 395"/>
                  <a:gd name="T43" fmla="*/ 739 h 958"/>
                  <a:gd name="T44" fmla="*/ 232 w 395"/>
                  <a:gd name="T45" fmla="*/ 676 h 958"/>
                  <a:gd name="T46" fmla="*/ 211 w 395"/>
                  <a:gd name="T47" fmla="*/ 655 h 958"/>
                  <a:gd name="T48" fmla="*/ 141 w 395"/>
                  <a:gd name="T49" fmla="*/ 585 h 958"/>
                  <a:gd name="T50" fmla="*/ 57 w 395"/>
                  <a:gd name="T51" fmla="*/ 528 h 958"/>
                  <a:gd name="T52" fmla="*/ 0 w 395"/>
                  <a:gd name="T53" fmla="*/ 458 h 958"/>
                  <a:gd name="T54" fmla="*/ 0 w 395"/>
                  <a:gd name="T55" fmla="*/ 352 h 958"/>
                  <a:gd name="T56" fmla="*/ 35 w 395"/>
                  <a:gd name="T57" fmla="*/ 303 h 958"/>
                  <a:gd name="T58" fmla="*/ 113 w 395"/>
                  <a:gd name="T59" fmla="*/ 254 h 958"/>
                  <a:gd name="T60" fmla="*/ 190 w 395"/>
                  <a:gd name="T61" fmla="*/ 162 h 958"/>
                  <a:gd name="T62" fmla="*/ 219 w 395"/>
                  <a:gd name="T63" fmla="*/ 92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5" h="958">
                    <a:moveTo>
                      <a:pt x="219" y="92"/>
                    </a:moveTo>
                    <a:lnTo>
                      <a:pt x="303" y="0"/>
                    </a:lnTo>
                    <a:lnTo>
                      <a:pt x="367" y="8"/>
                    </a:lnTo>
                    <a:lnTo>
                      <a:pt x="395" y="57"/>
                    </a:lnTo>
                    <a:lnTo>
                      <a:pt x="359" y="121"/>
                    </a:lnTo>
                    <a:lnTo>
                      <a:pt x="254" y="211"/>
                    </a:lnTo>
                    <a:lnTo>
                      <a:pt x="170" y="297"/>
                    </a:lnTo>
                    <a:lnTo>
                      <a:pt x="63" y="381"/>
                    </a:lnTo>
                    <a:lnTo>
                      <a:pt x="63" y="423"/>
                    </a:lnTo>
                    <a:lnTo>
                      <a:pt x="84" y="487"/>
                    </a:lnTo>
                    <a:lnTo>
                      <a:pt x="219" y="592"/>
                    </a:lnTo>
                    <a:lnTo>
                      <a:pt x="275" y="655"/>
                    </a:lnTo>
                    <a:lnTo>
                      <a:pt x="281" y="690"/>
                    </a:lnTo>
                    <a:lnTo>
                      <a:pt x="260" y="732"/>
                    </a:lnTo>
                    <a:lnTo>
                      <a:pt x="219" y="774"/>
                    </a:lnTo>
                    <a:lnTo>
                      <a:pt x="205" y="859"/>
                    </a:lnTo>
                    <a:lnTo>
                      <a:pt x="232" y="937"/>
                    </a:lnTo>
                    <a:lnTo>
                      <a:pt x="225" y="958"/>
                    </a:lnTo>
                    <a:lnTo>
                      <a:pt x="190" y="943"/>
                    </a:lnTo>
                    <a:lnTo>
                      <a:pt x="170" y="880"/>
                    </a:lnTo>
                    <a:lnTo>
                      <a:pt x="170" y="796"/>
                    </a:lnTo>
                    <a:lnTo>
                      <a:pt x="197" y="739"/>
                    </a:lnTo>
                    <a:lnTo>
                      <a:pt x="232" y="676"/>
                    </a:lnTo>
                    <a:lnTo>
                      <a:pt x="211" y="655"/>
                    </a:lnTo>
                    <a:lnTo>
                      <a:pt x="141" y="585"/>
                    </a:lnTo>
                    <a:lnTo>
                      <a:pt x="57" y="528"/>
                    </a:lnTo>
                    <a:lnTo>
                      <a:pt x="0" y="458"/>
                    </a:lnTo>
                    <a:lnTo>
                      <a:pt x="0" y="352"/>
                    </a:lnTo>
                    <a:lnTo>
                      <a:pt x="35" y="303"/>
                    </a:lnTo>
                    <a:lnTo>
                      <a:pt x="113" y="254"/>
                    </a:lnTo>
                    <a:lnTo>
                      <a:pt x="190" y="162"/>
                    </a:lnTo>
                    <a:lnTo>
                      <a:pt x="21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94" name="Freeform 162"/>
              <p:cNvSpPr>
                <a:spLocks/>
              </p:cNvSpPr>
              <p:nvPr/>
            </p:nvSpPr>
            <p:spPr bwMode="auto">
              <a:xfrm>
                <a:off x="270" y="912"/>
                <a:ext cx="146" cy="164"/>
              </a:xfrm>
              <a:custGeom>
                <a:avLst/>
                <a:gdLst>
                  <a:gd name="T0" fmla="*/ 148 w 438"/>
                  <a:gd name="T1" fmla="*/ 493 h 493"/>
                  <a:gd name="T2" fmla="*/ 91 w 438"/>
                  <a:gd name="T3" fmla="*/ 493 h 493"/>
                  <a:gd name="T4" fmla="*/ 35 w 438"/>
                  <a:gd name="T5" fmla="*/ 465 h 493"/>
                  <a:gd name="T6" fmla="*/ 0 w 438"/>
                  <a:gd name="T7" fmla="*/ 387 h 493"/>
                  <a:gd name="T8" fmla="*/ 0 w 438"/>
                  <a:gd name="T9" fmla="*/ 254 h 493"/>
                  <a:gd name="T10" fmla="*/ 49 w 438"/>
                  <a:gd name="T11" fmla="*/ 106 h 493"/>
                  <a:gd name="T12" fmla="*/ 126 w 438"/>
                  <a:gd name="T13" fmla="*/ 7 h 493"/>
                  <a:gd name="T14" fmla="*/ 197 w 438"/>
                  <a:gd name="T15" fmla="*/ 0 h 493"/>
                  <a:gd name="T16" fmla="*/ 282 w 438"/>
                  <a:gd name="T17" fmla="*/ 14 h 493"/>
                  <a:gd name="T18" fmla="*/ 324 w 438"/>
                  <a:gd name="T19" fmla="*/ 78 h 493"/>
                  <a:gd name="T20" fmla="*/ 339 w 438"/>
                  <a:gd name="T21" fmla="*/ 141 h 493"/>
                  <a:gd name="T22" fmla="*/ 324 w 438"/>
                  <a:gd name="T23" fmla="*/ 225 h 493"/>
                  <a:gd name="T24" fmla="*/ 310 w 438"/>
                  <a:gd name="T25" fmla="*/ 303 h 493"/>
                  <a:gd name="T26" fmla="*/ 395 w 438"/>
                  <a:gd name="T27" fmla="*/ 373 h 493"/>
                  <a:gd name="T28" fmla="*/ 438 w 438"/>
                  <a:gd name="T29" fmla="*/ 415 h 493"/>
                  <a:gd name="T30" fmla="*/ 438 w 438"/>
                  <a:gd name="T31" fmla="*/ 444 h 493"/>
                  <a:gd name="T32" fmla="*/ 416 w 438"/>
                  <a:gd name="T33" fmla="*/ 444 h 493"/>
                  <a:gd name="T34" fmla="*/ 296 w 438"/>
                  <a:gd name="T35" fmla="*/ 352 h 493"/>
                  <a:gd name="T36" fmla="*/ 253 w 438"/>
                  <a:gd name="T37" fmla="*/ 415 h 493"/>
                  <a:gd name="T38" fmla="*/ 183 w 438"/>
                  <a:gd name="T39" fmla="*/ 471 h 493"/>
                  <a:gd name="T40" fmla="*/ 148 w 438"/>
                  <a:gd name="T4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8" h="493">
                    <a:moveTo>
                      <a:pt x="148" y="493"/>
                    </a:moveTo>
                    <a:lnTo>
                      <a:pt x="91" y="493"/>
                    </a:lnTo>
                    <a:lnTo>
                      <a:pt x="35" y="465"/>
                    </a:lnTo>
                    <a:lnTo>
                      <a:pt x="0" y="387"/>
                    </a:lnTo>
                    <a:lnTo>
                      <a:pt x="0" y="254"/>
                    </a:lnTo>
                    <a:lnTo>
                      <a:pt x="49" y="106"/>
                    </a:lnTo>
                    <a:lnTo>
                      <a:pt x="126" y="7"/>
                    </a:lnTo>
                    <a:lnTo>
                      <a:pt x="197" y="0"/>
                    </a:lnTo>
                    <a:lnTo>
                      <a:pt x="282" y="14"/>
                    </a:lnTo>
                    <a:lnTo>
                      <a:pt x="324" y="78"/>
                    </a:lnTo>
                    <a:lnTo>
                      <a:pt x="339" y="141"/>
                    </a:lnTo>
                    <a:lnTo>
                      <a:pt x="324" y="225"/>
                    </a:lnTo>
                    <a:lnTo>
                      <a:pt x="310" y="303"/>
                    </a:lnTo>
                    <a:lnTo>
                      <a:pt x="395" y="373"/>
                    </a:lnTo>
                    <a:lnTo>
                      <a:pt x="438" y="415"/>
                    </a:lnTo>
                    <a:lnTo>
                      <a:pt x="438" y="444"/>
                    </a:lnTo>
                    <a:lnTo>
                      <a:pt x="416" y="444"/>
                    </a:lnTo>
                    <a:lnTo>
                      <a:pt x="296" y="352"/>
                    </a:lnTo>
                    <a:lnTo>
                      <a:pt x="253" y="415"/>
                    </a:lnTo>
                    <a:lnTo>
                      <a:pt x="183" y="471"/>
                    </a:lnTo>
                    <a:lnTo>
                      <a:pt x="148" y="4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95" name="Freeform 163"/>
              <p:cNvSpPr>
                <a:spLocks/>
              </p:cNvSpPr>
              <p:nvPr/>
            </p:nvSpPr>
            <p:spPr bwMode="auto">
              <a:xfrm>
                <a:off x="212" y="1348"/>
                <a:ext cx="119" cy="373"/>
              </a:xfrm>
              <a:custGeom>
                <a:avLst/>
                <a:gdLst>
                  <a:gd name="T0" fmla="*/ 118 w 357"/>
                  <a:gd name="T1" fmla="*/ 345 h 1118"/>
                  <a:gd name="T2" fmla="*/ 112 w 357"/>
                  <a:gd name="T3" fmla="*/ 225 h 1118"/>
                  <a:gd name="T4" fmla="*/ 97 w 357"/>
                  <a:gd name="T5" fmla="*/ 78 h 1118"/>
                  <a:gd name="T6" fmla="*/ 161 w 357"/>
                  <a:gd name="T7" fmla="*/ 0 h 1118"/>
                  <a:gd name="T8" fmla="*/ 244 w 357"/>
                  <a:gd name="T9" fmla="*/ 36 h 1118"/>
                  <a:gd name="T10" fmla="*/ 265 w 357"/>
                  <a:gd name="T11" fmla="*/ 212 h 1118"/>
                  <a:gd name="T12" fmla="*/ 265 w 357"/>
                  <a:gd name="T13" fmla="*/ 373 h 1118"/>
                  <a:gd name="T14" fmla="*/ 244 w 357"/>
                  <a:gd name="T15" fmla="*/ 576 h 1118"/>
                  <a:gd name="T16" fmla="*/ 188 w 357"/>
                  <a:gd name="T17" fmla="*/ 703 h 1118"/>
                  <a:gd name="T18" fmla="*/ 146 w 357"/>
                  <a:gd name="T19" fmla="*/ 830 h 1118"/>
                  <a:gd name="T20" fmla="*/ 90 w 357"/>
                  <a:gd name="T21" fmla="*/ 914 h 1118"/>
                  <a:gd name="T22" fmla="*/ 90 w 357"/>
                  <a:gd name="T23" fmla="*/ 948 h 1118"/>
                  <a:gd name="T24" fmla="*/ 188 w 357"/>
                  <a:gd name="T25" fmla="*/ 970 h 1118"/>
                  <a:gd name="T26" fmla="*/ 273 w 357"/>
                  <a:gd name="T27" fmla="*/ 1005 h 1118"/>
                  <a:gd name="T28" fmla="*/ 357 w 357"/>
                  <a:gd name="T29" fmla="*/ 1083 h 1118"/>
                  <a:gd name="T30" fmla="*/ 336 w 357"/>
                  <a:gd name="T31" fmla="*/ 1103 h 1118"/>
                  <a:gd name="T32" fmla="*/ 265 w 357"/>
                  <a:gd name="T33" fmla="*/ 1118 h 1118"/>
                  <a:gd name="T34" fmla="*/ 216 w 357"/>
                  <a:gd name="T35" fmla="*/ 1089 h 1118"/>
                  <a:gd name="T36" fmla="*/ 126 w 357"/>
                  <a:gd name="T37" fmla="*/ 1019 h 1118"/>
                  <a:gd name="T38" fmla="*/ 48 w 357"/>
                  <a:gd name="T39" fmla="*/ 977 h 1118"/>
                  <a:gd name="T40" fmla="*/ 6 w 357"/>
                  <a:gd name="T41" fmla="*/ 970 h 1118"/>
                  <a:gd name="T42" fmla="*/ 0 w 357"/>
                  <a:gd name="T43" fmla="*/ 921 h 1118"/>
                  <a:gd name="T44" fmla="*/ 55 w 357"/>
                  <a:gd name="T45" fmla="*/ 844 h 1118"/>
                  <a:gd name="T46" fmla="*/ 112 w 357"/>
                  <a:gd name="T47" fmla="*/ 780 h 1118"/>
                  <a:gd name="T48" fmla="*/ 153 w 357"/>
                  <a:gd name="T49" fmla="*/ 682 h 1118"/>
                  <a:gd name="T50" fmla="*/ 175 w 357"/>
                  <a:gd name="T51" fmla="*/ 562 h 1118"/>
                  <a:gd name="T52" fmla="*/ 161 w 357"/>
                  <a:gd name="T53" fmla="*/ 450 h 1118"/>
                  <a:gd name="T54" fmla="*/ 126 w 357"/>
                  <a:gd name="T55" fmla="*/ 310 h 1118"/>
                  <a:gd name="T56" fmla="*/ 118 w 357"/>
                  <a:gd name="T57" fmla="*/ 345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7" h="1118">
                    <a:moveTo>
                      <a:pt x="118" y="345"/>
                    </a:moveTo>
                    <a:lnTo>
                      <a:pt x="112" y="225"/>
                    </a:lnTo>
                    <a:lnTo>
                      <a:pt x="97" y="78"/>
                    </a:lnTo>
                    <a:lnTo>
                      <a:pt x="161" y="0"/>
                    </a:lnTo>
                    <a:lnTo>
                      <a:pt x="244" y="36"/>
                    </a:lnTo>
                    <a:lnTo>
                      <a:pt x="265" y="212"/>
                    </a:lnTo>
                    <a:lnTo>
                      <a:pt x="265" y="373"/>
                    </a:lnTo>
                    <a:lnTo>
                      <a:pt x="244" y="576"/>
                    </a:lnTo>
                    <a:lnTo>
                      <a:pt x="188" y="703"/>
                    </a:lnTo>
                    <a:lnTo>
                      <a:pt x="146" y="830"/>
                    </a:lnTo>
                    <a:lnTo>
                      <a:pt x="90" y="914"/>
                    </a:lnTo>
                    <a:lnTo>
                      <a:pt x="90" y="948"/>
                    </a:lnTo>
                    <a:lnTo>
                      <a:pt x="188" y="970"/>
                    </a:lnTo>
                    <a:lnTo>
                      <a:pt x="273" y="1005"/>
                    </a:lnTo>
                    <a:lnTo>
                      <a:pt x="357" y="1083"/>
                    </a:lnTo>
                    <a:lnTo>
                      <a:pt x="336" y="1103"/>
                    </a:lnTo>
                    <a:lnTo>
                      <a:pt x="265" y="1118"/>
                    </a:lnTo>
                    <a:lnTo>
                      <a:pt x="216" y="1089"/>
                    </a:lnTo>
                    <a:lnTo>
                      <a:pt x="126" y="1019"/>
                    </a:lnTo>
                    <a:lnTo>
                      <a:pt x="48" y="977"/>
                    </a:lnTo>
                    <a:lnTo>
                      <a:pt x="6" y="970"/>
                    </a:lnTo>
                    <a:lnTo>
                      <a:pt x="0" y="921"/>
                    </a:lnTo>
                    <a:lnTo>
                      <a:pt x="55" y="844"/>
                    </a:lnTo>
                    <a:lnTo>
                      <a:pt x="112" y="780"/>
                    </a:lnTo>
                    <a:lnTo>
                      <a:pt x="153" y="682"/>
                    </a:lnTo>
                    <a:lnTo>
                      <a:pt x="175" y="562"/>
                    </a:lnTo>
                    <a:lnTo>
                      <a:pt x="161" y="450"/>
                    </a:lnTo>
                    <a:lnTo>
                      <a:pt x="126" y="310"/>
                    </a:lnTo>
                    <a:lnTo>
                      <a:pt x="118" y="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96" name="Freeform 164"/>
              <p:cNvSpPr>
                <a:spLocks/>
              </p:cNvSpPr>
              <p:nvPr/>
            </p:nvSpPr>
            <p:spPr bwMode="auto">
              <a:xfrm>
                <a:off x="313" y="1362"/>
                <a:ext cx="112" cy="349"/>
              </a:xfrm>
              <a:custGeom>
                <a:avLst/>
                <a:gdLst>
                  <a:gd name="T0" fmla="*/ 100 w 338"/>
                  <a:gd name="T1" fmla="*/ 0 h 1047"/>
                  <a:gd name="T2" fmla="*/ 163 w 338"/>
                  <a:gd name="T3" fmla="*/ 35 h 1047"/>
                  <a:gd name="T4" fmla="*/ 184 w 338"/>
                  <a:gd name="T5" fmla="*/ 84 h 1047"/>
                  <a:gd name="T6" fmla="*/ 213 w 338"/>
                  <a:gd name="T7" fmla="*/ 211 h 1047"/>
                  <a:gd name="T8" fmla="*/ 219 w 338"/>
                  <a:gd name="T9" fmla="*/ 380 h 1047"/>
                  <a:gd name="T10" fmla="*/ 198 w 338"/>
                  <a:gd name="T11" fmla="*/ 611 h 1047"/>
                  <a:gd name="T12" fmla="*/ 135 w 338"/>
                  <a:gd name="T13" fmla="*/ 773 h 1047"/>
                  <a:gd name="T14" fmla="*/ 100 w 338"/>
                  <a:gd name="T15" fmla="*/ 843 h 1047"/>
                  <a:gd name="T16" fmla="*/ 100 w 338"/>
                  <a:gd name="T17" fmla="*/ 906 h 1047"/>
                  <a:gd name="T18" fmla="*/ 240 w 338"/>
                  <a:gd name="T19" fmla="*/ 949 h 1047"/>
                  <a:gd name="T20" fmla="*/ 332 w 338"/>
                  <a:gd name="T21" fmla="*/ 991 h 1047"/>
                  <a:gd name="T22" fmla="*/ 338 w 338"/>
                  <a:gd name="T23" fmla="*/ 1012 h 1047"/>
                  <a:gd name="T24" fmla="*/ 303 w 338"/>
                  <a:gd name="T25" fmla="*/ 1047 h 1047"/>
                  <a:gd name="T26" fmla="*/ 213 w 338"/>
                  <a:gd name="T27" fmla="*/ 1047 h 1047"/>
                  <a:gd name="T28" fmla="*/ 163 w 338"/>
                  <a:gd name="T29" fmla="*/ 1004 h 1047"/>
                  <a:gd name="T30" fmla="*/ 107 w 338"/>
                  <a:gd name="T31" fmla="*/ 970 h 1047"/>
                  <a:gd name="T32" fmla="*/ 57 w 338"/>
                  <a:gd name="T33" fmla="*/ 928 h 1047"/>
                  <a:gd name="T34" fmla="*/ 0 w 338"/>
                  <a:gd name="T35" fmla="*/ 906 h 1047"/>
                  <a:gd name="T36" fmla="*/ 8 w 338"/>
                  <a:gd name="T37" fmla="*/ 879 h 1047"/>
                  <a:gd name="T38" fmla="*/ 57 w 338"/>
                  <a:gd name="T39" fmla="*/ 822 h 1047"/>
                  <a:gd name="T40" fmla="*/ 107 w 338"/>
                  <a:gd name="T41" fmla="*/ 745 h 1047"/>
                  <a:gd name="T42" fmla="*/ 149 w 338"/>
                  <a:gd name="T43" fmla="*/ 640 h 1047"/>
                  <a:gd name="T44" fmla="*/ 163 w 338"/>
                  <a:gd name="T45" fmla="*/ 507 h 1047"/>
                  <a:gd name="T46" fmla="*/ 149 w 338"/>
                  <a:gd name="T47" fmla="*/ 358 h 1047"/>
                  <a:gd name="T48" fmla="*/ 107 w 338"/>
                  <a:gd name="T49" fmla="*/ 239 h 1047"/>
                  <a:gd name="T50" fmla="*/ 64 w 338"/>
                  <a:gd name="T51" fmla="*/ 182 h 1047"/>
                  <a:gd name="T52" fmla="*/ 37 w 338"/>
                  <a:gd name="T53" fmla="*/ 92 h 1047"/>
                  <a:gd name="T54" fmla="*/ 100 w 338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1047">
                    <a:moveTo>
                      <a:pt x="100" y="0"/>
                    </a:moveTo>
                    <a:lnTo>
                      <a:pt x="163" y="35"/>
                    </a:lnTo>
                    <a:lnTo>
                      <a:pt x="184" y="84"/>
                    </a:lnTo>
                    <a:lnTo>
                      <a:pt x="213" y="211"/>
                    </a:lnTo>
                    <a:lnTo>
                      <a:pt x="219" y="380"/>
                    </a:lnTo>
                    <a:lnTo>
                      <a:pt x="198" y="611"/>
                    </a:lnTo>
                    <a:lnTo>
                      <a:pt x="135" y="773"/>
                    </a:lnTo>
                    <a:lnTo>
                      <a:pt x="100" y="843"/>
                    </a:lnTo>
                    <a:lnTo>
                      <a:pt x="100" y="906"/>
                    </a:lnTo>
                    <a:lnTo>
                      <a:pt x="240" y="949"/>
                    </a:lnTo>
                    <a:lnTo>
                      <a:pt x="332" y="991"/>
                    </a:lnTo>
                    <a:lnTo>
                      <a:pt x="338" y="1012"/>
                    </a:lnTo>
                    <a:lnTo>
                      <a:pt x="303" y="1047"/>
                    </a:lnTo>
                    <a:lnTo>
                      <a:pt x="213" y="1047"/>
                    </a:lnTo>
                    <a:lnTo>
                      <a:pt x="163" y="1004"/>
                    </a:lnTo>
                    <a:lnTo>
                      <a:pt x="107" y="970"/>
                    </a:lnTo>
                    <a:lnTo>
                      <a:pt x="57" y="928"/>
                    </a:lnTo>
                    <a:lnTo>
                      <a:pt x="0" y="906"/>
                    </a:lnTo>
                    <a:lnTo>
                      <a:pt x="8" y="879"/>
                    </a:lnTo>
                    <a:lnTo>
                      <a:pt x="57" y="822"/>
                    </a:lnTo>
                    <a:lnTo>
                      <a:pt x="107" y="745"/>
                    </a:lnTo>
                    <a:lnTo>
                      <a:pt x="149" y="640"/>
                    </a:lnTo>
                    <a:lnTo>
                      <a:pt x="163" y="507"/>
                    </a:lnTo>
                    <a:lnTo>
                      <a:pt x="149" y="358"/>
                    </a:lnTo>
                    <a:lnTo>
                      <a:pt x="107" y="239"/>
                    </a:lnTo>
                    <a:lnTo>
                      <a:pt x="64" y="182"/>
                    </a:lnTo>
                    <a:lnTo>
                      <a:pt x="37" y="92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sp>
          <p:nvSpPr>
            <p:cNvPr id="1221798" name="Text Box 166"/>
            <p:cNvSpPr txBox="1">
              <a:spLocks noChangeArrowheads="1"/>
            </p:cNvSpPr>
            <p:nvPr/>
          </p:nvSpPr>
          <p:spPr bwMode="auto">
            <a:xfrm>
              <a:off x="679065" y="3704431"/>
              <a:ext cx="8068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Gérant de</a:t>
              </a:r>
              <a:br>
                <a:rPr lang="pt-BR" sz="1200" dirty="0">
                  <a:latin typeface="+mn-lt"/>
                </a:rPr>
              </a:br>
              <a:r>
                <a:rPr lang="pt-BR" sz="1200" dirty="0">
                  <a:latin typeface="+mn-lt"/>
                </a:rPr>
                <a:t>formation</a:t>
              </a:r>
            </a:p>
          </p:txBody>
        </p:sp>
      </p:grpSp>
      <p:grpSp>
        <p:nvGrpSpPr>
          <p:cNvPr id="30" name="Groupe 2084"/>
          <p:cNvGrpSpPr/>
          <p:nvPr/>
        </p:nvGrpSpPr>
        <p:grpSpPr>
          <a:xfrm>
            <a:off x="2927327" y="3590999"/>
            <a:ext cx="1529557" cy="1098550"/>
            <a:chOff x="1403326" y="3590999"/>
            <a:chExt cx="1529557" cy="1098550"/>
          </a:xfrm>
        </p:grpSpPr>
        <p:sp>
          <p:nvSpPr>
            <p:cNvPr id="1221800" name="Freeform 168"/>
            <p:cNvSpPr>
              <a:spLocks/>
            </p:cNvSpPr>
            <p:nvPr/>
          </p:nvSpPr>
          <p:spPr bwMode="auto">
            <a:xfrm>
              <a:off x="1403326" y="3590999"/>
              <a:ext cx="1529557" cy="1098550"/>
            </a:xfrm>
            <a:custGeom>
              <a:avLst/>
              <a:gdLst>
                <a:gd name="T0" fmla="*/ 80 w 1688"/>
                <a:gd name="T1" fmla="*/ 392 h 640"/>
                <a:gd name="T2" fmla="*/ 224 w 1688"/>
                <a:gd name="T3" fmla="*/ 248 h 640"/>
                <a:gd name="T4" fmla="*/ 128 w 1688"/>
                <a:gd name="T5" fmla="*/ 200 h 640"/>
                <a:gd name="T6" fmla="*/ 368 w 1688"/>
                <a:gd name="T7" fmla="*/ 104 h 640"/>
                <a:gd name="T8" fmla="*/ 656 w 1688"/>
                <a:gd name="T9" fmla="*/ 56 h 640"/>
                <a:gd name="T10" fmla="*/ 800 w 1688"/>
                <a:gd name="T11" fmla="*/ 152 h 640"/>
                <a:gd name="T12" fmla="*/ 1136 w 1688"/>
                <a:gd name="T13" fmla="*/ 8 h 640"/>
                <a:gd name="T14" fmla="*/ 1472 w 1688"/>
                <a:gd name="T15" fmla="*/ 104 h 640"/>
                <a:gd name="T16" fmla="*/ 1664 w 1688"/>
                <a:gd name="T17" fmla="*/ 248 h 640"/>
                <a:gd name="T18" fmla="*/ 1616 w 1688"/>
                <a:gd name="T19" fmla="*/ 488 h 640"/>
                <a:gd name="T20" fmla="*/ 1472 w 1688"/>
                <a:gd name="T21" fmla="*/ 440 h 640"/>
                <a:gd name="T22" fmla="*/ 1376 w 1688"/>
                <a:gd name="T23" fmla="*/ 584 h 640"/>
                <a:gd name="T24" fmla="*/ 1088 w 1688"/>
                <a:gd name="T25" fmla="*/ 632 h 640"/>
                <a:gd name="T26" fmla="*/ 944 w 1688"/>
                <a:gd name="T27" fmla="*/ 536 h 640"/>
                <a:gd name="T28" fmla="*/ 608 w 1688"/>
                <a:gd name="T29" fmla="*/ 488 h 640"/>
                <a:gd name="T30" fmla="*/ 272 w 1688"/>
                <a:gd name="T31" fmla="*/ 536 h 640"/>
                <a:gd name="T32" fmla="*/ 32 w 1688"/>
                <a:gd name="T33" fmla="*/ 536 h 640"/>
                <a:gd name="T34" fmla="*/ 80 w 1688"/>
                <a:gd name="T35" fmla="*/ 3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8" h="640">
                  <a:moveTo>
                    <a:pt x="80" y="392"/>
                  </a:moveTo>
                  <a:cubicBezTo>
                    <a:pt x="112" y="344"/>
                    <a:pt x="216" y="280"/>
                    <a:pt x="224" y="248"/>
                  </a:cubicBezTo>
                  <a:cubicBezTo>
                    <a:pt x="232" y="216"/>
                    <a:pt x="104" y="224"/>
                    <a:pt x="128" y="200"/>
                  </a:cubicBezTo>
                  <a:cubicBezTo>
                    <a:pt x="152" y="176"/>
                    <a:pt x="280" y="128"/>
                    <a:pt x="368" y="104"/>
                  </a:cubicBezTo>
                  <a:cubicBezTo>
                    <a:pt x="456" y="80"/>
                    <a:pt x="584" y="48"/>
                    <a:pt x="656" y="56"/>
                  </a:cubicBezTo>
                  <a:cubicBezTo>
                    <a:pt x="728" y="64"/>
                    <a:pt x="720" y="160"/>
                    <a:pt x="800" y="152"/>
                  </a:cubicBezTo>
                  <a:cubicBezTo>
                    <a:pt x="880" y="144"/>
                    <a:pt x="1024" y="16"/>
                    <a:pt x="1136" y="8"/>
                  </a:cubicBezTo>
                  <a:cubicBezTo>
                    <a:pt x="1248" y="0"/>
                    <a:pt x="1384" y="64"/>
                    <a:pt x="1472" y="104"/>
                  </a:cubicBezTo>
                  <a:cubicBezTo>
                    <a:pt x="1560" y="144"/>
                    <a:pt x="1640" y="184"/>
                    <a:pt x="1664" y="248"/>
                  </a:cubicBezTo>
                  <a:cubicBezTo>
                    <a:pt x="1688" y="312"/>
                    <a:pt x="1648" y="456"/>
                    <a:pt x="1616" y="488"/>
                  </a:cubicBezTo>
                  <a:cubicBezTo>
                    <a:pt x="1584" y="520"/>
                    <a:pt x="1512" y="424"/>
                    <a:pt x="1472" y="440"/>
                  </a:cubicBezTo>
                  <a:cubicBezTo>
                    <a:pt x="1432" y="456"/>
                    <a:pt x="1440" y="552"/>
                    <a:pt x="1376" y="584"/>
                  </a:cubicBezTo>
                  <a:cubicBezTo>
                    <a:pt x="1312" y="616"/>
                    <a:pt x="1160" y="640"/>
                    <a:pt x="1088" y="632"/>
                  </a:cubicBezTo>
                  <a:cubicBezTo>
                    <a:pt x="1016" y="624"/>
                    <a:pt x="1024" y="560"/>
                    <a:pt x="944" y="536"/>
                  </a:cubicBezTo>
                  <a:cubicBezTo>
                    <a:pt x="864" y="512"/>
                    <a:pt x="720" y="488"/>
                    <a:pt x="608" y="488"/>
                  </a:cubicBezTo>
                  <a:cubicBezTo>
                    <a:pt x="496" y="488"/>
                    <a:pt x="368" y="528"/>
                    <a:pt x="272" y="536"/>
                  </a:cubicBezTo>
                  <a:cubicBezTo>
                    <a:pt x="176" y="544"/>
                    <a:pt x="64" y="560"/>
                    <a:pt x="32" y="536"/>
                  </a:cubicBezTo>
                  <a:cubicBezTo>
                    <a:pt x="0" y="512"/>
                    <a:pt x="48" y="440"/>
                    <a:pt x="80" y="39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fr-CH" sz="1600"/>
            </a:p>
          </p:txBody>
        </p:sp>
        <p:sp>
          <p:nvSpPr>
            <p:cNvPr id="1221801" name="Text Box 169"/>
            <p:cNvSpPr txBox="1">
              <a:spLocks noChangeArrowheads="1"/>
            </p:cNvSpPr>
            <p:nvPr/>
          </p:nvSpPr>
          <p:spPr bwMode="auto">
            <a:xfrm>
              <a:off x="1809496" y="3880209"/>
              <a:ext cx="8068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i="1" dirty="0">
                  <a:latin typeface="+mn-lt"/>
                </a:rPr>
                <a:t>Equipe de</a:t>
              </a:r>
              <a:br>
                <a:rPr lang="pt-BR" sz="1200" i="1" dirty="0">
                  <a:latin typeface="+mn-lt"/>
                </a:rPr>
              </a:br>
              <a:r>
                <a:rPr lang="pt-BR" sz="1200" i="1" dirty="0">
                  <a:latin typeface="+mn-lt"/>
                </a:rPr>
                <a:t>formation</a:t>
              </a:r>
            </a:p>
          </p:txBody>
        </p:sp>
      </p:grpSp>
      <p:grpSp>
        <p:nvGrpSpPr>
          <p:cNvPr id="31" name="Groupe 2085"/>
          <p:cNvGrpSpPr/>
          <p:nvPr/>
        </p:nvGrpSpPr>
        <p:grpSpPr>
          <a:xfrm>
            <a:off x="2063552" y="1658145"/>
            <a:ext cx="7311804" cy="4832351"/>
            <a:chOff x="539552" y="1658144"/>
            <a:chExt cx="7311804" cy="4832351"/>
          </a:xfrm>
        </p:grpSpPr>
        <p:sp>
          <p:nvSpPr>
            <p:cNvPr id="1221806" name="Line 174"/>
            <p:cNvSpPr>
              <a:spLocks noChangeShapeType="1"/>
            </p:cNvSpPr>
            <p:nvPr/>
          </p:nvSpPr>
          <p:spPr bwMode="auto">
            <a:xfrm>
              <a:off x="3806474" y="4033046"/>
              <a:ext cx="310056" cy="427072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07" name="Line 175"/>
            <p:cNvSpPr>
              <a:spLocks noChangeShapeType="1"/>
            </p:cNvSpPr>
            <p:nvPr/>
          </p:nvSpPr>
          <p:spPr bwMode="auto">
            <a:xfrm flipH="1" flipV="1">
              <a:off x="5139436" y="3656521"/>
              <a:ext cx="281539" cy="673087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08" name="Line 176"/>
            <p:cNvSpPr>
              <a:spLocks noChangeShapeType="1"/>
            </p:cNvSpPr>
            <p:nvPr/>
          </p:nvSpPr>
          <p:spPr bwMode="auto">
            <a:xfrm flipH="1" flipV="1">
              <a:off x="5492552" y="5087144"/>
              <a:ext cx="304800" cy="3048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09" name="Line 177"/>
            <p:cNvSpPr>
              <a:spLocks noChangeShapeType="1"/>
            </p:cNvSpPr>
            <p:nvPr/>
          </p:nvSpPr>
          <p:spPr bwMode="auto">
            <a:xfrm flipH="1">
              <a:off x="5111552" y="5620544"/>
              <a:ext cx="533400" cy="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0" name="Line 178"/>
            <p:cNvSpPr>
              <a:spLocks noChangeShapeType="1"/>
            </p:cNvSpPr>
            <p:nvPr/>
          </p:nvSpPr>
          <p:spPr bwMode="auto">
            <a:xfrm flipH="1">
              <a:off x="6330752" y="4248944"/>
              <a:ext cx="685800" cy="1524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1" name="Line 179"/>
            <p:cNvSpPr>
              <a:spLocks noChangeShapeType="1"/>
            </p:cNvSpPr>
            <p:nvPr/>
          </p:nvSpPr>
          <p:spPr bwMode="auto">
            <a:xfrm flipH="1" flipV="1">
              <a:off x="6330752" y="4858544"/>
              <a:ext cx="1489973" cy="268288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2" name="Line 180"/>
            <p:cNvSpPr>
              <a:spLocks noChangeShapeType="1"/>
            </p:cNvSpPr>
            <p:nvPr/>
          </p:nvSpPr>
          <p:spPr bwMode="auto">
            <a:xfrm flipH="1" flipV="1">
              <a:off x="6102152" y="2115344"/>
              <a:ext cx="914400" cy="17526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3" name="Line 181"/>
            <p:cNvSpPr>
              <a:spLocks noChangeShapeType="1"/>
            </p:cNvSpPr>
            <p:nvPr/>
          </p:nvSpPr>
          <p:spPr bwMode="auto">
            <a:xfrm flipH="1" flipV="1">
              <a:off x="2215952" y="1658144"/>
              <a:ext cx="3429000" cy="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4" name="Freeform 182"/>
            <p:cNvSpPr>
              <a:spLocks/>
            </p:cNvSpPr>
            <p:nvPr/>
          </p:nvSpPr>
          <p:spPr bwMode="auto">
            <a:xfrm>
              <a:off x="2368352" y="1810544"/>
              <a:ext cx="4343400" cy="2057400"/>
            </a:xfrm>
            <a:custGeom>
              <a:avLst/>
              <a:gdLst>
                <a:gd name="T0" fmla="*/ 2736 w 2736"/>
                <a:gd name="T1" fmla="*/ 1296 h 1296"/>
                <a:gd name="T2" fmla="*/ 1723 w 2736"/>
                <a:gd name="T3" fmla="*/ 514 h 1296"/>
                <a:gd name="T4" fmla="*/ 0 w 2736"/>
                <a:gd name="T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6" h="1296">
                  <a:moveTo>
                    <a:pt x="2736" y="1296"/>
                  </a:moveTo>
                  <a:cubicBezTo>
                    <a:pt x="2567" y="1166"/>
                    <a:pt x="2179" y="730"/>
                    <a:pt x="1723" y="514"/>
                  </a:cubicBezTo>
                  <a:cubicBezTo>
                    <a:pt x="1267" y="298"/>
                    <a:pt x="359" y="107"/>
                    <a:pt x="0" y="0"/>
                  </a:cubicBezTo>
                </a:path>
              </a:pathLst>
            </a:custGeom>
            <a:noFill/>
            <a:ln w="50800" cmpd="sng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5" name="Line 183"/>
            <p:cNvSpPr>
              <a:spLocks noChangeShapeType="1"/>
            </p:cNvSpPr>
            <p:nvPr/>
          </p:nvSpPr>
          <p:spPr bwMode="auto">
            <a:xfrm flipV="1">
              <a:off x="996752" y="1962944"/>
              <a:ext cx="152400" cy="5334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6" name="Line 184"/>
            <p:cNvSpPr>
              <a:spLocks noChangeShapeType="1"/>
            </p:cNvSpPr>
            <p:nvPr/>
          </p:nvSpPr>
          <p:spPr bwMode="auto">
            <a:xfrm>
              <a:off x="1225352" y="3334544"/>
              <a:ext cx="685800" cy="6096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7" name="Line 185"/>
            <p:cNvSpPr>
              <a:spLocks noChangeShapeType="1"/>
            </p:cNvSpPr>
            <p:nvPr/>
          </p:nvSpPr>
          <p:spPr bwMode="auto">
            <a:xfrm>
              <a:off x="1301552" y="2953544"/>
              <a:ext cx="1295400" cy="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8" name="Line 186"/>
            <p:cNvSpPr>
              <a:spLocks noChangeShapeType="1"/>
            </p:cNvSpPr>
            <p:nvPr/>
          </p:nvSpPr>
          <p:spPr bwMode="auto">
            <a:xfrm>
              <a:off x="3130352" y="3029744"/>
              <a:ext cx="381000" cy="6858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19" name="Line 187"/>
            <p:cNvSpPr>
              <a:spLocks noChangeShapeType="1"/>
            </p:cNvSpPr>
            <p:nvPr/>
          </p:nvSpPr>
          <p:spPr bwMode="auto">
            <a:xfrm flipH="1">
              <a:off x="539552" y="3347482"/>
              <a:ext cx="221411" cy="977661"/>
            </a:xfrm>
            <a:custGeom>
              <a:avLst/>
              <a:gdLst>
                <a:gd name="connsiteX0" fmla="*/ 0 w 152400"/>
                <a:gd name="connsiteY0" fmla="*/ 0 h 762000"/>
                <a:gd name="connsiteX1" fmla="*/ 152400 w 152400"/>
                <a:gd name="connsiteY1" fmla="*/ 762000 h 762000"/>
                <a:gd name="connsiteX0" fmla="*/ 0 w 221411"/>
                <a:gd name="connsiteY0" fmla="*/ 0 h 977661"/>
                <a:gd name="connsiteX1" fmla="*/ 221411 w 221411"/>
                <a:gd name="connsiteY1" fmla="*/ 977661 h 977661"/>
                <a:gd name="connsiteX0" fmla="*/ 0 w 221411"/>
                <a:gd name="connsiteY0" fmla="*/ 0 h 977661"/>
                <a:gd name="connsiteX1" fmla="*/ 221411 w 221411"/>
                <a:gd name="connsiteY1" fmla="*/ 977661 h 977661"/>
                <a:gd name="connsiteX0" fmla="*/ 0 w 221411"/>
                <a:gd name="connsiteY0" fmla="*/ 0 h 977661"/>
                <a:gd name="connsiteX1" fmla="*/ 221411 w 221411"/>
                <a:gd name="connsiteY1" fmla="*/ 977661 h 9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1411" h="977661">
                  <a:moveTo>
                    <a:pt x="0" y="0"/>
                  </a:moveTo>
                  <a:cubicBezTo>
                    <a:pt x="50800" y="254000"/>
                    <a:pt x="170611" y="723661"/>
                    <a:pt x="221411" y="977661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20" name="Line 188"/>
            <p:cNvSpPr>
              <a:spLocks noChangeShapeType="1"/>
            </p:cNvSpPr>
            <p:nvPr/>
          </p:nvSpPr>
          <p:spPr bwMode="auto">
            <a:xfrm flipV="1">
              <a:off x="1987352" y="4782344"/>
              <a:ext cx="1219200" cy="304800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21" name="Freeform 189"/>
            <p:cNvSpPr>
              <a:spLocks/>
            </p:cNvSpPr>
            <p:nvPr/>
          </p:nvSpPr>
          <p:spPr bwMode="auto">
            <a:xfrm>
              <a:off x="7426127" y="4150519"/>
              <a:ext cx="425229" cy="812800"/>
            </a:xfrm>
            <a:custGeom>
              <a:avLst/>
              <a:gdLst>
                <a:gd name="T0" fmla="*/ 0 w 403"/>
                <a:gd name="T1" fmla="*/ 0 h 384"/>
                <a:gd name="T2" fmla="*/ 403 w 403"/>
                <a:gd name="T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3" h="384">
                  <a:moveTo>
                    <a:pt x="0" y="0"/>
                  </a:moveTo>
                  <a:lnTo>
                    <a:pt x="403" y="384"/>
                  </a:lnTo>
                </a:path>
              </a:pathLst>
            </a:custGeom>
            <a:noFill/>
            <a:ln w="50800" cmpd="sng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22" name="Freeform 190"/>
            <p:cNvSpPr>
              <a:spLocks/>
            </p:cNvSpPr>
            <p:nvPr/>
          </p:nvSpPr>
          <p:spPr bwMode="auto">
            <a:xfrm>
              <a:off x="2201665" y="4906169"/>
              <a:ext cx="2481263" cy="347663"/>
            </a:xfrm>
            <a:custGeom>
              <a:avLst/>
              <a:gdLst>
                <a:gd name="T0" fmla="*/ 1563 w 1563"/>
                <a:gd name="T1" fmla="*/ 0 h 219"/>
                <a:gd name="T2" fmla="*/ 0 w 1563"/>
                <a:gd name="T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3" h="219">
                  <a:moveTo>
                    <a:pt x="1563" y="0"/>
                  </a:moveTo>
                  <a:cubicBezTo>
                    <a:pt x="1303" y="36"/>
                    <a:pt x="326" y="174"/>
                    <a:pt x="0" y="219"/>
                  </a:cubicBezTo>
                </a:path>
              </a:pathLst>
            </a:custGeom>
            <a:noFill/>
            <a:ln w="50800" cmpd="sng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  <p:sp>
          <p:nvSpPr>
            <p:cNvPr id="1221823" name="Freeform 191"/>
            <p:cNvSpPr>
              <a:spLocks/>
            </p:cNvSpPr>
            <p:nvPr/>
          </p:nvSpPr>
          <p:spPr bwMode="auto">
            <a:xfrm>
              <a:off x="2157215" y="5907882"/>
              <a:ext cx="4283075" cy="582613"/>
            </a:xfrm>
            <a:custGeom>
              <a:avLst/>
              <a:gdLst>
                <a:gd name="T0" fmla="*/ 2698 w 2698"/>
                <a:gd name="T1" fmla="*/ 64 h 367"/>
                <a:gd name="T2" fmla="*/ 1354 w 2698"/>
                <a:gd name="T3" fmla="*/ 356 h 367"/>
                <a:gd name="T4" fmla="*/ 0 w 2698"/>
                <a:gd name="T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8" h="367">
                  <a:moveTo>
                    <a:pt x="2698" y="64"/>
                  </a:moveTo>
                  <a:cubicBezTo>
                    <a:pt x="2474" y="113"/>
                    <a:pt x="1804" y="367"/>
                    <a:pt x="1354" y="356"/>
                  </a:cubicBezTo>
                  <a:cubicBezTo>
                    <a:pt x="904" y="345"/>
                    <a:pt x="282" y="74"/>
                    <a:pt x="0" y="0"/>
                  </a:cubicBezTo>
                </a:path>
              </a:pathLst>
            </a:custGeom>
            <a:noFill/>
            <a:ln w="50800" cmpd="sng">
              <a:solidFill>
                <a:srgbClr val="FFC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 sz="1600">
                <a:latin typeface="+mn-lt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C’est qui le qui ?				</a:t>
            </a:r>
            <a:r>
              <a:rPr lang="fr-CH" sz="2000" dirty="0"/>
              <a:t>(exemple d’une formation)</a:t>
            </a:r>
            <a:endParaRPr lang="fr-CH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119365" y="2304256"/>
            <a:ext cx="56991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pSp>
        <p:nvGrpSpPr>
          <p:cNvPr id="1221699" name="Groupe 2082"/>
          <p:cNvGrpSpPr/>
          <p:nvPr/>
        </p:nvGrpSpPr>
        <p:grpSpPr>
          <a:xfrm>
            <a:off x="3981487" y="2304256"/>
            <a:ext cx="848373" cy="1352266"/>
            <a:chOff x="2457486" y="2304256"/>
            <a:chExt cx="848373" cy="135226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738240" y="2304256"/>
              <a:ext cx="428625" cy="250825"/>
            </a:xfrm>
            <a:custGeom>
              <a:avLst/>
              <a:gdLst>
                <a:gd name="T0" fmla="*/ 297 w 808"/>
                <a:gd name="T1" fmla="*/ 245 h 474"/>
                <a:gd name="T2" fmla="*/ 73 w 808"/>
                <a:gd name="T3" fmla="*/ 167 h 474"/>
                <a:gd name="T4" fmla="*/ 170 w 808"/>
                <a:gd name="T5" fmla="*/ 106 h 474"/>
                <a:gd name="T6" fmla="*/ 275 w 808"/>
                <a:gd name="T7" fmla="*/ 78 h 474"/>
                <a:gd name="T8" fmla="*/ 429 w 808"/>
                <a:gd name="T9" fmla="*/ 47 h 474"/>
                <a:gd name="T10" fmla="*/ 534 w 808"/>
                <a:gd name="T11" fmla="*/ 102 h 474"/>
                <a:gd name="T12" fmla="*/ 639 w 808"/>
                <a:gd name="T13" fmla="*/ 142 h 474"/>
                <a:gd name="T14" fmla="*/ 703 w 808"/>
                <a:gd name="T15" fmla="*/ 177 h 474"/>
                <a:gd name="T16" fmla="*/ 620 w 808"/>
                <a:gd name="T17" fmla="*/ 199 h 474"/>
                <a:gd name="T18" fmla="*/ 521 w 808"/>
                <a:gd name="T19" fmla="*/ 233 h 474"/>
                <a:gd name="T20" fmla="*/ 437 w 808"/>
                <a:gd name="T21" fmla="*/ 241 h 474"/>
                <a:gd name="T22" fmla="*/ 454 w 808"/>
                <a:gd name="T23" fmla="*/ 282 h 474"/>
                <a:gd name="T24" fmla="*/ 572 w 808"/>
                <a:gd name="T25" fmla="*/ 241 h 474"/>
                <a:gd name="T26" fmla="*/ 703 w 808"/>
                <a:gd name="T27" fmla="*/ 214 h 474"/>
                <a:gd name="T28" fmla="*/ 808 w 808"/>
                <a:gd name="T29" fmla="*/ 195 h 474"/>
                <a:gd name="T30" fmla="*/ 783 w 808"/>
                <a:gd name="T31" fmla="*/ 177 h 474"/>
                <a:gd name="T32" fmla="*/ 639 w 808"/>
                <a:gd name="T33" fmla="*/ 114 h 474"/>
                <a:gd name="T34" fmla="*/ 496 w 808"/>
                <a:gd name="T35" fmla="*/ 49 h 474"/>
                <a:gd name="T36" fmla="*/ 437 w 808"/>
                <a:gd name="T37" fmla="*/ 0 h 474"/>
                <a:gd name="T38" fmla="*/ 307 w 808"/>
                <a:gd name="T39" fmla="*/ 38 h 474"/>
                <a:gd name="T40" fmla="*/ 180 w 808"/>
                <a:gd name="T41" fmla="*/ 78 h 474"/>
                <a:gd name="T42" fmla="*/ 73 w 808"/>
                <a:gd name="T43" fmla="*/ 124 h 474"/>
                <a:gd name="T44" fmla="*/ 0 w 808"/>
                <a:gd name="T45" fmla="*/ 167 h 474"/>
                <a:gd name="T46" fmla="*/ 95 w 808"/>
                <a:gd name="T47" fmla="*/ 205 h 474"/>
                <a:gd name="T48" fmla="*/ 93 w 808"/>
                <a:gd name="T49" fmla="*/ 357 h 474"/>
                <a:gd name="T50" fmla="*/ 10 w 808"/>
                <a:gd name="T51" fmla="*/ 427 h 474"/>
                <a:gd name="T52" fmla="*/ 29 w 808"/>
                <a:gd name="T53" fmla="*/ 450 h 474"/>
                <a:gd name="T54" fmla="*/ 87 w 808"/>
                <a:gd name="T55" fmla="*/ 391 h 474"/>
                <a:gd name="T56" fmla="*/ 64 w 808"/>
                <a:gd name="T57" fmla="*/ 468 h 474"/>
                <a:gd name="T58" fmla="*/ 95 w 808"/>
                <a:gd name="T59" fmla="*/ 474 h 474"/>
                <a:gd name="T60" fmla="*/ 112 w 808"/>
                <a:gd name="T61" fmla="*/ 381 h 474"/>
                <a:gd name="T62" fmla="*/ 134 w 808"/>
                <a:gd name="T63" fmla="*/ 427 h 474"/>
                <a:gd name="T64" fmla="*/ 160 w 808"/>
                <a:gd name="T65" fmla="*/ 385 h 474"/>
                <a:gd name="T66" fmla="*/ 115 w 808"/>
                <a:gd name="T67" fmla="*/ 357 h 474"/>
                <a:gd name="T68" fmla="*/ 121 w 808"/>
                <a:gd name="T69" fmla="*/ 214 h 474"/>
                <a:gd name="T70" fmla="*/ 287 w 808"/>
                <a:gd name="T71" fmla="*/ 279 h 474"/>
                <a:gd name="T72" fmla="*/ 297 w 808"/>
                <a:gd name="T73" fmla="*/ 24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8" h="474">
                  <a:moveTo>
                    <a:pt x="297" y="245"/>
                  </a:moveTo>
                  <a:lnTo>
                    <a:pt x="73" y="167"/>
                  </a:lnTo>
                  <a:lnTo>
                    <a:pt x="170" y="106"/>
                  </a:lnTo>
                  <a:lnTo>
                    <a:pt x="275" y="78"/>
                  </a:lnTo>
                  <a:lnTo>
                    <a:pt x="429" y="47"/>
                  </a:lnTo>
                  <a:lnTo>
                    <a:pt x="534" y="102"/>
                  </a:lnTo>
                  <a:lnTo>
                    <a:pt x="639" y="142"/>
                  </a:lnTo>
                  <a:lnTo>
                    <a:pt x="703" y="177"/>
                  </a:lnTo>
                  <a:lnTo>
                    <a:pt x="620" y="199"/>
                  </a:lnTo>
                  <a:lnTo>
                    <a:pt x="521" y="233"/>
                  </a:lnTo>
                  <a:lnTo>
                    <a:pt x="437" y="241"/>
                  </a:lnTo>
                  <a:lnTo>
                    <a:pt x="454" y="282"/>
                  </a:lnTo>
                  <a:lnTo>
                    <a:pt x="572" y="241"/>
                  </a:lnTo>
                  <a:lnTo>
                    <a:pt x="703" y="214"/>
                  </a:lnTo>
                  <a:lnTo>
                    <a:pt x="808" y="195"/>
                  </a:lnTo>
                  <a:lnTo>
                    <a:pt x="783" y="177"/>
                  </a:lnTo>
                  <a:lnTo>
                    <a:pt x="639" y="114"/>
                  </a:lnTo>
                  <a:lnTo>
                    <a:pt x="496" y="49"/>
                  </a:lnTo>
                  <a:lnTo>
                    <a:pt x="437" y="0"/>
                  </a:lnTo>
                  <a:lnTo>
                    <a:pt x="307" y="38"/>
                  </a:lnTo>
                  <a:lnTo>
                    <a:pt x="180" y="78"/>
                  </a:lnTo>
                  <a:lnTo>
                    <a:pt x="73" y="124"/>
                  </a:lnTo>
                  <a:lnTo>
                    <a:pt x="0" y="167"/>
                  </a:lnTo>
                  <a:lnTo>
                    <a:pt x="95" y="205"/>
                  </a:lnTo>
                  <a:lnTo>
                    <a:pt x="93" y="357"/>
                  </a:lnTo>
                  <a:lnTo>
                    <a:pt x="10" y="427"/>
                  </a:lnTo>
                  <a:lnTo>
                    <a:pt x="29" y="450"/>
                  </a:lnTo>
                  <a:lnTo>
                    <a:pt x="87" y="391"/>
                  </a:lnTo>
                  <a:lnTo>
                    <a:pt x="64" y="468"/>
                  </a:lnTo>
                  <a:lnTo>
                    <a:pt x="95" y="474"/>
                  </a:lnTo>
                  <a:lnTo>
                    <a:pt x="112" y="381"/>
                  </a:lnTo>
                  <a:lnTo>
                    <a:pt x="134" y="427"/>
                  </a:lnTo>
                  <a:lnTo>
                    <a:pt x="160" y="385"/>
                  </a:lnTo>
                  <a:lnTo>
                    <a:pt x="115" y="357"/>
                  </a:lnTo>
                  <a:lnTo>
                    <a:pt x="121" y="214"/>
                  </a:lnTo>
                  <a:lnTo>
                    <a:pt x="287" y="279"/>
                  </a:lnTo>
                  <a:lnTo>
                    <a:pt x="297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grpSp>
          <p:nvGrpSpPr>
            <p:cNvPr id="1221706" name="Groupe 1221850"/>
            <p:cNvGrpSpPr/>
            <p:nvPr/>
          </p:nvGrpSpPr>
          <p:grpSpPr>
            <a:xfrm>
              <a:off x="2457486" y="2374106"/>
              <a:ext cx="848373" cy="1282416"/>
              <a:chOff x="2457486" y="2374106"/>
              <a:chExt cx="848373" cy="1282416"/>
            </a:xfrm>
          </p:grpSpPr>
          <p:sp>
            <p:nvSpPr>
              <p:cNvPr id="1221787" name="Text Box 155"/>
              <p:cNvSpPr txBox="1">
                <a:spLocks noChangeArrowheads="1"/>
              </p:cNvSpPr>
              <p:nvPr/>
            </p:nvSpPr>
            <p:spPr bwMode="auto">
              <a:xfrm>
                <a:off x="2457486" y="3379523"/>
                <a:ext cx="8483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200" dirty="0">
                    <a:latin typeface="+mn-lt"/>
                  </a:rPr>
                  <a:t>Professeur</a:t>
                </a:r>
              </a:p>
            </p:txBody>
          </p:sp>
          <p:grpSp>
            <p:nvGrpSpPr>
              <p:cNvPr id="1221711" name="Group 16"/>
              <p:cNvGrpSpPr>
                <a:grpSpLocks/>
              </p:cNvGrpSpPr>
              <p:nvPr/>
            </p:nvGrpSpPr>
            <p:grpSpPr bwMode="auto">
              <a:xfrm>
                <a:off x="2595365" y="2374106"/>
                <a:ext cx="495300" cy="1020763"/>
                <a:chOff x="1499" y="1654"/>
                <a:chExt cx="312" cy="643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</a:gra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1662" y="1654"/>
                  <a:ext cx="138" cy="126"/>
                </a:xfrm>
                <a:custGeom>
                  <a:avLst/>
                  <a:gdLst>
                    <a:gd name="T0" fmla="*/ 275 w 414"/>
                    <a:gd name="T1" fmla="*/ 193 h 380"/>
                    <a:gd name="T2" fmla="*/ 275 w 414"/>
                    <a:gd name="T3" fmla="*/ 119 h 380"/>
                    <a:gd name="T4" fmla="*/ 256 w 414"/>
                    <a:gd name="T5" fmla="*/ 47 h 380"/>
                    <a:gd name="T6" fmla="*/ 217 w 414"/>
                    <a:gd name="T7" fmla="*/ 6 h 380"/>
                    <a:gd name="T8" fmla="*/ 159 w 414"/>
                    <a:gd name="T9" fmla="*/ 0 h 380"/>
                    <a:gd name="T10" fmla="*/ 79 w 414"/>
                    <a:gd name="T11" fmla="*/ 24 h 380"/>
                    <a:gd name="T12" fmla="*/ 26 w 414"/>
                    <a:gd name="T13" fmla="*/ 75 h 380"/>
                    <a:gd name="T14" fmla="*/ 0 w 414"/>
                    <a:gd name="T15" fmla="*/ 174 h 380"/>
                    <a:gd name="T16" fmla="*/ 10 w 414"/>
                    <a:gd name="T17" fmla="*/ 287 h 380"/>
                    <a:gd name="T18" fmla="*/ 55 w 414"/>
                    <a:gd name="T19" fmla="*/ 346 h 380"/>
                    <a:gd name="T20" fmla="*/ 114 w 414"/>
                    <a:gd name="T21" fmla="*/ 380 h 380"/>
                    <a:gd name="T22" fmla="*/ 191 w 414"/>
                    <a:gd name="T23" fmla="*/ 355 h 380"/>
                    <a:gd name="T24" fmla="*/ 250 w 414"/>
                    <a:gd name="T25" fmla="*/ 304 h 380"/>
                    <a:gd name="T26" fmla="*/ 269 w 414"/>
                    <a:gd name="T27" fmla="*/ 252 h 380"/>
                    <a:gd name="T28" fmla="*/ 356 w 414"/>
                    <a:gd name="T29" fmla="*/ 308 h 380"/>
                    <a:gd name="T30" fmla="*/ 391 w 414"/>
                    <a:gd name="T31" fmla="*/ 336 h 380"/>
                    <a:gd name="T32" fmla="*/ 414 w 414"/>
                    <a:gd name="T33" fmla="*/ 333 h 380"/>
                    <a:gd name="T34" fmla="*/ 405 w 414"/>
                    <a:gd name="T35" fmla="*/ 280 h 380"/>
                    <a:gd name="T36" fmla="*/ 353 w 414"/>
                    <a:gd name="T37" fmla="*/ 259 h 380"/>
                    <a:gd name="T38" fmla="*/ 275 w 414"/>
                    <a:gd name="T39" fmla="*/ 193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4" h="380">
                      <a:moveTo>
                        <a:pt x="275" y="193"/>
                      </a:moveTo>
                      <a:lnTo>
                        <a:pt x="275" y="119"/>
                      </a:lnTo>
                      <a:lnTo>
                        <a:pt x="256" y="47"/>
                      </a:lnTo>
                      <a:lnTo>
                        <a:pt x="217" y="6"/>
                      </a:lnTo>
                      <a:lnTo>
                        <a:pt x="159" y="0"/>
                      </a:lnTo>
                      <a:lnTo>
                        <a:pt x="79" y="24"/>
                      </a:lnTo>
                      <a:lnTo>
                        <a:pt x="26" y="75"/>
                      </a:lnTo>
                      <a:lnTo>
                        <a:pt x="0" y="174"/>
                      </a:lnTo>
                      <a:lnTo>
                        <a:pt x="10" y="287"/>
                      </a:lnTo>
                      <a:lnTo>
                        <a:pt x="55" y="346"/>
                      </a:lnTo>
                      <a:lnTo>
                        <a:pt x="114" y="380"/>
                      </a:lnTo>
                      <a:lnTo>
                        <a:pt x="191" y="355"/>
                      </a:lnTo>
                      <a:lnTo>
                        <a:pt x="250" y="304"/>
                      </a:lnTo>
                      <a:lnTo>
                        <a:pt x="269" y="252"/>
                      </a:lnTo>
                      <a:lnTo>
                        <a:pt x="356" y="308"/>
                      </a:lnTo>
                      <a:lnTo>
                        <a:pt x="391" y="336"/>
                      </a:lnTo>
                      <a:lnTo>
                        <a:pt x="414" y="333"/>
                      </a:lnTo>
                      <a:lnTo>
                        <a:pt x="405" y="280"/>
                      </a:lnTo>
                      <a:lnTo>
                        <a:pt x="353" y="259"/>
                      </a:lnTo>
                      <a:lnTo>
                        <a:pt x="2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H"/>
                </a:p>
              </p:txBody>
            </p:sp>
            <p:grpSp>
              <p:nvGrpSpPr>
                <p:cNvPr id="1221720" name="Group 12"/>
                <p:cNvGrpSpPr>
                  <a:grpSpLocks/>
                </p:cNvGrpSpPr>
                <p:nvPr/>
              </p:nvGrpSpPr>
              <p:grpSpPr bwMode="auto">
                <a:xfrm>
                  <a:off x="1499" y="1768"/>
                  <a:ext cx="251" cy="287"/>
                  <a:chOff x="1499" y="1768"/>
                  <a:chExt cx="251" cy="287"/>
                </a:xfrm>
                <a:grpFill/>
              </p:grpSpPr>
              <p:grpSp>
                <p:nvGrpSpPr>
                  <p:cNvPr id="122172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499" y="1768"/>
                    <a:ext cx="83" cy="205"/>
                    <a:chOff x="1499" y="1768"/>
                    <a:chExt cx="83" cy="205"/>
                  </a:xfrm>
                  <a:grpFill/>
                </p:grpSpPr>
                <p:sp>
                  <p:nvSpPr>
                    <p:cNvPr id="1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503" y="1772"/>
                      <a:ext cx="76" cy="199"/>
                    </a:xfrm>
                    <a:custGeom>
                      <a:avLst/>
                      <a:gdLst>
                        <a:gd name="T0" fmla="*/ 133 w 228"/>
                        <a:gd name="T1" fmla="*/ 295 h 596"/>
                        <a:gd name="T2" fmla="*/ 143 w 228"/>
                        <a:gd name="T3" fmla="*/ 232 h 596"/>
                        <a:gd name="T4" fmla="*/ 194 w 228"/>
                        <a:gd name="T5" fmla="*/ 131 h 596"/>
                        <a:gd name="T6" fmla="*/ 228 w 228"/>
                        <a:gd name="T7" fmla="*/ 60 h 596"/>
                        <a:gd name="T8" fmla="*/ 216 w 228"/>
                        <a:gd name="T9" fmla="*/ 14 h 596"/>
                        <a:gd name="T10" fmla="*/ 179 w 228"/>
                        <a:gd name="T11" fmla="*/ 0 h 596"/>
                        <a:gd name="T12" fmla="*/ 120 w 228"/>
                        <a:gd name="T13" fmla="*/ 14 h 596"/>
                        <a:gd name="T14" fmla="*/ 72 w 228"/>
                        <a:gd name="T15" fmla="*/ 76 h 596"/>
                        <a:gd name="T16" fmla="*/ 62 w 228"/>
                        <a:gd name="T17" fmla="*/ 100 h 596"/>
                        <a:gd name="T18" fmla="*/ 65 w 228"/>
                        <a:gd name="T19" fmla="*/ 151 h 596"/>
                        <a:gd name="T20" fmla="*/ 83 w 228"/>
                        <a:gd name="T21" fmla="*/ 230 h 596"/>
                        <a:gd name="T22" fmla="*/ 72 w 228"/>
                        <a:gd name="T23" fmla="*/ 325 h 596"/>
                        <a:gd name="T24" fmla="*/ 32 w 228"/>
                        <a:gd name="T25" fmla="*/ 453 h 596"/>
                        <a:gd name="T26" fmla="*/ 0 w 228"/>
                        <a:gd name="T27" fmla="*/ 541 h 596"/>
                        <a:gd name="T28" fmla="*/ 13 w 228"/>
                        <a:gd name="T29" fmla="*/ 573 h 596"/>
                        <a:gd name="T30" fmla="*/ 65 w 228"/>
                        <a:gd name="T31" fmla="*/ 596 h 596"/>
                        <a:gd name="T32" fmla="*/ 127 w 228"/>
                        <a:gd name="T33" fmla="*/ 572 h 596"/>
                        <a:gd name="T34" fmla="*/ 161 w 228"/>
                        <a:gd name="T35" fmla="*/ 537 h 596"/>
                        <a:gd name="T36" fmla="*/ 159 w 228"/>
                        <a:gd name="T37" fmla="*/ 479 h 596"/>
                        <a:gd name="T38" fmla="*/ 122 w 228"/>
                        <a:gd name="T39" fmla="*/ 406 h 596"/>
                        <a:gd name="T40" fmla="*/ 115 w 228"/>
                        <a:gd name="T41" fmla="*/ 319 h 596"/>
                        <a:gd name="T42" fmla="*/ 142 w 228"/>
                        <a:gd name="T43" fmla="*/ 253 h 596"/>
                        <a:gd name="T44" fmla="*/ 133 w 228"/>
                        <a:gd name="T45" fmla="*/ 295 h 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228" h="596">
                          <a:moveTo>
                            <a:pt x="133" y="295"/>
                          </a:moveTo>
                          <a:lnTo>
                            <a:pt x="143" y="232"/>
                          </a:lnTo>
                          <a:lnTo>
                            <a:pt x="194" y="131"/>
                          </a:lnTo>
                          <a:lnTo>
                            <a:pt x="228" y="60"/>
                          </a:lnTo>
                          <a:lnTo>
                            <a:pt x="216" y="14"/>
                          </a:lnTo>
                          <a:lnTo>
                            <a:pt x="179" y="0"/>
                          </a:lnTo>
                          <a:lnTo>
                            <a:pt x="120" y="14"/>
                          </a:lnTo>
                          <a:lnTo>
                            <a:pt x="72" y="76"/>
                          </a:lnTo>
                          <a:lnTo>
                            <a:pt x="62" y="100"/>
                          </a:lnTo>
                          <a:lnTo>
                            <a:pt x="65" y="151"/>
                          </a:lnTo>
                          <a:lnTo>
                            <a:pt x="83" y="230"/>
                          </a:lnTo>
                          <a:lnTo>
                            <a:pt x="72" y="325"/>
                          </a:lnTo>
                          <a:lnTo>
                            <a:pt x="32" y="453"/>
                          </a:lnTo>
                          <a:lnTo>
                            <a:pt x="0" y="541"/>
                          </a:lnTo>
                          <a:lnTo>
                            <a:pt x="13" y="573"/>
                          </a:lnTo>
                          <a:lnTo>
                            <a:pt x="65" y="596"/>
                          </a:lnTo>
                          <a:lnTo>
                            <a:pt x="127" y="572"/>
                          </a:lnTo>
                          <a:lnTo>
                            <a:pt x="161" y="537"/>
                          </a:lnTo>
                          <a:lnTo>
                            <a:pt x="159" y="479"/>
                          </a:lnTo>
                          <a:lnTo>
                            <a:pt x="122" y="406"/>
                          </a:lnTo>
                          <a:lnTo>
                            <a:pt x="115" y="319"/>
                          </a:lnTo>
                          <a:lnTo>
                            <a:pt x="142" y="253"/>
                          </a:lnTo>
                          <a:lnTo>
                            <a:pt x="133" y="29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H"/>
                    </a:p>
                  </p:txBody>
                </p:sp>
                <p:sp>
                  <p:nvSpPr>
                    <p:cNvPr id="19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499" y="1768"/>
                      <a:ext cx="83" cy="205"/>
                    </a:xfrm>
                    <a:custGeom>
                      <a:avLst/>
                      <a:gdLst>
                        <a:gd name="T0" fmla="*/ 77 w 250"/>
                        <a:gd name="T1" fmla="*/ 137 h 616"/>
                        <a:gd name="T2" fmla="*/ 118 w 250"/>
                        <a:gd name="T3" fmla="*/ 147 h 616"/>
                        <a:gd name="T4" fmla="*/ 156 w 250"/>
                        <a:gd name="T5" fmla="*/ 138 h 616"/>
                        <a:gd name="T6" fmla="*/ 178 w 250"/>
                        <a:gd name="T7" fmla="*/ 125 h 616"/>
                        <a:gd name="T8" fmla="*/ 190 w 250"/>
                        <a:gd name="T9" fmla="*/ 84 h 616"/>
                        <a:gd name="T10" fmla="*/ 170 w 250"/>
                        <a:gd name="T11" fmla="*/ 66 h 616"/>
                        <a:gd name="T12" fmla="*/ 148 w 250"/>
                        <a:gd name="T13" fmla="*/ 65 h 616"/>
                        <a:gd name="T14" fmla="*/ 147 w 250"/>
                        <a:gd name="T15" fmla="*/ 92 h 616"/>
                        <a:gd name="T16" fmla="*/ 143 w 250"/>
                        <a:gd name="T17" fmla="*/ 117 h 616"/>
                        <a:gd name="T18" fmla="*/ 122 w 250"/>
                        <a:gd name="T19" fmla="*/ 118 h 616"/>
                        <a:gd name="T20" fmla="*/ 103 w 250"/>
                        <a:gd name="T21" fmla="*/ 101 h 616"/>
                        <a:gd name="T22" fmla="*/ 96 w 250"/>
                        <a:gd name="T23" fmla="*/ 92 h 616"/>
                        <a:gd name="T24" fmla="*/ 128 w 250"/>
                        <a:gd name="T25" fmla="*/ 54 h 616"/>
                        <a:gd name="T26" fmla="*/ 161 w 250"/>
                        <a:gd name="T27" fmla="*/ 34 h 616"/>
                        <a:gd name="T28" fmla="*/ 195 w 250"/>
                        <a:gd name="T29" fmla="*/ 33 h 616"/>
                        <a:gd name="T30" fmla="*/ 216 w 250"/>
                        <a:gd name="T31" fmla="*/ 50 h 616"/>
                        <a:gd name="T32" fmla="*/ 226 w 250"/>
                        <a:gd name="T33" fmla="*/ 73 h 616"/>
                        <a:gd name="T34" fmla="*/ 154 w 250"/>
                        <a:gd name="T35" fmla="*/ 216 h 616"/>
                        <a:gd name="T36" fmla="*/ 128 w 250"/>
                        <a:gd name="T37" fmla="*/ 284 h 616"/>
                        <a:gd name="T38" fmla="*/ 117 w 250"/>
                        <a:gd name="T39" fmla="*/ 338 h 616"/>
                        <a:gd name="T40" fmla="*/ 122 w 250"/>
                        <a:gd name="T41" fmla="*/ 410 h 616"/>
                        <a:gd name="T42" fmla="*/ 151 w 250"/>
                        <a:gd name="T43" fmla="*/ 511 h 616"/>
                        <a:gd name="T44" fmla="*/ 154 w 250"/>
                        <a:gd name="T45" fmla="*/ 538 h 616"/>
                        <a:gd name="T46" fmla="*/ 136 w 250"/>
                        <a:gd name="T47" fmla="*/ 564 h 616"/>
                        <a:gd name="T48" fmla="*/ 87 w 250"/>
                        <a:gd name="T49" fmla="*/ 586 h 616"/>
                        <a:gd name="T50" fmla="*/ 45 w 250"/>
                        <a:gd name="T51" fmla="*/ 571 h 616"/>
                        <a:gd name="T52" fmla="*/ 28 w 250"/>
                        <a:gd name="T53" fmla="*/ 553 h 616"/>
                        <a:gd name="T54" fmla="*/ 53 w 250"/>
                        <a:gd name="T55" fmla="*/ 483 h 616"/>
                        <a:gd name="T56" fmla="*/ 90 w 250"/>
                        <a:gd name="T57" fmla="*/ 371 h 616"/>
                        <a:gd name="T58" fmla="*/ 109 w 250"/>
                        <a:gd name="T59" fmla="*/ 274 h 616"/>
                        <a:gd name="T60" fmla="*/ 103 w 250"/>
                        <a:gd name="T61" fmla="*/ 186 h 616"/>
                        <a:gd name="T62" fmla="*/ 98 w 250"/>
                        <a:gd name="T63" fmla="*/ 160 h 616"/>
                        <a:gd name="T64" fmla="*/ 62 w 250"/>
                        <a:gd name="T65" fmla="*/ 128 h 616"/>
                        <a:gd name="T66" fmla="*/ 82 w 250"/>
                        <a:gd name="T67" fmla="*/ 200 h 616"/>
                        <a:gd name="T68" fmla="*/ 89 w 250"/>
                        <a:gd name="T69" fmla="*/ 281 h 616"/>
                        <a:gd name="T70" fmla="*/ 72 w 250"/>
                        <a:gd name="T71" fmla="*/ 345 h 616"/>
                        <a:gd name="T72" fmla="*/ 40 w 250"/>
                        <a:gd name="T73" fmla="*/ 444 h 616"/>
                        <a:gd name="T74" fmla="*/ 0 w 250"/>
                        <a:gd name="T75" fmla="*/ 540 h 616"/>
                        <a:gd name="T76" fmla="*/ 11 w 250"/>
                        <a:gd name="T77" fmla="*/ 582 h 616"/>
                        <a:gd name="T78" fmla="*/ 39 w 250"/>
                        <a:gd name="T79" fmla="*/ 606 h 616"/>
                        <a:gd name="T80" fmla="*/ 85 w 250"/>
                        <a:gd name="T81" fmla="*/ 616 h 616"/>
                        <a:gd name="T82" fmla="*/ 129 w 250"/>
                        <a:gd name="T83" fmla="*/ 604 h 616"/>
                        <a:gd name="T84" fmla="*/ 169 w 250"/>
                        <a:gd name="T85" fmla="*/ 564 h 616"/>
                        <a:gd name="T86" fmla="*/ 183 w 250"/>
                        <a:gd name="T87" fmla="*/ 533 h 616"/>
                        <a:gd name="T88" fmla="*/ 181 w 250"/>
                        <a:gd name="T89" fmla="*/ 491 h 616"/>
                        <a:gd name="T90" fmla="*/ 145 w 250"/>
                        <a:gd name="T91" fmla="*/ 393 h 616"/>
                        <a:gd name="T92" fmla="*/ 145 w 250"/>
                        <a:gd name="T93" fmla="*/ 326 h 616"/>
                        <a:gd name="T94" fmla="*/ 156 w 250"/>
                        <a:gd name="T95" fmla="*/ 271 h 616"/>
                        <a:gd name="T96" fmla="*/ 194 w 250"/>
                        <a:gd name="T97" fmla="*/ 193 h 616"/>
                        <a:gd name="T98" fmla="*/ 250 w 250"/>
                        <a:gd name="T99" fmla="*/ 63 h 616"/>
                        <a:gd name="T100" fmla="*/ 247 w 250"/>
                        <a:gd name="T101" fmla="*/ 31 h 616"/>
                        <a:gd name="T102" fmla="*/ 203 w 250"/>
                        <a:gd name="T103" fmla="*/ 0 h 616"/>
                        <a:gd name="T104" fmla="*/ 160 w 250"/>
                        <a:gd name="T105" fmla="*/ 4 h 616"/>
                        <a:gd name="T106" fmla="*/ 112 w 250"/>
                        <a:gd name="T107" fmla="*/ 35 h 616"/>
                        <a:gd name="T108" fmla="*/ 65 w 250"/>
                        <a:gd name="T109" fmla="*/ 85 h 616"/>
                        <a:gd name="T110" fmla="*/ 77 w 250"/>
                        <a:gd name="T111" fmla="*/ 137 h 6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250" h="616">
                          <a:moveTo>
                            <a:pt x="77" y="137"/>
                          </a:moveTo>
                          <a:lnTo>
                            <a:pt x="118" y="147"/>
                          </a:lnTo>
                          <a:lnTo>
                            <a:pt x="156" y="138"/>
                          </a:lnTo>
                          <a:lnTo>
                            <a:pt x="178" y="125"/>
                          </a:lnTo>
                          <a:lnTo>
                            <a:pt x="190" y="84"/>
                          </a:lnTo>
                          <a:lnTo>
                            <a:pt x="170" y="66"/>
                          </a:lnTo>
                          <a:lnTo>
                            <a:pt x="148" y="65"/>
                          </a:lnTo>
                          <a:lnTo>
                            <a:pt x="147" y="92"/>
                          </a:lnTo>
                          <a:lnTo>
                            <a:pt x="143" y="117"/>
                          </a:lnTo>
                          <a:lnTo>
                            <a:pt x="122" y="118"/>
                          </a:lnTo>
                          <a:lnTo>
                            <a:pt x="103" y="101"/>
                          </a:lnTo>
                          <a:lnTo>
                            <a:pt x="96" y="92"/>
                          </a:lnTo>
                          <a:lnTo>
                            <a:pt x="128" y="54"/>
                          </a:lnTo>
                          <a:lnTo>
                            <a:pt x="161" y="34"/>
                          </a:lnTo>
                          <a:lnTo>
                            <a:pt x="195" y="33"/>
                          </a:lnTo>
                          <a:lnTo>
                            <a:pt x="216" y="50"/>
                          </a:lnTo>
                          <a:lnTo>
                            <a:pt x="226" y="73"/>
                          </a:lnTo>
                          <a:lnTo>
                            <a:pt x="154" y="216"/>
                          </a:lnTo>
                          <a:lnTo>
                            <a:pt x="128" y="284"/>
                          </a:lnTo>
                          <a:lnTo>
                            <a:pt x="117" y="338"/>
                          </a:lnTo>
                          <a:lnTo>
                            <a:pt x="122" y="410"/>
                          </a:lnTo>
                          <a:lnTo>
                            <a:pt x="151" y="511"/>
                          </a:lnTo>
                          <a:lnTo>
                            <a:pt x="154" y="538"/>
                          </a:lnTo>
                          <a:lnTo>
                            <a:pt x="136" y="564"/>
                          </a:lnTo>
                          <a:lnTo>
                            <a:pt x="87" y="586"/>
                          </a:lnTo>
                          <a:lnTo>
                            <a:pt x="45" y="571"/>
                          </a:lnTo>
                          <a:lnTo>
                            <a:pt x="28" y="553"/>
                          </a:lnTo>
                          <a:lnTo>
                            <a:pt x="53" y="483"/>
                          </a:lnTo>
                          <a:lnTo>
                            <a:pt x="90" y="371"/>
                          </a:lnTo>
                          <a:lnTo>
                            <a:pt x="109" y="274"/>
                          </a:lnTo>
                          <a:lnTo>
                            <a:pt x="103" y="186"/>
                          </a:lnTo>
                          <a:lnTo>
                            <a:pt x="98" y="160"/>
                          </a:lnTo>
                          <a:lnTo>
                            <a:pt x="62" y="128"/>
                          </a:lnTo>
                          <a:lnTo>
                            <a:pt x="82" y="200"/>
                          </a:lnTo>
                          <a:lnTo>
                            <a:pt x="89" y="281"/>
                          </a:lnTo>
                          <a:lnTo>
                            <a:pt x="72" y="345"/>
                          </a:lnTo>
                          <a:lnTo>
                            <a:pt x="40" y="444"/>
                          </a:lnTo>
                          <a:lnTo>
                            <a:pt x="0" y="540"/>
                          </a:lnTo>
                          <a:lnTo>
                            <a:pt x="11" y="582"/>
                          </a:lnTo>
                          <a:lnTo>
                            <a:pt x="39" y="606"/>
                          </a:lnTo>
                          <a:lnTo>
                            <a:pt x="85" y="616"/>
                          </a:lnTo>
                          <a:lnTo>
                            <a:pt x="129" y="604"/>
                          </a:lnTo>
                          <a:lnTo>
                            <a:pt x="169" y="564"/>
                          </a:lnTo>
                          <a:lnTo>
                            <a:pt x="183" y="533"/>
                          </a:lnTo>
                          <a:lnTo>
                            <a:pt x="181" y="491"/>
                          </a:lnTo>
                          <a:lnTo>
                            <a:pt x="145" y="393"/>
                          </a:lnTo>
                          <a:lnTo>
                            <a:pt x="145" y="326"/>
                          </a:lnTo>
                          <a:lnTo>
                            <a:pt x="156" y="271"/>
                          </a:lnTo>
                          <a:lnTo>
                            <a:pt x="194" y="193"/>
                          </a:lnTo>
                          <a:lnTo>
                            <a:pt x="250" y="63"/>
                          </a:lnTo>
                          <a:lnTo>
                            <a:pt x="247" y="31"/>
                          </a:lnTo>
                          <a:lnTo>
                            <a:pt x="203" y="0"/>
                          </a:lnTo>
                          <a:lnTo>
                            <a:pt x="160" y="4"/>
                          </a:lnTo>
                          <a:lnTo>
                            <a:pt x="112" y="35"/>
                          </a:lnTo>
                          <a:lnTo>
                            <a:pt x="65" y="85"/>
                          </a:lnTo>
                          <a:lnTo>
                            <a:pt x="77" y="1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H"/>
                    </a:p>
                  </p:txBody>
                </p:sp>
              </p:grpSp>
              <p:sp>
                <p:nvSpPr>
                  <p:cNvPr id="16" name="Freeform 10"/>
                  <p:cNvSpPr>
                    <a:spLocks/>
                  </p:cNvSpPr>
                  <p:nvPr/>
                </p:nvSpPr>
                <p:spPr bwMode="auto">
                  <a:xfrm>
                    <a:off x="1635" y="1799"/>
                    <a:ext cx="115" cy="256"/>
                  </a:xfrm>
                  <a:custGeom>
                    <a:avLst/>
                    <a:gdLst>
                      <a:gd name="T0" fmla="*/ 251 w 346"/>
                      <a:gd name="T1" fmla="*/ 33 h 769"/>
                      <a:gd name="T2" fmla="*/ 196 w 346"/>
                      <a:gd name="T3" fmla="*/ 4 h 769"/>
                      <a:gd name="T4" fmla="*/ 144 w 346"/>
                      <a:gd name="T5" fmla="*/ 0 h 769"/>
                      <a:gd name="T6" fmla="*/ 110 w 346"/>
                      <a:gd name="T7" fmla="*/ 33 h 769"/>
                      <a:gd name="T8" fmla="*/ 101 w 346"/>
                      <a:gd name="T9" fmla="*/ 87 h 769"/>
                      <a:gd name="T10" fmla="*/ 99 w 346"/>
                      <a:gd name="T11" fmla="*/ 163 h 769"/>
                      <a:gd name="T12" fmla="*/ 127 w 346"/>
                      <a:gd name="T13" fmla="*/ 284 h 769"/>
                      <a:gd name="T14" fmla="*/ 130 w 346"/>
                      <a:gd name="T15" fmla="*/ 380 h 769"/>
                      <a:gd name="T16" fmla="*/ 112 w 346"/>
                      <a:gd name="T17" fmla="*/ 452 h 769"/>
                      <a:gd name="T18" fmla="*/ 61 w 346"/>
                      <a:gd name="T19" fmla="*/ 537 h 769"/>
                      <a:gd name="T20" fmla="*/ 14 w 346"/>
                      <a:gd name="T21" fmla="*/ 606 h 769"/>
                      <a:gd name="T22" fmla="*/ 0 w 346"/>
                      <a:gd name="T23" fmla="*/ 669 h 769"/>
                      <a:gd name="T24" fmla="*/ 14 w 346"/>
                      <a:gd name="T25" fmla="*/ 729 h 769"/>
                      <a:gd name="T26" fmla="*/ 63 w 346"/>
                      <a:gd name="T27" fmla="*/ 769 h 769"/>
                      <a:gd name="T28" fmla="*/ 132 w 346"/>
                      <a:gd name="T29" fmla="*/ 768 h 769"/>
                      <a:gd name="T30" fmla="*/ 206 w 346"/>
                      <a:gd name="T31" fmla="*/ 732 h 769"/>
                      <a:gd name="T32" fmla="*/ 276 w 346"/>
                      <a:gd name="T33" fmla="*/ 651 h 769"/>
                      <a:gd name="T34" fmla="*/ 313 w 346"/>
                      <a:gd name="T35" fmla="*/ 545 h 769"/>
                      <a:gd name="T36" fmla="*/ 346 w 346"/>
                      <a:gd name="T37" fmla="*/ 388 h 769"/>
                      <a:gd name="T38" fmla="*/ 328 w 346"/>
                      <a:gd name="T39" fmla="*/ 199 h 769"/>
                      <a:gd name="T40" fmla="*/ 279 w 346"/>
                      <a:gd name="T41" fmla="*/ 80 h 769"/>
                      <a:gd name="T42" fmla="*/ 251 w 346"/>
                      <a:gd name="T43" fmla="*/ 33 h 7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46" h="769">
                        <a:moveTo>
                          <a:pt x="251" y="33"/>
                        </a:moveTo>
                        <a:lnTo>
                          <a:pt x="196" y="4"/>
                        </a:lnTo>
                        <a:lnTo>
                          <a:pt x="144" y="0"/>
                        </a:lnTo>
                        <a:lnTo>
                          <a:pt x="110" y="33"/>
                        </a:lnTo>
                        <a:lnTo>
                          <a:pt x="101" y="87"/>
                        </a:lnTo>
                        <a:lnTo>
                          <a:pt x="99" y="163"/>
                        </a:lnTo>
                        <a:lnTo>
                          <a:pt x="127" y="284"/>
                        </a:lnTo>
                        <a:lnTo>
                          <a:pt x="130" y="380"/>
                        </a:lnTo>
                        <a:lnTo>
                          <a:pt x="112" y="452"/>
                        </a:lnTo>
                        <a:lnTo>
                          <a:pt x="61" y="537"/>
                        </a:lnTo>
                        <a:lnTo>
                          <a:pt x="14" y="606"/>
                        </a:lnTo>
                        <a:lnTo>
                          <a:pt x="0" y="669"/>
                        </a:lnTo>
                        <a:lnTo>
                          <a:pt x="14" y="729"/>
                        </a:lnTo>
                        <a:lnTo>
                          <a:pt x="63" y="769"/>
                        </a:lnTo>
                        <a:lnTo>
                          <a:pt x="132" y="768"/>
                        </a:lnTo>
                        <a:lnTo>
                          <a:pt x="206" y="732"/>
                        </a:lnTo>
                        <a:lnTo>
                          <a:pt x="276" y="651"/>
                        </a:lnTo>
                        <a:lnTo>
                          <a:pt x="313" y="545"/>
                        </a:lnTo>
                        <a:lnTo>
                          <a:pt x="346" y="388"/>
                        </a:lnTo>
                        <a:lnTo>
                          <a:pt x="328" y="199"/>
                        </a:lnTo>
                        <a:lnTo>
                          <a:pt x="279" y="80"/>
                        </a:lnTo>
                        <a:lnTo>
                          <a:pt x="251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CH"/>
                  </a:p>
                </p:txBody>
              </p:sp>
              <p:sp>
                <p:nvSpPr>
                  <p:cNvPr id="17" name="Freeform 11"/>
                  <p:cNvSpPr>
                    <a:spLocks/>
                  </p:cNvSpPr>
                  <p:nvPr/>
                </p:nvSpPr>
                <p:spPr bwMode="auto">
                  <a:xfrm>
                    <a:off x="1517" y="1807"/>
                    <a:ext cx="167" cy="155"/>
                  </a:xfrm>
                  <a:custGeom>
                    <a:avLst/>
                    <a:gdLst>
                      <a:gd name="T0" fmla="*/ 487 w 501"/>
                      <a:gd name="T1" fmla="*/ 0 h 465"/>
                      <a:gd name="T2" fmla="*/ 437 w 501"/>
                      <a:gd name="T3" fmla="*/ 9 h 465"/>
                      <a:gd name="T4" fmla="*/ 408 w 501"/>
                      <a:gd name="T5" fmla="*/ 51 h 465"/>
                      <a:gd name="T6" fmla="*/ 391 w 501"/>
                      <a:gd name="T7" fmla="*/ 117 h 465"/>
                      <a:gd name="T8" fmla="*/ 403 w 501"/>
                      <a:gd name="T9" fmla="*/ 214 h 465"/>
                      <a:gd name="T10" fmla="*/ 400 w 501"/>
                      <a:gd name="T11" fmla="*/ 288 h 465"/>
                      <a:gd name="T12" fmla="*/ 376 w 501"/>
                      <a:gd name="T13" fmla="*/ 356 h 465"/>
                      <a:gd name="T14" fmla="*/ 337 w 501"/>
                      <a:gd name="T15" fmla="*/ 393 h 465"/>
                      <a:gd name="T16" fmla="*/ 310 w 501"/>
                      <a:gd name="T17" fmla="*/ 405 h 465"/>
                      <a:gd name="T18" fmla="*/ 256 w 501"/>
                      <a:gd name="T19" fmla="*/ 360 h 465"/>
                      <a:gd name="T20" fmla="*/ 190 w 501"/>
                      <a:gd name="T21" fmla="*/ 267 h 465"/>
                      <a:gd name="T22" fmla="*/ 133 w 501"/>
                      <a:gd name="T23" fmla="*/ 193 h 465"/>
                      <a:gd name="T24" fmla="*/ 99 w 501"/>
                      <a:gd name="T25" fmla="*/ 160 h 465"/>
                      <a:gd name="T26" fmla="*/ 71 w 501"/>
                      <a:gd name="T27" fmla="*/ 175 h 465"/>
                      <a:gd name="T28" fmla="*/ 60 w 501"/>
                      <a:gd name="T29" fmla="*/ 183 h 465"/>
                      <a:gd name="T30" fmla="*/ 21 w 501"/>
                      <a:gd name="T31" fmla="*/ 162 h 465"/>
                      <a:gd name="T32" fmla="*/ 0 w 501"/>
                      <a:gd name="T33" fmla="*/ 175 h 465"/>
                      <a:gd name="T34" fmla="*/ 21 w 501"/>
                      <a:gd name="T35" fmla="*/ 227 h 465"/>
                      <a:gd name="T36" fmla="*/ 71 w 501"/>
                      <a:gd name="T37" fmla="*/ 240 h 465"/>
                      <a:gd name="T38" fmla="*/ 95 w 501"/>
                      <a:gd name="T39" fmla="*/ 216 h 465"/>
                      <a:gd name="T40" fmla="*/ 150 w 501"/>
                      <a:gd name="T41" fmla="*/ 270 h 465"/>
                      <a:gd name="T42" fmla="*/ 215 w 501"/>
                      <a:gd name="T43" fmla="*/ 382 h 465"/>
                      <a:gd name="T44" fmla="*/ 293 w 501"/>
                      <a:gd name="T45" fmla="*/ 459 h 465"/>
                      <a:gd name="T46" fmla="*/ 337 w 501"/>
                      <a:gd name="T47" fmla="*/ 465 h 465"/>
                      <a:gd name="T48" fmla="*/ 389 w 501"/>
                      <a:gd name="T49" fmla="*/ 433 h 465"/>
                      <a:gd name="T50" fmla="*/ 422 w 501"/>
                      <a:gd name="T51" fmla="*/ 367 h 465"/>
                      <a:gd name="T52" fmla="*/ 462 w 501"/>
                      <a:gd name="T53" fmla="*/ 283 h 465"/>
                      <a:gd name="T54" fmla="*/ 482 w 501"/>
                      <a:gd name="T55" fmla="*/ 202 h 465"/>
                      <a:gd name="T56" fmla="*/ 501 w 501"/>
                      <a:gd name="T57" fmla="*/ 102 h 465"/>
                      <a:gd name="T58" fmla="*/ 487 w 501"/>
                      <a:gd name="T59" fmla="*/ 0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01" h="465">
                        <a:moveTo>
                          <a:pt x="487" y="0"/>
                        </a:moveTo>
                        <a:lnTo>
                          <a:pt x="437" y="9"/>
                        </a:lnTo>
                        <a:lnTo>
                          <a:pt x="408" y="51"/>
                        </a:lnTo>
                        <a:lnTo>
                          <a:pt x="391" y="117"/>
                        </a:lnTo>
                        <a:lnTo>
                          <a:pt x="403" y="214"/>
                        </a:lnTo>
                        <a:lnTo>
                          <a:pt x="400" y="288"/>
                        </a:lnTo>
                        <a:lnTo>
                          <a:pt x="376" y="356"/>
                        </a:lnTo>
                        <a:lnTo>
                          <a:pt x="337" y="393"/>
                        </a:lnTo>
                        <a:lnTo>
                          <a:pt x="310" y="405"/>
                        </a:lnTo>
                        <a:lnTo>
                          <a:pt x="256" y="360"/>
                        </a:lnTo>
                        <a:lnTo>
                          <a:pt x="190" y="267"/>
                        </a:lnTo>
                        <a:lnTo>
                          <a:pt x="133" y="193"/>
                        </a:lnTo>
                        <a:lnTo>
                          <a:pt x="99" y="160"/>
                        </a:lnTo>
                        <a:lnTo>
                          <a:pt x="71" y="175"/>
                        </a:lnTo>
                        <a:lnTo>
                          <a:pt x="60" y="183"/>
                        </a:lnTo>
                        <a:lnTo>
                          <a:pt x="21" y="162"/>
                        </a:lnTo>
                        <a:lnTo>
                          <a:pt x="0" y="175"/>
                        </a:lnTo>
                        <a:lnTo>
                          <a:pt x="21" y="227"/>
                        </a:lnTo>
                        <a:lnTo>
                          <a:pt x="71" y="240"/>
                        </a:lnTo>
                        <a:lnTo>
                          <a:pt x="95" y="216"/>
                        </a:lnTo>
                        <a:lnTo>
                          <a:pt x="150" y="270"/>
                        </a:lnTo>
                        <a:lnTo>
                          <a:pt x="215" y="382"/>
                        </a:lnTo>
                        <a:lnTo>
                          <a:pt x="293" y="459"/>
                        </a:lnTo>
                        <a:lnTo>
                          <a:pt x="337" y="465"/>
                        </a:lnTo>
                        <a:lnTo>
                          <a:pt x="389" y="433"/>
                        </a:lnTo>
                        <a:lnTo>
                          <a:pt x="422" y="367"/>
                        </a:lnTo>
                        <a:lnTo>
                          <a:pt x="462" y="283"/>
                        </a:lnTo>
                        <a:lnTo>
                          <a:pt x="482" y="202"/>
                        </a:lnTo>
                        <a:lnTo>
                          <a:pt x="501" y="102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CH"/>
                  </a:p>
                </p:txBody>
              </p:sp>
            </p:grp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1687" y="2005"/>
                  <a:ext cx="119" cy="292"/>
                </a:xfrm>
                <a:custGeom>
                  <a:avLst/>
                  <a:gdLst>
                    <a:gd name="T0" fmla="*/ 29 w 358"/>
                    <a:gd name="T1" fmla="*/ 0 h 876"/>
                    <a:gd name="T2" fmla="*/ 84 w 358"/>
                    <a:gd name="T3" fmla="*/ 21 h 876"/>
                    <a:gd name="T4" fmla="*/ 104 w 358"/>
                    <a:gd name="T5" fmla="*/ 49 h 876"/>
                    <a:gd name="T6" fmla="*/ 137 w 358"/>
                    <a:gd name="T7" fmla="*/ 122 h 876"/>
                    <a:gd name="T8" fmla="*/ 176 w 358"/>
                    <a:gd name="T9" fmla="*/ 304 h 876"/>
                    <a:gd name="T10" fmla="*/ 186 w 358"/>
                    <a:gd name="T11" fmla="*/ 430 h 876"/>
                    <a:gd name="T12" fmla="*/ 163 w 358"/>
                    <a:gd name="T13" fmla="*/ 544 h 876"/>
                    <a:gd name="T14" fmla="*/ 127 w 358"/>
                    <a:gd name="T15" fmla="*/ 689 h 876"/>
                    <a:gd name="T16" fmla="*/ 114 w 358"/>
                    <a:gd name="T17" fmla="*/ 771 h 876"/>
                    <a:gd name="T18" fmla="*/ 137 w 358"/>
                    <a:gd name="T19" fmla="*/ 790 h 876"/>
                    <a:gd name="T20" fmla="*/ 280 w 358"/>
                    <a:gd name="T21" fmla="*/ 793 h 876"/>
                    <a:gd name="T22" fmla="*/ 358 w 358"/>
                    <a:gd name="T23" fmla="*/ 820 h 876"/>
                    <a:gd name="T24" fmla="*/ 348 w 358"/>
                    <a:gd name="T25" fmla="*/ 839 h 876"/>
                    <a:gd name="T26" fmla="*/ 260 w 358"/>
                    <a:gd name="T27" fmla="*/ 876 h 876"/>
                    <a:gd name="T28" fmla="*/ 215 w 358"/>
                    <a:gd name="T29" fmla="*/ 864 h 876"/>
                    <a:gd name="T30" fmla="*/ 153 w 358"/>
                    <a:gd name="T31" fmla="*/ 826 h 876"/>
                    <a:gd name="T32" fmla="*/ 39 w 358"/>
                    <a:gd name="T33" fmla="*/ 799 h 876"/>
                    <a:gd name="T34" fmla="*/ 39 w 358"/>
                    <a:gd name="T35" fmla="*/ 765 h 876"/>
                    <a:gd name="T36" fmla="*/ 78 w 358"/>
                    <a:gd name="T37" fmla="*/ 734 h 876"/>
                    <a:gd name="T38" fmla="*/ 108 w 358"/>
                    <a:gd name="T39" fmla="*/ 618 h 876"/>
                    <a:gd name="T40" fmla="*/ 133 w 358"/>
                    <a:gd name="T41" fmla="*/ 458 h 876"/>
                    <a:gd name="T42" fmla="*/ 137 w 358"/>
                    <a:gd name="T43" fmla="*/ 351 h 876"/>
                    <a:gd name="T44" fmla="*/ 114 w 358"/>
                    <a:gd name="T45" fmla="*/ 212 h 876"/>
                    <a:gd name="T46" fmla="*/ 26 w 358"/>
                    <a:gd name="T47" fmla="*/ 86 h 876"/>
                    <a:gd name="T48" fmla="*/ 0 w 358"/>
                    <a:gd name="T49" fmla="*/ 19 h 876"/>
                    <a:gd name="T50" fmla="*/ 29 w 358"/>
                    <a:gd name="T51" fmla="*/ 0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8" h="876">
                      <a:moveTo>
                        <a:pt x="29" y="0"/>
                      </a:moveTo>
                      <a:lnTo>
                        <a:pt x="84" y="21"/>
                      </a:lnTo>
                      <a:lnTo>
                        <a:pt x="104" y="49"/>
                      </a:lnTo>
                      <a:lnTo>
                        <a:pt x="137" y="122"/>
                      </a:lnTo>
                      <a:lnTo>
                        <a:pt x="176" y="304"/>
                      </a:lnTo>
                      <a:lnTo>
                        <a:pt x="186" y="430"/>
                      </a:lnTo>
                      <a:lnTo>
                        <a:pt x="163" y="544"/>
                      </a:lnTo>
                      <a:lnTo>
                        <a:pt x="127" y="689"/>
                      </a:lnTo>
                      <a:lnTo>
                        <a:pt x="114" y="771"/>
                      </a:lnTo>
                      <a:lnTo>
                        <a:pt x="137" y="790"/>
                      </a:lnTo>
                      <a:lnTo>
                        <a:pt x="280" y="793"/>
                      </a:lnTo>
                      <a:lnTo>
                        <a:pt x="358" y="820"/>
                      </a:lnTo>
                      <a:lnTo>
                        <a:pt x="348" y="839"/>
                      </a:lnTo>
                      <a:lnTo>
                        <a:pt x="260" y="876"/>
                      </a:lnTo>
                      <a:lnTo>
                        <a:pt x="215" y="864"/>
                      </a:lnTo>
                      <a:lnTo>
                        <a:pt x="153" y="826"/>
                      </a:lnTo>
                      <a:lnTo>
                        <a:pt x="39" y="799"/>
                      </a:lnTo>
                      <a:lnTo>
                        <a:pt x="39" y="765"/>
                      </a:lnTo>
                      <a:lnTo>
                        <a:pt x="78" y="734"/>
                      </a:lnTo>
                      <a:lnTo>
                        <a:pt x="108" y="618"/>
                      </a:lnTo>
                      <a:lnTo>
                        <a:pt x="133" y="458"/>
                      </a:lnTo>
                      <a:lnTo>
                        <a:pt x="137" y="351"/>
                      </a:lnTo>
                      <a:lnTo>
                        <a:pt x="114" y="212"/>
                      </a:lnTo>
                      <a:lnTo>
                        <a:pt x="26" y="86"/>
                      </a:lnTo>
                      <a:lnTo>
                        <a:pt x="0" y="1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H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1567" y="2005"/>
                  <a:ext cx="118" cy="292"/>
                </a:xfrm>
                <a:custGeom>
                  <a:avLst/>
                  <a:gdLst>
                    <a:gd name="T0" fmla="*/ 327 w 356"/>
                    <a:gd name="T1" fmla="*/ 0 h 876"/>
                    <a:gd name="T2" fmla="*/ 272 w 356"/>
                    <a:gd name="T3" fmla="*/ 21 h 876"/>
                    <a:gd name="T4" fmla="*/ 252 w 356"/>
                    <a:gd name="T5" fmla="*/ 49 h 876"/>
                    <a:gd name="T6" fmla="*/ 221 w 356"/>
                    <a:gd name="T7" fmla="*/ 122 h 876"/>
                    <a:gd name="T8" fmla="*/ 182 w 356"/>
                    <a:gd name="T9" fmla="*/ 304 h 876"/>
                    <a:gd name="T10" fmla="*/ 172 w 356"/>
                    <a:gd name="T11" fmla="*/ 430 h 876"/>
                    <a:gd name="T12" fmla="*/ 194 w 356"/>
                    <a:gd name="T13" fmla="*/ 544 h 876"/>
                    <a:gd name="T14" fmla="*/ 229 w 356"/>
                    <a:gd name="T15" fmla="*/ 689 h 876"/>
                    <a:gd name="T16" fmla="*/ 243 w 356"/>
                    <a:gd name="T17" fmla="*/ 771 h 876"/>
                    <a:gd name="T18" fmla="*/ 221 w 356"/>
                    <a:gd name="T19" fmla="*/ 790 h 876"/>
                    <a:gd name="T20" fmla="*/ 78 w 356"/>
                    <a:gd name="T21" fmla="*/ 793 h 876"/>
                    <a:gd name="T22" fmla="*/ 0 w 356"/>
                    <a:gd name="T23" fmla="*/ 820 h 876"/>
                    <a:gd name="T24" fmla="*/ 9 w 356"/>
                    <a:gd name="T25" fmla="*/ 839 h 876"/>
                    <a:gd name="T26" fmla="*/ 97 w 356"/>
                    <a:gd name="T27" fmla="*/ 876 h 876"/>
                    <a:gd name="T28" fmla="*/ 143 w 356"/>
                    <a:gd name="T29" fmla="*/ 864 h 876"/>
                    <a:gd name="T30" fmla="*/ 204 w 356"/>
                    <a:gd name="T31" fmla="*/ 826 h 876"/>
                    <a:gd name="T32" fmla="*/ 317 w 356"/>
                    <a:gd name="T33" fmla="*/ 799 h 876"/>
                    <a:gd name="T34" fmla="*/ 317 w 356"/>
                    <a:gd name="T35" fmla="*/ 765 h 876"/>
                    <a:gd name="T36" fmla="*/ 278 w 356"/>
                    <a:gd name="T37" fmla="*/ 734 h 876"/>
                    <a:gd name="T38" fmla="*/ 249 w 356"/>
                    <a:gd name="T39" fmla="*/ 618 h 876"/>
                    <a:gd name="T40" fmla="*/ 223 w 356"/>
                    <a:gd name="T41" fmla="*/ 458 h 876"/>
                    <a:gd name="T42" fmla="*/ 221 w 356"/>
                    <a:gd name="T43" fmla="*/ 351 h 876"/>
                    <a:gd name="T44" fmla="*/ 243 w 356"/>
                    <a:gd name="T45" fmla="*/ 212 h 876"/>
                    <a:gd name="T46" fmla="*/ 331 w 356"/>
                    <a:gd name="T47" fmla="*/ 86 h 876"/>
                    <a:gd name="T48" fmla="*/ 356 w 356"/>
                    <a:gd name="T49" fmla="*/ 19 h 876"/>
                    <a:gd name="T50" fmla="*/ 327 w 356"/>
                    <a:gd name="T51" fmla="*/ 0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6" h="876">
                      <a:moveTo>
                        <a:pt x="327" y="0"/>
                      </a:moveTo>
                      <a:lnTo>
                        <a:pt x="272" y="21"/>
                      </a:lnTo>
                      <a:lnTo>
                        <a:pt x="252" y="49"/>
                      </a:lnTo>
                      <a:lnTo>
                        <a:pt x="221" y="122"/>
                      </a:lnTo>
                      <a:lnTo>
                        <a:pt x="182" y="304"/>
                      </a:lnTo>
                      <a:lnTo>
                        <a:pt x="172" y="430"/>
                      </a:lnTo>
                      <a:lnTo>
                        <a:pt x="194" y="544"/>
                      </a:lnTo>
                      <a:lnTo>
                        <a:pt x="229" y="689"/>
                      </a:lnTo>
                      <a:lnTo>
                        <a:pt x="243" y="771"/>
                      </a:lnTo>
                      <a:lnTo>
                        <a:pt x="221" y="790"/>
                      </a:lnTo>
                      <a:lnTo>
                        <a:pt x="78" y="793"/>
                      </a:lnTo>
                      <a:lnTo>
                        <a:pt x="0" y="820"/>
                      </a:lnTo>
                      <a:lnTo>
                        <a:pt x="9" y="839"/>
                      </a:lnTo>
                      <a:lnTo>
                        <a:pt x="97" y="876"/>
                      </a:lnTo>
                      <a:lnTo>
                        <a:pt x="143" y="864"/>
                      </a:lnTo>
                      <a:lnTo>
                        <a:pt x="204" y="826"/>
                      </a:lnTo>
                      <a:lnTo>
                        <a:pt x="317" y="799"/>
                      </a:lnTo>
                      <a:lnTo>
                        <a:pt x="317" y="765"/>
                      </a:lnTo>
                      <a:lnTo>
                        <a:pt x="278" y="734"/>
                      </a:lnTo>
                      <a:lnTo>
                        <a:pt x="249" y="618"/>
                      </a:lnTo>
                      <a:lnTo>
                        <a:pt x="223" y="458"/>
                      </a:lnTo>
                      <a:lnTo>
                        <a:pt x="221" y="351"/>
                      </a:lnTo>
                      <a:lnTo>
                        <a:pt x="243" y="212"/>
                      </a:lnTo>
                      <a:lnTo>
                        <a:pt x="331" y="86"/>
                      </a:lnTo>
                      <a:lnTo>
                        <a:pt x="356" y="19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H"/>
                </a:p>
              </p:txBody>
            </p:sp>
            <p:sp>
              <p:nvSpPr>
                <p:cNvPr id="14" name="Freeform 15"/>
                <p:cNvSpPr>
                  <a:spLocks/>
                </p:cNvSpPr>
                <p:nvPr/>
              </p:nvSpPr>
              <p:spPr bwMode="auto">
                <a:xfrm>
                  <a:off x="1694" y="1808"/>
                  <a:ext cx="117" cy="255"/>
                </a:xfrm>
                <a:custGeom>
                  <a:avLst/>
                  <a:gdLst>
                    <a:gd name="T0" fmla="*/ 7 w 351"/>
                    <a:gd name="T1" fmla="*/ 0 h 765"/>
                    <a:gd name="T2" fmla="*/ 60 w 351"/>
                    <a:gd name="T3" fmla="*/ 0 h 765"/>
                    <a:gd name="T4" fmla="*/ 139 w 351"/>
                    <a:gd name="T5" fmla="*/ 36 h 765"/>
                    <a:gd name="T6" fmla="*/ 215 w 351"/>
                    <a:gd name="T7" fmla="*/ 100 h 765"/>
                    <a:gd name="T8" fmla="*/ 287 w 351"/>
                    <a:gd name="T9" fmla="*/ 218 h 765"/>
                    <a:gd name="T10" fmla="*/ 327 w 351"/>
                    <a:gd name="T11" fmla="*/ 318 h 765"/>
                    <a:gd name="T12" fmla="*/ 351 w 351"/>
                    <a:gd name="T13" fmla="*/ 397 h 765"/>
                    <a:gd name="T14" fmla="*/ 347 w 351"/>
                    <a:gd name="T15" fmla="*/ 425 h 765"/>
                    <a:gd name="T16" fmla="*/ 316 w 351"/>
                    <a:gd name="T17" fmla="*/ 490 h 765"/>
                    <a:gd name="T18" fmla="*/ 226 w 351"/>
                    <a:gd name="T19" fmla="*/ 555 h 765"/>
                    <a:gd name="T20" fmla="*/ 132 w 351"/>
                    <a:gd name="T21" fmla="*/ 590 h 765"/>
                    <a:gd name="T22" fmla="*/ 121 w 351"/>
                    <a:gd name="T23" fmla="*/ 608 h 765"/>
                    <a:gd name="T24" fmla="*/ 166 w 351"/>
                    <a:gd name="T25" fmla="*/ 651 h 765"/>
                    <a:gd name="T26" fmla="*/ 208 w 351"/>
                    <a:gd name="T27" fmla="*/ 719 h 765"/>
                    <a:gd name="T28" fmla="*/ 211 w 351"/>
                    <a:gd name="T29" fmla="*/ 765 h 765"/>
                    <a:gd name="T30" fmla="*/ 188 w 351"/>
                    <a:gd name="T31" fmla="*/ 762 h 765"/>
                    <a:gd name="T32" fmla="*/ 181 w 351"/>
                    <a:gd name="T33" fmla="*/ 723 h 765"/>
                    <a:gd name="T34" fmla="*/ 136 w 351"/>
                    <a:gd name="T35" fmla="*/ 662 h 765"/>
                    <a:gd name="T36" fmla="*/ 76 w 351"/>
                    <a:gd name="T37" fmla="*/ 618 h 765"/>
                    <a:gd name="T38" fmla="*/ 87 w 351"/>
                    <a:gd name="T39" fmla="*/ 569 h 765"/>
                    <a:gd name="T40" fmla="*/ 155 w 351"/>
                    <a:gd name="T41" fmla="*/ 540 h 765"/>
                    <a:gd name="T42" fmla="*/ 237 w 351"/>
                    <a:gd name="T43" fmla="*/ 507 h 765"/>
                    <a:gd name="T44" fmla="*/ 298 w 351"/>
                    <a:gd name="T45" fmla="*/ 440 h 765"/>
                    <a:gd name="T46" fmla="*/ 309 w 351"/>
                    <a:gd name="T47" fmla="*/ 390 h 765"/>
                    <a:gd name="T48" fmla="*/ 279 w 351"/>
                    <a:gd name="T49" fmla="*/ 307 h 765"/>
                    <a:gd name="T50" fmla="*/ 222 w 351"/>
                    <a:gd name="T51" fmla="*/ 211 h 765"/>
                    <a:gd name="T52" fmla="*/ 159 w 351"/>
                    <a:gd name="T53" fmla="*/ 139 h 765"/>
                    <a:gd name="T54" fmla="*/ 60 w 351"/>
                    <a:gd name="T55" fmla="*/ 83 h 765"/>
                    <a:gd name="T56" fmla="*/ 0 w 351"/>
                    <a:gd name="T57" fmla="*/ 36 h 765"/>
                    <a:gd name="T58" fmla="*/ 7 w 351"/>
                    <a:gd name="T59" fmla="*/ 0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1" h="765">
                      <a:moveTo>
                        <a:pt x="7" y="0"/>
                      </a:moveTo>
                      <a:lnTo>
                        <a:pt x="60" y="0"/>
                      </a:lnTo>
                      <a:lnTo>
                        <a:pt x="139" y="36"/>
                      </a:lnTo>
                      <a:lnTo>
                        <a:pt x="215" y="100"/>
                      </a:lnTo>
                      <a:lnTo>
                        <a:pt x="287" y="218"/>
                      </a:lnTo>
                      <a:lnTo>
                        <a:pt x="327" y="318"/>
                      </a:lnTo>
                      <a:lnTo>
                        <a:pt x="351" y="397"/>
                      </a:lnTo>
                      <a:lnTo>
                        <a:pt x="347" y="425"/>
                      </a:lnTo>
                      <a:lnTo>
                        <a:pt x="316" y="490"/>
                      </a:lnTo>
                      <a:lnTo>
                        <a:pt x="226" y="555"/>
                      </a:lnTo>
                      <a:lnTo>
                        <a:pt x="132" y="590"/>
                      </a:lnTo>
                      <a:lnTo>
                        <a:pt x="121" y="608"/>
                      </a:lnTo>
                      <a:lnTo>
                        <a:pt x="166" y="651"/>
                      </a:lnTo>
                      <a:lnTo>
                        <a:pt x="208" y="719"/>
                      </a:lnTo>
                      <a:lnTo>
                        <a:pt x="211" y="765"/>
                      </a:lnTo>
                      <a:lnTo>
                        <a:pt x="188" y="762"/>
                      </a:lnTo>
                      <a:lnTo>
                        <a:pt x="181" y="723"/>
                      </a:lnTo>
                      <a:lnTo>
                        <a:pt x="136" y="662"/>
                      </a:lnTo>
                      <a:lnTo>
                        <a:pt x="76" y="618"/>
                      </a:lnTo>
                      <a:lnTo>
                        <a:pt x="87" y="569"/>
                      </a:lnTo>
                      <a:lnTo>
                        <a:pt x="155" y="540"/>
                      </a:lnTo>
                      <a:lnTo>
                        <a:pt x="237" y="507"/>
                      </a:lnTo>
                      <a:lnTo>
                        <a:pt x="298" y="440"/>
                      </a:lnTo>
                      <a:lnTo>
                        <a:pt x="309" y="390"/>
                      </a:lnTo>
                      <a:lnTo>
                        <a:pt x="279" y="307"/>
                      </a:lnTo>
                      <a:lnTo>
                        <a:pt x="222" y="211"/>
                      </a:lnTo>
                      <a:lnTo>
                        <a:pt x="159" y="139"/>
                      </a:lnTo>
                      <a:lnTo>
                        <a:pt x="60" y="83"/>
                      </a:lnTo>
                      <a:lnTo>
                        <a:pt x="0" y="3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H"/>
                </a:p>
              </p:txBody>
            </p:sp>
          </p:grpSp>
        </p:grpSp>
      </p:grpSp>
      <p:sp>
        <p:nvSpPr>
          <p:cNvPr id="21" name="AutoShape 18"/>
          <p:cNvSpPr>
            <a:spLocks noChangeAspect="1" noChangeArrowheads="1" noTextEdit="1"/>
          </p:cNvSpPr>
          <p:nvPr/>
        </p:nvSpPr>
        <p:spPr bwMode="auto">
          <a:xfrm>
            <a:off x="2063552" y="4401344"/>
            <a:ext cx="1409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pSp>
        <p:nvGrpSpPr>
          <p:cNvPr id="1221729" name="Groupe 2080"/>
          <p:cNvGrpSpPr/>
          <p:nvPr/>
        </p:nvGrpSpPr>
        <p:grpSpPr>
          <a:xfrm>
            <a:off x="1847529" y="4399757"/>
            <a:ext cx="1554287" cy="1350666"/>
            <a:chOff x="323528" y="4399757"/>
            <a:chExt cx="1554287" cy="1350666"/>
          </a:xfrm>
        </p:grpSpPr>
        <p:sp>
          <p:nvSpPr>
            <p:cNvPr id="1221804" name="Text Box 172"/>
            <p:cNvSpPr txBox="1">
              <a:spLocks noChangeArrowheads="1"/>
            </p:cNvSpPr>
            <p:nvPr/>
          </p:nvSpPr>
          <p:spPr bwMode="auto">
            <a:xfrm>
              <a:off x="323528" y="5288758"/>
              <a:ext cx="9995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Planificateur</a:t>
              </a:r>
              <a:br>
                <a:rPr lang="pt-BR" sz="1200" dirty="0">
                  <a:latin typeface="+mn-lt"/>
                </a:rPr>
              </a:br>
              <a:r>
                <a:rPr lang="pt-BR" sz="1200" dirty="0">
                  <a:latin typeface="+mn-lt"/>
                </a:rPr>
                <a:t>éducationnel</a:t>
              </a: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44315" y="4410869"/>
              <a:ext cx="1327150" cy="874713"/>
            </a:xfrm>
            <a:custGeom>
              <a:avLst/>
              <a:gdLst>
                <a:gd name="T0" fmla="*/ 31 w 1672"/>
                <a:gd name="T1" fmla="*/ 0 h 1102"/>
                <a:gd name="T2" fmla="*/ 188 w 1672"/>
                <a:gd name="T3" fmla="*/ 9 h 1102"/>
                <a:gd name="T4" fmla="*/ 327 w 1672"/>
                <a:gd name="T5" fmla="*/ 11 h 1102"/>
                <a:gd name="T6" fmla="*/ 497 w 1672"/>
                <a:gd name="T7" fmla="*/ 21 h 1102"/>
                <a:gd name="T8" fmla="*/ 747 w 1672"/>
                <a:gd name="T9" fmla="*/ 30 h 1102"/>
                <a:gd name="T10" fmla="*/ 1008 w 1672"/>
                <a:gd name="T11" fmla="*/ 32 h 1102"/>
                <a:gd name="T12" fmla="*/ 1187 w 1672"/>
                <a:gd name="T13" fmla="*/ 30 h 1102"/>
                <a:gd name="T14" fmla="*/ 1372 w 1672"/>
                <a:gd name="T15" fmla="*/ 25 h 1102"/>
                <a:gd name="T16" fmla="*/ 1529 w 1672"/>
                <a:gd name="T17" fmla="*/ 21 h 1102"/>
                <a:gd name="T18" fmla="*/ 1625 w 1672"/>
                <a:gd name="T19" fmla="*/ 18 h 1102"/>
                <a:gd name="T20" fmla="*/ 1639 w 1672"/>
                <a:gd name="T21" fmla="*/ 71 h 1102"/>
                <a:gd name="T22" fmla="*/ 1612 w 1672"/>
                <a:gd name="T23" fmla="*/ 231 h 1102"/>
                <a:gd name="T24" fmla="*/ 1611 w 1672"/>
                <a:gd name="T25" fmla="*/ 344 h 1102"/>
                <a:gd name="T26" fmla="*/ 1614 w 1672"/>
                <a:gd name="T27" fmla="*/ 509 h 1102"/>
                <a:gd name="T28" fmla="*/ 1626 w 1672"/>
                <a:gd name="T29" fmla="*/ 669 h 1102"/>
                <a:gd name="T30" fmla="*/ 1649 w 1672"/>
                <a:gd name="T31" fmla="*/ 821 h 1102"/>
                <a:gd name="T32" fmla="*/ 1670 w 1672"/>
                <a:gd name="T33" fmla="*/ 961 h 1102"/>
                <a:gd name="T34" fmla="*/ 1672 w 1672"/>
                <a:gd name="T35" fmla="*/ 1073 h 1102"/>
                <a:gd name="T36" fmla="*/ 1665 w 1672"/>
                <a:gd name="T37" fmla="*/ 1102 h 1102"/>
                <a:gd name="T38" fmla="*/ 1607 w 1672"/>
                <a:gd name="T39" fmla="*/ 1082 h 1102"/>
                <a:gd name="T40" fmla="*/ 1391 w 1672"/>
                <a:gd name="T41" fmla="*/ 1079 h 1102"/>
                <a:gd name="T42" fmla="*/ 1160 w 1672"/>
                <a:gd name="T43" fmla="*/ 1073 h 1102"/>
                <a:gd name="T44" fmla="*/ 999 w 1672"/>
                <a:gd name="T45" fmla="*/ 1068 h 1102"/>
                <a:gd name="T46" fmla="*/ 760 w 1672"/>
                <a:gd name="T47" fmla="*/ 1068 h 1102"/>
                <a:gd name="T48" fmla="*/ 497 w 1672"/>
                <a:gd name="T49" fmla="*/ 1065 h 1102"/>
                <a:gd name="T50" fmla="*/ 254 w 1672"/>
                <a:gd name="T51" fmla="*/ 1064 h 1102"/>
                <a:gd name="T52" fmla="*/ 45 w 1672"/>
                <a:gd name="T53" fmla="*/ 1068 h 1102"/>
                <a:gd name="T54" fmla="*/ 42 w 1672"/>
                <a:gd name="T55" fmla="*/ 887 h 1102"/>
                <a:gd name="T56" fmla="*/ 22 w 1672"/>
                <a:gd name="T57" fmla="*/ 674 h 1102"/>
                <a:gd name="T58" fmla="*/ 14 w 1672"/>
                <a:gd name="T59" fmla="*/ 452 h 1102"/>
                <a:gd name="T60" fmla="*/ 0 w 1672"/>
                <a:gd name="T61" fmla="*/ 273 h 1102"/>
                <a:gd name="T62" fmla="*/ 3 w 1672"/>
                <a:gd name="T63" fmla="*/ 122 h 1102"/>
                <a:gd name="T64" fmla="*/ 3 w 1672"/>
                <a:gd name="T65" fmla="*/ 35 h 1102"/>
                <a:gd name="T66" fmla="*/ 31 w 1672"/>
                <a:gd name="T67" fmla="*/ 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2" h="1102">
                  <a:moveTo>
                    <a:pt x="31" y="0"/>
                  </a:moveTo>
                  <a:lnTo>
                    <a:pt x="188" y="9"/>
                  </a:lnTo>
                  <a:lnTo>
                    <a:pt x="327" y="11"/>
                  </a:lnTo>
                  <a:lnTo>
                    <a:pt x="497" y="21"/>
                  </a:lnTo>
                  <a:lnTo>
                    <a:pt x="747" y="30"/>
                  </a:lnTo>
                  <a:lnTo>
                    <a:pt x="1008" y="32"/>
                  </a:lnTo>
                  <a:lnTo>
                    <a:pt x="1187" y="30"/>
                  </a:lnTo>
                  <a:lnTo>
                    <a:pt x="1372" y="25"/>
                  </a:lnTo>
                  <a:lnTo>
                    <a:pt x="1529" y="21"/>
                  </a:lnTo>
                  <a:lnTo>
                    <a:pt x="1625" y="18"/>
                  </a:lnTo>
                  <a:lnTo>
                    <a:pt x="1639" y="71"/>
                  </a:lnTo>
                  <a:lnTo>
                    <a:pt x="1612" y="231"/>
                  </a:lnTo>
                  <a:lnTo>
                    <a:pt x="1611" y="344"/>
                  </a:lnTo>
                  <a:lnTo>
                    <a:pt x="1614" y="509"/>
                  </a:lnTo>
                  <a:lnTo>
                    <a:pt x="1626" y="669"/>
                  </a:lnTo>
                  <a:lnTo>
                    <a:pt x="1649" y="821"/>
                  </a:lnTo>
                  <a:lnTo>
                    <a:pt x="1670" y="961"/>
                  </a:lnTo>
                  <a:lnTo>
                    <a:pt x="1672" y="1073"/>
                  </a:lnTo>
                  <a:lnTo>
                    <a:pt x="1665" y="1102"/>
                  </a:lnTo>
                  <a:lnTo>
                    <a:pt x="1607" y="1082"/>
                  </a:lnTo>
                  <a:lnTo>
                    <a:pt x="1391" y="1079"/>
                  </a:lnTo>
                  <a:lnTo>
                    <a:pt x="1160" y="1073"/>
                  </a:lnTo>
                  <a:lnTo>
                    <a:pt x="999" y="1068"/>
                  </a:lnTo>
                  <a:lnTo>
                    <a:pt x="760" y="1068"/>
                  </a:lnTo>
                  <a:lnTo>
                    <a:pt x="497" y="1065"/>
                  </a:lnTo>
                  <a:lnTo>
                    <a:pt x="254" y="1064"/>
                  </a:lnTo>
                  <a:lnTo>
                    <a:pt x="45" y="1068"/>
                  </a:lnTo>
                  <a:lnTo>
                    <a:pt x="42" y="887"/>
                  </a:lnTo>
                  <a:lnTo>
                    <a:pt x="22" y="674"/>
                  </a:lnTo>
                  <a:lnTo>
                    <a:pt x="14" y="452"/>
                  </a:lnTo>
                  <a:lnTo>
                    <a:pt x="0" y="273"/>
                  </a:lnTo>
                  <a:lnTo>
                    <a:pt x="3" y="122"/>
                  </a:lnTo>
                  <a:lnTo>
                    <a:pt x="3" y="3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550790" y="4756944"/>
              <a:ext cx="239713" cy="206375"/>
            </a:xfrm>
            <a:custGeom>
              <a:avLst/>
              <a:gdLst>
                <a:gd name="T0" fmla="*/ 184 w 304"/>
                <a:gd name="T1" fmla="*/ 0 h 259"/>
                <a:gd name="T2" fmla="*/ 304 w 304"/>
                <a:gd name="T3" fmla="*/ 259 h 259"/>
                <a:gd name="T4" fmla="*/ 18 w 304"/>
                <a:gd name="T5" fmla="*/ 259 h 259"/>
                <a:gd name="T6" fmla="*/ 0 w 304"/>
                <a:gd name="T7" fmla="*/ 240 h 259"/>
                <a:gd name="T8" fmla="*/ 77 w 304"/>
                <a:gd name="T9" fmla="*/ 134 h 259"/>
                <a:gd name="T10" fmla="*/ 184 w 304"/>
                <a:gd name="T1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259">
                  <a:moveTo>
                    <a:pt x="184" y="0"/>
                  </a:moveTo>
                  <a:lnTo>
                    <a:pt x="304" y="259"/>
                  </a:lnTo>
                  <a:lnTo>
                    <a:pt x="18" y="259"/>
                  </a:lnTo>
                  <a:lnTo>
                    <a:pt x="0" y="240"/>
                  </a:lnTo>
                  <a:lnTo>
                    <a:pt x="77" y="13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1E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958652" y="4493419"/>
              <a:ext cx="676275" cy="115888"/>
            </a:xfrm>
            <a:custGeom>
              <a:avLst/>
              <a:gdLst>
                <a:gd name="T0" fmla="*/ 5 w 851"/>
                <a:gd name="T1" fmla="*/ 0 h 147"/>
                <a:gd name="T2" fmla="*/ 0 w 851"/>
                <a:gd name="T3" fmla="*/ 134 h 147"/>
                <a:gd name="T4" fmla="*/ 439 w 851"/>
                <a:gd name="T5" fmla="*/ 142 h 147"/>
                <a:gd name="T6" fmla="*/ 851 w 851"/>
                <a:gd name="T7" fmla="*/ 147 h 147"/>
                <a:gd name="T8" fmla="*/ 845 w 851"/>
                <a:gd name="T9" fmla="*/ 10 h 147"/>
                <a:gd name="T10" fmla="*/ 572 w 851"/>
                <a:gd name="T11" fmla="*/ 6 h 147"/>
                <a:gd name="T12" fmla="*/ 277 w 851"/>
                <a:gd name="T13" fmla="*/ 1 h 147"/>
                <a:gd name="T14" fmla="*/ 5 w 851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1" h="147">
                  <a:moveTo>
                    <a:pt x="5" y="0"/>
                  </a:moveTo>
                  <a:lnTo>
                    <a:pt x="0" y="134"/>
                  </a:lnTo>
                  <a:lnTo>
                    <a:pt x="439" y="142"/>
                  </a:lnTo>
                  <a:lnTo>
                    <a:pt x="851" y="147"/>
                  </a:lnTo>
                  <a:lnTo>
                    <a:pt x="845" y="10"/>
                  </a:lnTo>
                  <a:lnTo>
                    <a:pt x="572" y="6"/>
                  </a:lnTo>
                  <a:lnTo>
                    <a:pt x="277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E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09402" y="4747419"/>
              <a:ext cx="541338" cy="147638"/>
            </a:xfrm>
            <a:custGeom>
              <a:avLst/>
              <a:gdLst>
                <a:gd name="T0" fmla="*/ 19 w 683"/>
                <a:gd name="T1" fmla="*/ 0 h 185"/>
                <a:gd name="T2" fmla="*/ 5 w 683"/>
                <a:gd name="T3" fmla="*/ 50 h 185"/>
                <a:gd name="T4" fmla="*/ 0 w 683"/>
                <a:gd name="T5" fmla="*/ 132 h 185"/>
                <a:gd name="T6" fmla="*/ 5 w 683"/>
                <a:gd name="T7" fmla="*/ 179 h 185"/>
                <a:gd name="T8" fmla="*/ 445 w 683"/>
                <a:gd name="T9" fmla="*/ 180 h 185"/>
                <a:gd name="T10" fmla="*/ 670 w 683"/>
                <a:gd name="T11" fmla="*/ 185 h 185"/>
                <a:gd name="T12" fmla="*/ 683 w 683"/>
                <a:gd name="T13" fmla="*/ 54 h 185"/>
                <a:gd name="T14" fmla="*/ 683 w 683"/>
                <a:gd name="T15" fmla="*/ 1 h 185"/>
                <a:gd name="T16" fmla="*/ 336 w 683"/>
                <a:gd name="T17" fmla="*/ 5 h 185"/>
                <a:gd name="T18" fmla="*/ 19 w 683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3" h="185">
                  <a:moveTo>
                    <a:pt x="19" y="0"/>
                  </a:moveTo>
                  <a:lnTo>
                    <a:pt x="5" y="50"/>
                  </a:lnTo>
                  <a:lnTo>
                    <a:pt x="0" y="132"/>
                  </a:lnTo>
                  <a:lnTo>
                    <a:pt x="5" y="179"/>
                  </a:lnTo>
                  <a:lnTo>
                    <a:pt x="445" y="180"/>
                  </a:lnTo>
                  <a:lnTo>
                    <a:pt x="670" y="185"/>
                  </a:lnTo>
                  <a:lnTo>
                    <a:pt x="683" y="54"/>
                  </a:lnTo>
                  <a:lnTo>
                    <a:pt x="683" y="1"/>
                  </a:lnTo>
                  <a:lnTo>
                    <a:pt x="336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E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grpSp>
          <p:nvGrpSpPr>
            <p:cNvPr id="1221730" name="Group 36"/>
            <p:cNvGrpSpPr>
              <a:grpSpLocks/>
            </p:cNvGrpSpPr>
            <p:nvPr/>
          </p:nvGrpSpPr>
          <p:grpSpPr bwMode="auto">
            <a:xfrm>
              <a:off x="1544440" y="4744244"/>
              <a:ext cx="255588" cy="225425"/>
              <a:chOff x="837" y="3147"/>
              <a:chExt cx="161" cy="142"/>
            </a:xfrm>
          </p:grpSpPr>
          <p:sp>
            <p:nvSpPr>
              <p:cNvPr id="1221839" name="Freeform 34"/>
              <p:cNvSpPr>
                <a:spLocks/>
              </p:cNvSpPr>
              <p:nvPr/>
            </p:nvSpPr>
            <p:spPr bwMode="auto">
              <a:xfrm>
                <a:off x="921" y="3150"/>
                <a:ext cx="77" cy="135"/>
              </a:xfrm>
              <a:custGeom>
                <a:avLst/>
                <a:gdLst>
                  <a:gd name="T0" fmla="*/ 0 w 154"/>
                  <a:gd name="T1" fmla="*/ 8 h 271"/>
                  <a:gd name="T2" fmla="*/ 126 w 154"/>
                  <a:gd name="T3" fmla="*/ 266 h 271"/>
                  <a:gd name="T4" fmla="*/ 154 w 154"/>
                  <a:gd name="T5" fmla="*/ 271 h 271"/>
                  <a:gd name="T6" fmla="*/ 19 w 154"/>
                  <a:gd name="T7" fmla="*/ 0 h 271"/>
                  <a:gd name="T8" fmla="*/ 0 w 154"/>
                  <a:gd name="T9" fmla="*/ 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71">
                    <a:moveTo>
                      <a:pt x="0" y="8"/>
                    </a:moveTo>
                    <a:lnTo>
                      <a:pt x="126" y="266"/>
                    </a:lnTo>
                    <a:lnTo>
                      <a:pt x="154" y="271"/>
                    </a:lnTo>
                    <a:lnTo>
                      <a:pt x="1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40" name="Freeform 35"/>
              <p:cNvSpPr>
                <a:spLocks/>
              </p:cNvSpPr>
              <p:nvPr/>
            </p:nvSpPr>
            <p:spPr bwMode="auto">
              <a:xfrm>
                <a:off x="837" y="3147"/>
                <a:ext cx="161" cy="142"/>
              </a:xfrm>
              <a:custGeom>
                <a:avLst/>
                <a:gdLst>
                  <a:gd name="T0" fmla="*/ 185 w 321"/>
                  <a:gd name="T1" fmla="*/ 0 h 283"/>
                  <a:gd name="T2" fmla="*/ 0 w 321"/>
                  <a:gd name="T3" fmla="*/ 245 h 283"/>
                  <a:gd name="T4" fmla="*/ 1 w 321"/>
                  <a:gd name="T5" fmla="*/ 269 h 283"/>
                  <a:gd name="T6" fmla="*/ 24 w 321"/>
                  <a:gd name="T7" fmla="*/ 281 h 283"/>
                  <a:gd name="T8" fmla="*/ 321 w 321"/>
                  <a:gd name="T9" fmla="*/ 283 h 283"/>
                  <a:gd name="T10" fmla="*/ 316 w 321"/>
                  <a:gd name="T11" fmla="*/ 266 h 283"/>
                  <a:gd name="T12" fmla="*/ 29 w 321"/>
                  <a:gd name="T13" fmla="*/ 264 h 283"/>
                  <a:gd name="T14" fmla="*/ 20 w 321"/>
                  <a:gd name="T15" fmla="*/ 252 h 283"/>
                  <a:gd name="T16" fmla="*/ 85 w 321"/>
                  <a:gd name="T17" fmla="*/ 157 h 283"/>
                  <a:gd name="T18" fmla="*/ 189 w 321"/>
                  <a:gd name="T19" fmla="*/ 34 h 283"/>
                  <a:gd name="T20" fmla="*/ 185 w 321"/>
                  <a:gd name="T2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283">
                    <a:moveTo>
                      <a:pt x="185" y="0"/>
                    </a:moveTo>
                    <a:lnTo>
                      <a:pt x="0" y="245"/>
                    </a:lnTo>
                    <a:lnTo>
                      <a:pt x="1" y="269"/>
                    </a:lnTo>
                    <a:lnTo>
                      <a:pt x="24" y="281"/>
                    </a:lnTo>
                    <a:lnTo>
                      <a:pt x="321" y="283"/>
                    </a:lnTo>
                    <a:lnTo>
                      <a:pt x="316" y="266"/>
                    </a:lnTo>
                    <a:lnTo>
                      <a:pt x="29" y="264"/>
                    </a:lnTo>
                    <a:lnTo>
                      <a:pt x="20" y="252"/>
                    </a:lnTo>
                    <a:lnTo>
                      <a:pt x="85" y="157"/>
                    </a:lnTo>
                    <a:lnTo>
                      <a:pt x="189" y="34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grpSp>
          <p:nvGrpSpPr>
            <p:cNvPr id="1221731" name="Group 39"/>
            <p:cNvGrpSpPr>
              <a:grpSpLocks/>
            </p:cNvGrpSpPr>
            <p:nvPr/>
          </p:nvGrpSpPr>
          <p:grpSpPr bwMode="auto">
            <a:xfrm>
              <a:off x="606227" y="4737894"/>
              <a:ext cx="555625" cy="160338"/>
              <a:chOff x="246" y="3143"/>
              <a:chExt cx="350" cy="101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837" name="Freeform 37"/>
              <p:cNvSpPr>
                <a:spLocks/>
              </p:cNvSpPr>
              <p:nvPr/>
            </p:nvSpPr>
            <p:spPr bwMode="auto">
              <a:xfrm>
                <a:off x="246" y="3147"/>
                <a:ext cx="350" cy="97"/>
              </a:xfrm>
              <a:custGeom>
                <a:avLst/>
                <a:gdLst>
                  <a:gd name="T0" fmla="*/ 664 w 699"/>
                  <a:gd name="T1" fmla="*/ 136 h 194"/>
                  <a:gd name="T2" fmla="*/ 673 w 699"/>
                  <a:gd name="T3" fmla="*/ 72 h 194"/>
                  <a:gd name="T4" fmla="*/ 676 w 699"/>
                  <a:gd name="T5" fmla="*/ 4 h 194"/>
                  <a:gd name="T6" fmla="*/ 699 w 699"/>
                  <a:gd name="T7" fmla="*/ 0 h 194"/>
                  <a:gd name="T8" fmla="*/ 683 w 699"/>
                  <a:gd name="T9" fmla="*/ 178 h 194"/>
                  <a:gd name="T10" fmla="*/ 650 w 699"/>
                  <a:gd name="T11" fmla="*/ 194 h 194"/>
                  <a:gd name="T12" fmla="*/ 0 w 699"/>
                  <a:gd name="T13" fmla="*/ 189 h 194"/>
                  <a:gd name="T14" fmla="*/ 3 w 699"/>
                  <a:gd name="T15" fmla="*/ 165 h 194"/>
                  <a:gd name="T16" fmla="*/ 639 w 699"/>
                  <a:gd name="T17" fmla="*/ 178 h 194"/>
                  <a:gd name="T18" fmla="*/ 667 w 699"/>
                  <a:gd name="T19" fmla="*/ 156 h 194"/>
                  <a:gd name="T20" fmla="*/ 664 w 699"/>
                  <a:gd name="T21" fmla="*/ 13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9" h="194">
                    <a:moveTo>
                      <a:pt x="664" y="136"/>
                    </a:moveTo>
                    <a:lnTo>
                      <a:pt x="673" y="72"/>
                    </a:lnTo>
                    <a:lnTo>
                      <a:pt x="676" y="4"/>
                    </a:lnTo>
                    <a:lnTo>
                      <a:pt x="699" y="0"/>
                    </a:lnTo>
                    <a:lnTo>
                      <a:pt x="683" y="178"/>
                    </a:lnTo>
                    <a:lnTo>
                      <a:pt x="650" y="194"/>
                    </a:lnTo>
                    <a:lnTo>
                      <a:pt x="0" y="189"/>
                    </a:lnTo>
                    <a:lnTo>
                      <a:pt x="3" y="165"/>
                    </a:lnTo>
                    <a:lnTo>
                      <a:pt x="639" y="178"/>
                    </a:lnTo>
                    <a:lnTo>
                      <a:pt x="667" y="156"/>
                    </a:lnTo>
                    <a:lnTo>
                      <a:pt x="66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8" name="Freeform 38"/>
              <p:cNvSpPr>
                <a:spLocks/>
              </p:cNvSpPr>
              <p:nvPr/>
            </p:nvSpPr>
            <p:spPr bwMode="auto">
              <a:xfrm>
                <a:off x="246" y="3143"/>
                <a:ext cx="350" cy="100"/>
              </a:xfrm>
              <a:custGeom>
                <a:avLst/>
                <a:gdLst>
                  <a:gd name="T0" fmla="*/ 19 w 699"/>
                  <a:gd name="T1" fmla="*/ 183 h 201"/>
                  <a:gd name="T2" fmla="*/ 14 w 699"/>
                  <a:gd name="T3" fmla="*/ 95 h 201"/>
                  <a:gd name="T4" fmla="*/ 28 w 699"/>
                  <a:gd name="T5" fmla="*/ 20 h 201"/>
                  <a:gd name="T6" fmla="*/ 685 w 699"/>
                  <a:gd name="T7" fmla="*/ 30 h 201"/>
                  <a:gd name="T8" fmla="*/ 699 w 699"/>
                  <a:gd name="T9" fmla="*/ 11 h 201"/>
                  <a:gd name="T10" fmla="*/ 546 w 699"/>
                  <a:gd name="T11" fmla="*/ 8 h 201"/>
                  <a:gd name="T12" fmla="*/ 296 w 699"/>
                  <a:gd name="T13" fmla="*/ 8 h 201"/>
                  <a:gd name="T14" fmla="*/ 14 w 699"/>
                  <a:gd name="T15" fmla="*/ 0 h 201"/>
                  <a:gd name="T16" fmla="*/ 0 w 699"/>
                  <a:gd name="T17" fmla="*/ 49 h 201"/>
                  <a:gd name="T18" fmla="*/ 0 w 699"/>
                  <a:gd name="T19" fmla="*/ 120 h 201"/>
                  <a:gd name="T20" fmla="*/ 0 w 699"/>
                  <a:gd name="T21" fmla="*/ 201 h 201"/>
                  <a:gd name="T22" fmla="*/ 19 w 699"/>
                  <a:gd name="T23" fmla="*/ 18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9" h="201">
                    <a:moveTo>
                      <a:pt x="19" y="183"/>
                    </a:moveTo>
                    <a:lnTo>
                      <a:pt x="14" y="95"/>
                    </a:lnTo>
                    <a:lnTo>
                      <a:pt x="28" y="20"/>
                    </a:lnTo>
                    <a:lnTo>
                      <a:pt x="685" y="30"/>
                    </a:lnTo>
                    <a:lnTo>
                      <a:pt x="699" y="11"/>
                    </a:lnTo>
                    <a:lnTo>
                      <a:pt x="546" y="8"/>
                    </a:lnTo>
                    <a:lnTo>
                      <a:pt x="296" y="8"/>
                    </a:lnTo>
                    <a:lnTo>
                      <a:pt x="14" y="0"/>
                    </a:lnTo>
                    <a:lnTo>
                      <a:pt x="0" y="49"/>
                    </a:lnTo>
                    <a:lnTo>
                      <a:pt x="0" y="120"/>
                    </a:lnTo>
                    <a:lnTo>
                      <a:pt x="0" y="201"/>
                    </a:lnTo>
                    <a:lnTo>
                      <a:pt x="19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grpSp>
          <p:nvGrpSpPr>
            <p:cNvPr id="1221738" name="Group 42"/>
            <p:cNvGrpSpPr>
              <a:grpSpLocks/>
            </p:cNvGrpSpPr>
            <p:nvPr/>
          </p:nvGrpSpPr>
          <p:grpSpPr bwMode="auto">
            <a:xfrm>
              <a:off x="952302" y="4483894"/>
              <a:ext cx="688975" cy="131763"/>
              <a:chOff x="464" y="2983"/>
              <a:chExt cx="434" cy="83"/>
            </a:xfrm>
          </p:grpSpPr>
          <p:sp>
            <p:nvSpPr>
              <p:cNvPr id="1221835" name="Freeform 40"/>
              <p:cNvSpPr>
                <a:spLocks/>
              </p:cNvSpPr>
              <p:nvPr/>
            </p:nvSpPr>
            <p:spPr bwMode="auto">
              <a:xfrm>
                <a:off x="464" y="2983"/>
                <a:ext cx="432" cy="76"/>
              </a:xfrm>
              <a:custGeom>
                <a:avLst/>
                <a:gdLst>
                  <a:gd name="T0" fmla="*/ 0 w 865"/>
                  <a:gd name="T1" fmla="*/ 151 h 151"/>
                  <a:gd name="T2" fmla="*/ 8 w 865"/>
                  <a:gd name="T3" fmla="*/ 0 h 151"/>
                  <a:gd name="T4" fmla="*/ 865 w 865"/>
                  <a:gd name="T5" fmla="*/ 15 h 151"/>
                  <a:gd name="T6" fmla="*/ 856 w 865"/>
                  <a:gd name="T7" fmla="*/ 34 h 151"/>
                  <a:gd name="T8" fmla="*/ 27 w 865"/>
                  <a:gd name="T9" fmla="*/ 23 h 151"/>
                  <a:gd name="T10" fmla="*/ 17 w 865"/>
                  <a:gd name="T11" fmla="*/ 150 h 151"/>
                  <a:gd name="T12" fmla="*/ 0 w 865"/>
                  <a:gd name="T1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51">
                    <a:moveTo>
                      <a:pt x="0" y="151"/>
                    </a:moveTo>
                    <a:lnTo>
                      <a:pt x="8" y="0"/>
                    </a:lnTo>
                    <a:lnTo>
                      <a:pt x="865" y="15"/>
                    </a:lnTo>
                    <a:lnTo>
                      <a:pt x="856" y="34"/>
                    </a:lnTo>
                    <a:lnTo>
                      <a:pt x="27" y="23"/>
                    </a:lnTo>
                    <a:lnTo>
                      <a:pt x="17" y="15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6" name="Freeform 41"/>
              <p:cNvSpPr>
                <a:spLocks/>
              </p:cNvSpPr>
              <p:nvPr/>
            </p:nvSpPr>
            <p:spPr bwMode="auto">
              <a:xfrm>
                <a:off x="465" y="2992"/>
                <a:ext cx="433" cy="74"/>
              </a:xfrm>
              <a:custGeom>
                <a:avLst/>
                <a:gdLst>
                  <a:gd name="T0" fmla="*/ 0 w 866"/>
                  <a:gd name="T1" fmla="*/ 137 h 147"/>
                  <a:gd name="T2" fmla="*/ 866 w 866"/>
                  <a:gd name="T3" fmla="*/ 147 h 147"/>
                  <a:gd name="T4" fmla="*/ 861 w 866"/>
                  <a:gd name="T5" fmla="*/ 0 h 147"/>
                  <a:gd name="T6" fmla="*/ 839 w 866"/>
                  <a:gd name="T7" fmla="*/ 13 h 147"/>
                  <a:gd name="T8" fmla="*/ 850 w 866"/>
                  <a:gd name="T9" fmla="*/ 131 h 147"/>
                  <a:gd name="T10" fmla="*/ 1 w 866"/>
                  <a:gd name="T11" fmla="*/ 118 h 147"/>
                  <a:gd name="T12" fmla="*/ 0 w 866"/>
                  <a:gd name="T13" fmla="*/ 1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147">
                    <a:moveTo>
                      <a:pt x="0" y="137"/>
                    </a:moveTo>
                    <a:lnTo>
                      <a:pt x="866" y="147"/>
                    </a:lnTo>
                    <a:lnTo>
                      <a:pt x="861" y="0"/>
                    </a:lnTo>
                    <a:lnTo>
                      <a:pt x="839" y="13"/>
                    </a:lnTo>
                    <a:lnTo>
                      <a:pt x="850" y="131"/>
                    </a:lnTo>
                    <a:lnTo>
                      <a:pt x="1" y="118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grpSp>
          <p:nvGrpSpPr>
            <p:cNvPr id="1221743" name="Group 45"/>
            <p:cNvGrpSpPr>
              <a:grpSpLocks/>
            </p:cNvGrpSpPr>
            <p:nvPr/>
          </p:nvGrpSpPr>
          <p:grpSpPr bwMode="auto">
            <a:xfrm>
              <a:off x="539552" y="4399757"/>
              <a:ext cx="1338263" cy="889000"/>
              <a:chOff x="204" y="2930"/>
              <a:chExt cx="843" cy="560"/>
            </a:xfrm>
          </p:grpSpPr>
          <p:sp>
            <p:nvSpPr>
              <p:cNvPr id="1221833" name="Freeform 43"/>
              <p:cNvSpPr>
                <a:spLocks/>
              </p:cNvSpPr>
              <p:nvPr/>
            </p:nvSpPr>
            <p:spPr bwMode="auto">
              <a:xfrm>
                <a:off x="204" y="2930"/>
                <a:ext cx="824" cy="545"/>
              </a:xfrm>
              <a:custGeom>
                <a:avLst/>
                <a:gdLst>
                  <a:gd name="T0" fmla="*/ 1629 w 1647"/>
                  <a:gd name="T1" fmla="*/ 40 h 1091"/>
                  <a:gd name="T2" fmla="*/ 1392 w 1647"/>
                  <a:gd name="T3" fmla="*/ 50 h 1091"/>
                  <a:gd name="T4" fmla="*/ 1093 w 1647"/>
                  <a:gd name="T5" fmla="*/ 55 h 1091"/>
                  <a:gd name="T6" fmla="*/ 766 w 1647"/>
                  <a:gd name="T7" fmla="*/ 53 h 1091"/>
                  <a:gd name="T8" fmla="*/ 430 w 1647"/>
                  <a:gd name="T9" fmla="*/ 40 h 1091"/>
                  <a:gd name="T10" fmla="*/ 218 w 1647"/>
                  <a:gd name="T11" fmla="*/ 29 h 1091"/>
                  <a:gd name="T12" fmla="*/ 46 w 1647"/>
                  <a:gd name="T13" fmla="*/ 31 h 1091"/>
                  <a:gd name="T14" fmla="*/ 22 w 1647"/>
                  <a:gd name="T15" fmla="*/ 50 h 1091"/>
                  <a:gd name="T16" fmla="*/ 18 w 1647"/>
                  <a:gd name="T17" fmla="*/ 108 h 1091"/>
                  <a:gd name="T18" fmla="*/ 18 w 1647"/>
                  <a:gd name="T19" fmla="*/ 299 h 1091"/>
                  <a:gd name="T20" fmla="*/ 37 w 1647"/>
                  <a:gd name="T21" fmla="*/ 507 h 1091"/>
                  <a:gd name="T22" fmla="*/ 40 w 1647"/>
                  <a:gd name="T23" fmla="*/ 685 h 1091"/>
                  <a:gd name="T24" fmla="*/ 59 w 1647"/>
                  <a:gd name="T25" fmla="*/ 857 h 1091"/>
                  <a:gd name="T26" fmla="*/ 68 w 1647"/>
                  <a:gd name="T27" fmla="*/ 1030 h 1091"/>
                  <a:gd name="T28" fmla="*/ 77 w 1647"/>
                  <a:gd name="T29" fmla="*/ 1069 h 1091"/>
                  <a:gd name="T30" fmla="*/ 80 w 1647"/>
                  <a:gd name="T31" fmla="*/ 1091 h 1091"/>
                  <a:gd name="T32" fmla="*/ 33 w 1647"/>
                  <a:gd name="T33" fmla="*/ 1088 h 1091"/>
                  <a:gd name="T34" fmla="*/ 37 w 1647"/>
                  <a:gd name="T35" fmla="*/ 1048 h 1091"/>
                  <a:gd name="T36" fmla="*/ 40 w 1647"/>
                  <a:gd name="T37" fmla="*/ 947 h 1091"/>
                  <a:gd name="T38" fmla="*/ 28 w 1647"/>
                  <a:gd name="T39" fmla="*/ 784 h 1091"/>
                  <a:gd name="T40" fmla="*/ 15 w 1647"/>
                  <a:gd name="T41" fmla="*/ 600 h 1091"/>
                  <a:gd name="T42" fmla="*/ 6 w 1647"/>
                  <a:gd name="T43" fmla="*/ 443 h 1091"/>
                  <a:gd name="T44" fmla="*/ 3 w 1647"/>
                  <a:gd name="T45" fmla="*/ 273 h 1091"/>
                  <a:gd name="T46" fmla="*/ 0 w 1647"/>
                  <a:gd name="T47" fmla="*/ 105 h 1091"/>
                  <a:gd name="T48" fmla="*/ 6 w 1647"/>
                  <a:gd name="T49" fmla="*/ 31 h 1091"/>
                  <a:gd name="T50" fmla="*/ 15 w 1647"/>
                  <a:gd name="T51" fmla="*/ 3 h 1091"/>
                  <a:gd name="T52" fmla="*/ 52 w 1647"/>
                  <a:gd name="T53" fmla="*/ 0 h 1091"/>
                  <a:gd name="T54" fmla="*/ 157 w 1647"/>
                  <a:gd name="T55" fmla="*/ 16 h 1091"/>
                  <a:gd name="T56" fmla="*/ 299 w 1647"/>
                  <a:gd name="T57" fmla="*/ 13 h 1091"/>
                  <a:gd name="T58" fmla="*/ 501 w 1647"/>
                  <a:gd name="T59" fmla="*/ 25 h 1091"/>
                  <a:gd name="T60" fmla="*/ 737 w 1647"/>
                  <a:gd name="T61" fmla="*/ 34 h 1091"/>
                  <a:gd name="T62" fmla="*/ 1063 w 1647"/>
                  <a:gd name="T63" fmla="*/ 40 h 1091"/>
                  <a:gd name="T64" fmla="*/ 1281 w 1647"/>
                  <a:gd name="T65" fmla="*/ 34 h 1091"/>
                  <a:gd name="T66" fmla="*/ 1518 w 1647"/>
                  <a:gd name="T67" fmla="*/ 29 h 1091"/>
                  <a:gd name="T68" fmla="*/ 1647 w 1647"/>
                  <a:gd name="T69" fmla="*/ 18 h 1091"/>
                  <a:gd name="T70" fmla="*/ 1629 w 1647"/>
                  <a:gd name="T71" fmla="*/ 4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7" h="1091">
                    <a:moveTo>
                      <a:pt x="1629" y="40"/>
                    </a:moveTo>
                    <a:lnTo>
                      <a:pt x="1392" y="50"/>
                    </a:lnTo>
                    <a:lnTo>
                      <a:pt x="1093" y="55"/>
                    </a:lnTo>
                    <a:lnTo>
                      <a:pt x="766" y="53"/>
                    </a:lnTo>
                    <a:lnTo>
                      <a:pt x="430" y="40"/>
                    </a:lnTo>
                    <a:lnTo>
                      <a:pt x="218" y="29"/>
                    </a:lnTo>
                    <a:lnTo>
                      <a:pt x="46" y="31"/>
                    </a:lnTo>
                    <a:lnTo>
                      <a:pt x="22" y="50"/>
                    </a:lnTo>
                    <a:lnTo>
                      <a:pt x="18" y="108"/>
                    </a:lnTo>
                    <a:lnTo>
                      <a:pt x="18" y="299"/>
                    </a:lnTo>
                    <a:lnTo>
                      <a:pt x="37" y="507"/>
                    </a:lnTo>
                    <a:lnTo>
                      <a:pt x="40" y="685"/>
                    </a:lnTo>
                    <a:lnTo>
                      <a:pt x="59" y="857"/>
                    </a:lnTo>
                    <a:lnTo>
                      <a:pt x="68" y="1030"/>
                    </a:lnTo>
                    <a:lnTo>
                      <a:pt x="77" y="1069"/>
                    </a:lnTo>
                    <a:lnTo>
                      <a:pt x="80" y="1091"/>
                    </a:lnTo>
                    <a:lnTo>
                      <a:pt x="33" y="1088"/>
                    </a:lnTo>
                    <a:lnTo>
                      <a:pt x="37" y="1048"/>
                    </a:lnTo>
                    <a:lnTo>
                      <a:pt x="40" y="947"/>
                    </a:lnTo>
                    <a:lnTo>
                      <a:pt x="28" y="784"/>
                    </a:lnTo>
                    <a:lnTo>
                      <a:pt x="15" y="600"/>
                    </a:lnTo>
                    <a:lnTo>
                      <a:pt x="6" y="443"/>
                    </a:lnTo>
                    <a:lnTo>
                      <a:pt x="3" y="273"/>
                    </a:lnTo>
                    <a:lnTo>
                      <a:pt x="0" y="105"/>
                    </a:lnTo>
                    <a:lnTo>
                      <a:pt x="6" y="31"/>
                    </a:lnTo>
                    <a:lnTo>
                      <a:pt x="15" y="3"/>
                    </a:lnTo>
                    <a:lnTo>
                      <a:pt x="52" y="0"/>
                    </a:lnTo>
                    <a:lnTo>
                      <a:pt x="157" y="16"/>
                    </a:lnTo>
                    <a:lnTo>
                      <a:pt x="299" y="13"/>
                    </a:lnTo>
                    <a:lnTo>
                      <a:pt x="501" y="25"/>
                    </a:lnTo>
                    <a:lnTo>
                      <a:pt x="737" y="34"/>
                    </a:lnTo>
                    <a:lnTo>
                      <a:pt x="1063" y="40"/>
                    </a:lnTo>
                    <a:lnTo>
                      <a:pt x="1281" y="34"/>
                    </a:lnTo>
                    <a:lnTo>
                      <a:pt x="1518" y="29"/>
                    </a:lnTo>
                    <a:lnTo>
                      <a:pt x="1647" y="18"/>
                    </a:lnTo>
                    <a:lnTo>
                      <a:pt x="1629" y="4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4" name="Freeform 44"/>
              <p:cNvSpPr>
                <a:spLocks/>
              </p:cNvSpPr>
              <p:nvPr/>
            </p:nvSpPr>
            <p:spPr bwMode="auto">
              <a:xfrm>
                <a:off x="227" y="2943"/>
                <a:ext cx="820" cy="547"/>
              </a:xfrm>
              <a:custGeom>
                <a:avLst/>
                <a:gdLst>
                  <a:gd name="T0" fmla="*/ 18 w 1641"/>
                  <a:gd name="T1" fmla="*/ 1036 h 1094"/>
                  <a:gd name="T2" fmla="*/ 393 w 1641"/>
                  <a:gd name="T3" fmla="*/ 1042 h 1094"/>
                  <a:gd name="T4" fmla="*/ 781 w 1641"/>
                  <a:gd name="T5" fmla="*/ 1045 h 1094"/>
                  <a:gd name="T6" fmla="*/ 1021 w 1641"/>
                  <a:gd name="T7" fmla="*/ 1045 h 1094"/>
                  <a:gd name="T8" fmla="*/ 1250 w 1641"/>
                  <a:gd name="T9" fmla="*/ 1049 h 1094"/>
                  <a:gd name="T10" fmla="*/ 1573 w 1641"/>
                  <a:gd name="T11" fmla="*/ 1058 h 1094"/>
                  <a:gd name="T12" fmla="*/ 1623 w 1641"/>
                  <a:gd name="T13" fmla="*/ 1066 h 1094"/>
                  <a:gd name="T14" fmla="*/ 1619 w 1641"/>
                  <a:gd name="T15" fmla="*/ 920 h 1094"/>
                  <a:gd name="T16" fmla="*/ 1588 w 1641"/>
                  <a:gd name="T17" fmla="*/ 732 h 1094"/>
                  <a:gd name="T18" fmla="*/ 1564 w 1641"/>
                  <a:gd name="T19" fmla="*/ 565 h 1094"/>
                  <a:gd name="T20" fmla="*/ 1558 w 1641"/>
                  <a:gd name="T21" fmla="*/ 317 h 1094"/>
                  <a:gd name="T22" fmla="*/ 1564 w 1641"/>
                  <a:gd name="T23" fmla="*/ 185 h 1094"/>
                  <a:gd name="T24" fmla="*/ 1586 w 1641"/>
                  <a:gd name="T25" fmla="*/ 50 h 1094"/>
                  <a:gd name="T26" fmla="*/ 1576 w 1641"/>
                  <a:gd name="T27" fmla="*/ 7 h 1094"/>
                  <a:gd name="T28" fmla="*/ 1588 w 1641"/>
                  <a:gd name="T29" fmla="*/ 0 h 1094"/>
                  <a:gd name="T30" fmla="*/ 1604 w 1641"/>
                  <a:gd name="T31" fmla="*/ 55 h 1094"/>
                  <a:gd name="T32" fmla="*/ 1595 w 1641"/>
                  <a:gd name="T33" fmla="*/ 135 h 1094"/>
                  <a:gd name="T34" fmla="*/ 1576 w 1641"/>
                  <a:gd name="T35" fmla="*/ 243 h 1094"/>
                  <a:gd name="T36" fmla="*/ 1573 w 1641"/>
                  <a:gd name="T37" fmla="*/ 360 h 1094"/>
                  <a:gd name="T38" fmla="*/ 1586 w 1641"/>
                  <a:gd name="T39" fmla="*/ 545 h 1094"/>
                  <a:gd name="T40" fmla="*/ 1597 w 1641"/>
                  <a:gd name="T41" fmla="*/ 667 h 1094"/>
                  <a:gd name="T42" fmla="*/ 1613 w 1641"/>
                  <a:gd name="T43" fmla="*/ 772 h 1094"/>
                  <a:gd name="T44" fmla="*/ 1628 w 1641"/>
                  <a:gd name="T45" fmla="*/ 889 h 1094"/>
                  <a:gd name="T46" fmla="*/ 1638 w 1641"/>
                  <a:gd name="T47" fmla="*/ 972 h 1094"/>
                  <a:gd name="T48" fmla="*/ 1641 w 1641"/>
                  <a:gd name="T49" fmla="*/ 1086 h 1094"/>
                  <a:gd name="T50" fmla="*/ 1625 w 1641"/>
                  <a:gd name="T51" fmla="*/ 1094 h 1094"/>
                  <a:gd name="T52" fmla="*/ 1573 w 1641"/>
                  <a:gd name="T53" fmla="*/ 1079 h 1094"/>
                  <a:gd name="T54" fmla="*/ 1420 w 1641"/>
                  <a:gd name="T55" fmla="*/ 1073 h 1094"/>
                  <a:gd name="T56" fmla="*/ 1171 w 1641"/>
                  <a:gd name="T57" fmla="*/ 1066 h 1094"/>
                  <a:gd name="T58" fmla="*/ 995 w 1641"/>
                  <a:gd name="T59" fmla="*/ 1060 h 1094"/>
                  <a:gd name="T60" fmla="*/ 842 w 1641"/>
                  <a:gd name="T61" fmla="*/ 1060 h 1094"/>
                  <a:gd name="T62" fmla="*/ 630 w 1641"/>
                  <a:gd name="T63" fmla="*/ 1055 h 1094"/>
                  <a:gd name="T64" fmla="*/ 418 w 1641"/>
                  <a:gd name="T65" fmla="*/ 1055 h 1094"/>
                  <a:gd name="T66" fmla="*/ 184 w 1641"/>
                  <a:gd name="T67" fmla="*/ 1055 h 1094"/>
                  <a:gd name="T68" fmla="*/ 0 w 1641"/>
                  <a:gd name="T69" fmla="*/ 1060 h 1094"/>
                  <a:gd name="T70" fmla="*/ 18 w 1641"/>
                  <a:gd name="T71" fmla="*/ 1036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1" h="1094">
                    <a:moveTo>
                      <a:pt x="18" y="1036"/>
                    </a:moveTo>
                    <a:lnTo>
                      <a:pt x="393" y="1042"/>
                    </a:lnTo>
                    <a:lnTo>
                      <a:pt x="781" y="1045"/>
                    </a:lnTo>
                    <a:lnTo>
                      <a:pt x="1021" y="1045"/>
                    </a:lnTo>
                    <a:lnTo>
                      <a:pt x="1250" y="1049"/>
                    </a:lnTo>
                    <a:lnTo>
                      <a:pt x="1573" y="1058"/>
                    </a:lnTo>
                    <a:lnTo>
                      <a:pt x="1623" y="1066"/>
                    </a:lnTo>
                    <a:lnTo>
                      <a:pt x="1619" y="920"/>
                    </a:lnTo>
                    <a:lnTo>
                      <a:pt x="1588" y="732"/>
                    </a:lnTo>
                    <a:lnTo>
                      <a:pt x="1564" y="565"/>
                    </a:lnTo>
                    <a:lnTo>
                      <a:pt x="1558" y="317"/>
                    </a:lnTo>
                    <a:lnTo>
                      <a:pt x="1564" y="185"/>
                    </a:lnTo>
                    <a:lnTo>
                      <a:pt x="1586" y="50"/>
                    </a:lnTo>
                    <a:lnTo>
                      <a:pt x="1576" y="7"/>
                    </a:lnTo>
                    <a:lnTo>
                      <a:pt x="1588" y="0"/>
                    </a:lnTo>
                    <a:lnTo>
                      <a:pt x="1604" y="55"/>
                    </a:lnTo>
                    <a:lnTo>
                      <a:pt x="1595" y="135"/>
                    </a:lnTo>
                    <a:lnTo>
                      <a:pt x="1576" y="243"/>
                    </a:lnTo>
                    <a:lnTo>
                      <a:pt x="1573" y="360"/>
                    </a:lnTo>
                    <a:lnTo>
                      <a:pt x="1586" y="545"/>
                    </a:lnTo>
                    <a:lnTo>
                      <a:pt x="1597" y="667"/>
                    </a:lnTo>
                    <a:lnTo>
                      <a:pt x="1613" y="772"/>
                    </a:lnTo>
                    <a:lnTo>
                      <a:pt x="1628" y="889"/>
                    </a:lnTo>
                    <a:lnTo>
                      <a:pt x="1638" y="972"/>
                    </a:lnTo>
                    <a:lnTo>
                      <a:pt x="1641" y="1086"/>
                    </a:lnTo>
                    <a:lnTo>
                      <a:pt x="1625" y="1094"/>
                    </a:lnTo>
                    <a:lnTo>
                      <a:pt x="1573" y="1079"/>
                    </a:lnTo>
                    <a:lnTo>
                      <a:pt x="1420" y="1073"/>
                    </a:lnTo>
                    <a:lnTo>
                      <a:pt x="1171" y="1066"/>
                    </a:lnTo>
                    <a:lnTo>
                      <a:pt x="995" y="1060"/>
                    </a:lnTo>
                    <a:lnTo>
                      <a:pt x="842" y="1060"/>
                    </a:lnTo>
                    <a:lnTo>
                      <a:pt x="630" y="1055"/>
                    </a:lnTo>
                    <a:lnTo>
                      <a:pt x="418" y="1055"/>
                    </a:lnTo>
                    <a:lnTo>
                      <a:pt x="184" y="1055"/>
                    </a:lnTo>
                    <a:lnTo>
                      <a:pt x="0" y="1060"/>
                    </a:lnTo>
                    <a:lnTo>
                      <a:pt x="18" y="1036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grpSp>
          <p:nvGrpSpPr>
            <p:cNvPr id="1221746" name="Group 52"/>
            <p:cNvGrpSpPr>
              <a:grpSpLocks/>
            </p:cNvGrpSpPr>
            <p:nvPr/>
          </p:nvGrpSpPr>
          <p:grpSpPr bwMode="auto">
            <a:xfrm>
              <a:off x="1085652" y="4837907"/>
              <a:ext cx="615950" cy="850900"/>
              <a:chOff x="548" y="3206"/>
              <a:chExt cx="388" cy="536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827" name="Freeform 46"/>
              <p:cNvSpPr>
                <a:spLocks/>
              </p:cNvSpPr>
              <p:nvPr/>
            </p:nvSpPr>
            <p:spPr bwMode="auto">
              <a:xfrm>
                <a:off x="656" y="3277"/>
                <a:ext cx="107" cy="104"/>
              </a:xfrm>
              <a:custGeom>
                <a:avLst/>
                <a:gdLst>
                  <a:gd name="T0" fmla="*/ 137 w 214"/>
                  <a:gd name="T1" fmla="*/ 45 h 206"/>
                  <a:gd name="T2" fmla="*/ 112 w 214"/>
                  <a:gd name="T3" fmla="*/ 19 h 206"/>
                  <a:gd name="T4" fmla="*/ 77 w 214"/>
                  <a:gd name="T5" fmla="*/ 3 h 206"/>
                  <a:gd name="T6" fmla="*/ 58 w 214"/>
                  <a:gd name="T7" fmla="*/ 0 h 206"/>
                  <a:gd name="T8" fmla="*/ 31 w 214"/>
                  <a:gd name="T9" fmla="*/ 10 h 206"/>
                  <a:gd name="T10" fmla="*/ 16 w 214"/>
                  <a:gd name="T11" fmla="*/ 26 h 206"/>
                  <a:gd name="T12" fmla="*/ 7 w 214"/>
                  <a:gd name="T13" fmla="*/ 56 h 206"/>
                  <a:gd name="T14" fmla="*/ 0 w 214"/>
                  <a:gd name="T15" fmla="*/ 86 h 206"/>
                  <a:gd name="T16" fmla="*/ 5 w 214"/>
                  <a:gd name="T17" fmla="*/ 137 h 206"/>
                  <a:gd name="T18" fmla="*/ 16 w 214"/>
                  <a:gd name="T19" fmla="*/ 167 h 206"/>
                  <a:gd name="T20" fmla="*/ 30 w 214"/>
                  <a:gd name="T21" fmla="*/ 187 h 206"/>
                  <a:gd name="T22" fmla="*/ 56 w 214"/>
                  <a:gd name="T23" fmla="*/ 200 h 206"/>
                  <a:gd name="T24" fmla="*/ 77 w 214"/>
                  <a:gd name="T25" fmla="*/ 206 h 206"/>
                  <a:gd name="T26" fmla="*/ 103 w 214"/>
                  <a:gd name="T27" fmla="*/ 205 h 206"/>
                  <a:gd name="T28" fmla="*/ 121 w 214"/>
                  <a:gd name="T29" fmla="*/ 195 h 206"/>
                  <a:gd name="T30" fmla="*/ 136 w 214"/>
                  <a:gd name="T31" fmla="*/ 177 h 206"/>
                  <a:gd name="T32" fmla="*/ 142 w 214"/>
                  <a:gd name="T33" fmla="*/ 151 h 206"/>
                  <a:gd name="T34" fmla="*/ 150 w 214"/>
                  <a:gd name="T35" fmla="*/ 123 h 206"/>
                  <a:gd name="T36" fmla="*/ 155 w 214"/>
                  <a:gd name="T37" fmla="*/ 89 h 206"/>
                  <a:gd name="T38" fmla="*/ 151 w 214"/>
                  <a:gd name="T39" fmla="*/ 70 h 206"/>
                  <a:gd name="T40" fmla="*/ 174 w 214"/>
                  <a:gd name="T41" fmla="*/ 51 h 206"/>
                  <a:gd name="T42" fmla="*/ 204 w 214"/>
                  <a:gd name="T43" fmla="*/ 37 h 206"/>
                  <a:gd name="T44" fmla="*/ 214 w 214"/>
                  <a:gd name="T45" fmla="*/ 22 h 206"/>
                  <a:gd name="T46" fmla="*/ 213 w 214"/>
                  <a:gd name="T47" fmla="*/ 14 h 206"/>
                  <a:gd name="T48" fmla="*/ 195 w 214"/>
                  <a:gd name="T49" fmla="*/ 7 h 206"/>
                  <a:gd name="T50" fmla="*/ 178 w 214"/>
                  <a:gd name="T51" fmla="*/ 14 h 206"/>
                  <a:gd name="T52" fmla="*/ 164 w 214"/>
                  <a:gd name="T53" fmla="*/ 38 h 206"/>
                  <a:gd name="T54" fmla="*/ 137 w 214"/>
                  <a:gd name="T55" fmla="*/ 4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4" h="206">
                    <a:moveTo>
                      <a:pt x="137" y="45"/>
                    </a:moveTo>
                    <a:lnTo>
                      <a:pt x="112" y="19"/>
                    </a:lnTo>
                    <a:lnTo>
                      <a:pt x="77" y="3"/>
                    </a:lnTo>
                    <a:lnTo>
                      <a:pt x="58" y="0"/>
                    </a:lnTo>
                    <a:lnTo>
                      <a:pt x="31" y="10"/>
                    </a:lnTo>
                    <a:lnTo>
                      <a:pt x="16" y="26"/>
                    </a:lnTo>
                    <a:lnTo>
                      <a:pt x="7" y="56"/>
                    </a:lnTo>
                    <a:lnTo>
                      <a:pt x="0" y="86"/>
                    </a:lnTo>
                    <a:lnTo>
                      <a:pt x="5" y="137"/>
                    </a:lnTo>
                    <a:lnTo>
                      <a:pt x="16" y="167"/>
                    </a:lnTo>
                    <a:lnTo>
                      <a:pt x="30" y="187"/>
                    </a:lnTo>
                    <a:lnTo>
                      <a:pt x="56" y="200"/>
                    </a:lnTo>
                    <a:lnTo>
                      <a:pt x="77" y="206"/>
                    </a:lnTo>
                    <a:lnTo>
                      <a:pt x="103" y="205"/>
                    </a:lnTo>
                    <a:lnTo>
                      <a:pt x="121" y="195"/>
                    </a:lnTo>
                    <a:lnTo>
                      <a:pt x="136" y="177"/>
                    </a:lnTo>
                    <a:lnTo>
                      <a:pt x="142" y="151"/>
                    </a:lnTo>
                    <a:lnTo>
                      <a:pt x="150" y="123"/>
                    </a:lnTo>
                    <a:lnTo>
                      <a:pt x="155" y="89"/>
                    </a:lnTo>
                    <a:lnTo>
                      <a:pt x="151" y="70"/>
                    </a:lnTo>
                    <a:lnTo>
                      <a:pt x="174" y="51"/>
                    </a:lnTo>
                    <a:lnTo>
                      <a:pt x="204" y="37"/>
                    </a:lnTo>
                    <a:lnTo>
                      <a:pt x="214" y="22"/>
                    </a:lnTo>
                    <a:lnTo>
                      <a:pt x="213" y="14"/>
                    </a:lnTo>
                    <a:lnTo>
                      <a:pt x="195" y="7"/>
                    </a:lnTo>
                    <a:lnTo>
                      <a:pt x="178" y="14"/>
                    </a:lnTo>
                    <a:lnTo>
                      <a:pt x="164" y="38"/>
                    </a:lnTo>
                    <a:lnTo>
                      <a:pt x="137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28" name="Freeform 47"/>
              <p:cNvSpPr>
                <a:spLocks/>
              </p:cNvSpPr>
              <p:nvPr/>
            </p:nvSpPr>
            <p:spPr bwMode="auto">
              <a:xfrm>
                <a:off x="692" y="3388"/>
                <a:ext cx="92" cy="158"/>
              </a:xfrm>
              <a:custGeom>
                <a:avLst/>
                <a:gdLst>
                  <a:gd name="T0" fmla="*/ 24 w 184"/>
                  <a:gd name="T1" fmla="*/ 7 h 315"/>
                  <a:gd name="T2" fmla="*/ 63 w 184"/>
                  <a:gd name="T3" fmla="*/ 0 h 315"/>
                  <a:gd name="T4" fmla="*/ 97 w 184"/>
                  <a:gd name="T5" fmla="*/ 7 h 315"/>
                  <a:gd name="T6" fmla="*/ 126 w 184"/>
                  <a:gd name="T7" fmla="*/ 21 h 315"/>
                  <a:gd name="T8" fmla="*/ 148 w 184"/>
                  <a:gd name="T9" fmla="*/ 43 h 315"/>
                  <a:gd name="T10" fmla="*/ 163 w 184"/>
                  <a:gd name="T11" fmla="*/ 68 h 315"/>
                  <a:gd name="T12" fmla="*/ 174 w 184"/>
                  <a:gd name="T13" fmla="*/ 100 h 315"/>
                  <a:gd name="T14" fmla="*/ 182 w 184"/>
                  <a:gd name="T15" fmla="*/ 132 h 315"/>
                  <a:gd name="T16" fmla="*/ 184 w 184"/>
                  <a:gd name="T17" fmla="*/ 169 h 315"/>
                  <a:gd name="T18" fmla="*/ 177 w 184"/>
                  <a:gd name="T19" fmla="*/ 211 h 315"/>
                  <a:gd name="T20" fmla="*/ 167 w 184"/>
                  <a:gd name="T21" fmla="*/ 244 h 315"/>
                  <a:gd name="T22" fmla="*/ 154 w 184"/>
                  <a:gd name="T23" fmla="*/ 273 h 315"/>
                  <a:gd name="T24" fmla="*/ 140 w 184"/>
                  <a:gd name="T25" fmla="*/ 296 h 315"/>
                  <a:gd name="T26" fmla="*/ 119 w 184"/>
                  <a:gd name="T27" fmla="*/ 310 h 315"/>
                  <a:gd name="T28" fmla="*/ 91 w 184"/>
                  <a:gd name="T29" fmla="*/ 315 h 315"/>
                  <a:gd name="T30" fmla="*/ 66 w 184"/>
                  <a:gd name="T31" fmla="*/ 313 h 315"/>
                  <a:gd name="T32" fmla="*/ 47 w 184"/>
                  <a:gd name="T33" fmla="*/ 301 h 315"/>
                  <a:gd name="T34" fmla="*/ 37 w 184"/>
                  <a:gd name="T35" fmla="*/ 287 h 315"/>
                  <a:gd name="T36" fmla="*/ 29 w 184"/>
                  <a:gd name="T37" fmla="*/ 261 h 315"/>
                  <a:gd name="T38" fmla="*/ 32 w 184"/>
                  <a:gd name="T39" fmla="*/ 227 h 315"/>
                  <a:gd name="T40" fmla="*/ 42 w 184"/>
                  <a:gd name="T41" fmla="*/ 207 h 315"/>
                  <a:gd name="T42" fmla="*/ 51 w 184"/>
                  <a:gd name="T43" fmla="*/ 180 h 315"/>
                  <a:gd name="T44" fmla="*/ 51 w 184"/>
                  <a:gd name="T45" fmla="*/ 161 h 315"/>
                  <a:gd name="T46" fmla="*/ 43 w 184"/>
                  <a:gd name="T47" fmla="*/ 146 h 315"/>
                  <a:gd name="T48" fmla="*/ 32 w 184"/>
                  <a:gd name="T49" fmla="*/ 122 h 315"/>
                  <a:gd name="T50" fmla="*/ 14 w 184"/>
                  <a:gd name="T51" fmla="*/ 99 h 315"/>
                  <a:gd name="T52" fmla="*/ 0 w 184"/>
                  <a:gd name="T53" fmla="*/ 72 h 315"/>
                  <a:gd name="T54" fmla="*/ 0 w 184"/>
                  <a:gd name="T55" fmla="*/ 48 h 315"/>
                  <a:gd name="T56" fmla="*/ 5 w 184"/>
                  <a:gd name="T57" fmla="*/ 28 h 315"/>
                  <a:gd name="T58" fmla="*/ 24 w 184"/>
                  <a:gd name="T59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315">
                    <a:moveTo>
                      <a:pt x="24" y="7"/>
                    </a:moveTo>
                    <a:lnTo>
                      <a:pt x="63" y="0"/>
                    </a:lnTo>
                    <a:lnTo>
                      <a:pt x="97" y="7"/>
                    </a:lnTo>
                    <a:lnTo>
                      <a:pt x="126" y="21"/>
                    </a:lnTo>
                    <a:lnTo>
                      <a:pt x="148" y="43"/>
                    </a:lnTo>
                    <a:lnTo>
                      <a:pt x="163" y="68"/>
                    </a:lnTo>
                    <a:lnTo>
                      <a:pt x="174" y="100"/>
                    </a:lnTo>
                    <a:lnTo>
                      <a:pt x="182" y="132"/>
                    </a:lnTo>
                    <a:lnTo>
                      <a:pt x="184" y="169"/>
                    </a:lnTo>
                    <a:lnTo>
                      <a:pt x="177" y="211"/>
                    </a:lnTo>
                    <a:lnTo>
                      <a:pt x="167" y="244"/>
                    </a:lnTo>
                    <a:lnTo>
                      <a:pt x="154" y="273"/>
                    </a:lnTo>
                    <a:lnTo>
                      <a:pt x="140" y="296"/>
                    </a:lnTo>
                    <a:lnTo>
                      <a:pt x="119" y="310"/>
                    </a:lnTo>
                    <a:lnTo>
                      <a:pt x="91" y="315"/>
                    </a:lnTo>
                    <a:lnTo>
                      <a:pt x="66" y="313"/>
                    </a:lnTo>
                    <a:lnTo>
                      <a:pt x="47" y="301"/>
                    </a:lnTo>
                    <a:lnTo>
                      <a:pt x="37" y="287"/>
                    </a:lnTo>
                    <a:lnTo>
                      <a:pt x="29" y="261"/>
                    </a:lnTo>
                    <a:lnTo>
                      <a:pt x="32" y="227"/>
                    </a:lnTo>
                    <a:lnTo>
                      <a:pt x="42" y="207"/>
                    </a:lnTo>
                    <a:lnTo>
                      <a:pt x="51" y="180"/>
                    </a:lnTo>
                    <a:lnTo>
                      <a:pt x="51" y="161"/>
                    </a:lnTo>
                    <a:lnTo>
                      <a:pt x="43" y="146"/>
                    </a:lnTo>
                    <a:lnTo>
                      <a:pt x="32" y="122"/>
                    </a:lnTo>
                    <a:lnTo>
                      <a:pt x="14" y="99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5" y="28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29" name="Freeform 48"/>
              <p:cNvSpPr>
                <a:spLocks/>
              </p:cNvSpPr>
              <p:nvPr/>
            </p:nvSpPr>
            <p:spPr bwMode="auto">
              <a:xfrm>
                <a:off x="548" y="3206"/>
                <a:ext cx="167" cy="220"/>
              </a:xfrm>
              <a:custGeom>
                <a:avLst/>
                <a:gdLst>
                  <a:gd name="T0" fmla="*/ 263 w 334"/>
                  <a:gd name="T1" fmla="*/ 395 h 440"/>
                  <a:gd name="T2" fmla="*/ 298 w 334"/>
                  <a:gd name="T3" fmla="*/ 392 h 440"/>
                  <a:gd name="T4" fmla="*/ 325 w 334"/>
                  <a:gd name="T5" fmla="*/ 395 h 440"/>
                  <a:gd name="T6" fmla="*/ 334 w 334"/>
                  <a:gd name="T7" fmla="*/ 413 h 440"/>
                  <a:gd name="T8" fmla="*/ 326 w 334"/>
                  <a:gd name="T9" fmla="*/ 431 h 440"/>
                  <a:gd name="T10" fmla="*/ 307 w 334"/>
                  <a:gd name="T11" fmla="*/ 440 h 440"/>
                  <a:gd name="T12" fmla="*/ 254 w 334"/>
                  <a:gd name="T13" fmla="*/ 432 h 440"/>
                  <a:gd name="T14" fmla="*/ 185 w 334"/>
                  <a:gd name="T15" fmla="*/ 413 h 440"/>
                  <a:gd name="T16" fmla="*/ 127 w 334"/>
                  <a:gd name="T17" fmla="*/ 367 h 440"/>
                  <a:gd name="T18" fmla="*/ 94 w 334"/>
                  <a:gd name="T19" fmla="*/ 294 h 440"/>
                  <a:gd name="T20" fmla="*/ 62 w 334"/>
                  <a:gd name="T21" fmla="*/ 187 h 440"/>
                  <a:gd name="T22" fmla="*/ 48 w 334"/>
                  <a:gd name="T23" fmla="*/ 113 h 440"/>
                  <a:gd name="T24" fmla="*/ 44 w 334"/>
                  <a:gd name="T25" fmla="*/ 89 h 440"/>
                  <a:gd name="T26" fmla="*/ 19 w 334"/>
                  <a:gd name="T27" fmla="*/ 75 h 440"/>
                  <a:gd name="T28" fmla="*/ 0 w 334"/>
                  <a:gd name="T29" fmla="*/ 47 h 440"/>
                  <a:gd name="T30" fmla="*/ 5 w 334"/>
                  <a:gd name="T31" fmla="*/ 25 h 440"/>
                  <a:gd name="T32" fmla="*/ 25 w 334"/>
                  <a:gd name="T33" fmla="*/ 25 h 440"/>
                  <a:gd name="T34" fmla="*/ 42 w 334"/>
                  <a:gd name="T35" fmla="*/ 53 h 440"/>
                  <a:gd name="T36" fmla="*/ 53 w 334"/>
                  <a:gd name="T37" fmla="*/ 51 h 440"/>
                  <a:gd name="T38" fmla="*/ 39 w 334"/>
                  <a:gd name="T39" fmla="*/ 14 h 440"/>
                  <a:gd name="T40" fmla="*/ 53 w 334"/>
                  <a:gd name="T41" fmla="*/ 0 h 440"/>
                  <a:gd name="T42" fmla="*/ 75 w 334"/>
                  <a:gd name="T43" fmla="*/ 29 h 440"/>
                  <a:gd name="T44" fmla="*/ 71 w 334"/>
                  <a:gd name="T45" fmla="*/ 57 h 440"/>
                  <a:gd name="T46" fmla="*/ 92 w 334"/>
                  <a:gd name="T47" fmla="*/ 9 h 440"/>
                  <a:gd name="T48" fmla="*/ 108 w 334"/>
                  <a:gd name="T49" fmla="*/ 14 h 440"/>
                  <a:gd name="T50" fmla="*/ 113 w 334"/>
                  <a:gd name="T51" fmla="*/ 34 h 440"/>
                  <a:gd name="T52" fmla="*/ 95 w 334"/>
                  <a:gd name="T53" fmla="*/ 56 h 440"/>
                  <a:gd name="T54" fmla="*/ 78 w 334"/>
                  <a:gd name="T55" fmla="*/ 81 h 440"/>
                  <a:gd name="T56" fmla="*/ 72 w 334"/>
                  <a:gd name="T57" fmla="*/ 103 h 440"/>
                  <a:gd name="T58" fmla="*/ 80 w 334"/>
                  <a:gd name="T59" fmla="*/ 149 h 440"/>
                  <a:gd name="T60" fmla="*/ 95 w 334"/>
                  <a:gd name="T61" fmla="*/ 210 h 440"/>
                  <a:gd name="T62" fmla="*/ 120 w 334"/>
                  <a:gd name="T63" fmla="*/ 271 h 440"/>
                  <a:gd name="T64" fmla="*/ 152 w 334"/>
                  <a:gd name="T65" fmla="*/ 327 h 440"/>
                  <a:gd name="T66" fmla="*/ 172 w 334"/>
                  <a:gd name="T67" fmla="*/ 361 h 440"/>
                  <a:gd name="T68" fmla="*/ 199 w 334"/>
                  <a:gd name="T69" fmla="*/ 381 h 440"/>
                  <a:gd name="T70" fmla="*/ 232 w 334"/>
                  <a:gd name="T71" fmla="*/ 389 h 440"/>
                  <a:gd name="T72" fmla="*/ 263 w 334"/>
                  <a:gd name="T73" fmla="*/ 39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4" h="440">
                    <a:moveTo>
                      <a:pt x="263" y="395"/>
                    </a:moveTo>
                    <a:lnTo>
                      <a:pt x="298" y="392"/>
                    </a:lnTo>
                    <a:lnTo>
                      <a:pt x="325" y="395"/>
                    </a:lnTo>
                    <a:lnTo>
                      <a:pt x="334" y="413"/>
                    </a:lnTo>
                    <a:lnTo>
                      <a:pt x="326" y="431"/>
                    </a:lnTo>
                    <a:lnTo>
                      <a:pt x="307" y="440"/>
                    </a:lnTo>
                    <a:lnTo>
                      <a:pt x="254" y="432"/>
                    </a:lnTo>
                    <a:lnTo>
                      <a:pt x="185" y="413"/>
                    </a:lnTo>
                    <a:lnTo>
                      <a:pt x="127" y="367"/>
                    </a:lnTo>
                    <a:lnTo>
                      <a:pt x="94" y="294"/>
                    </a:lnTo>
                    <a:lnTo>
                      <a:pt x="62" y="187"/>
                    </a:lnTo>
                    <a:lnTo>
                      <a:pt x="48" y="113"/>
                    </a:lnTo>
                    <a:lnTo>
                      <a:pt x="44" y="89"/>
                    </a:lnTo>
                    <a:lnTo>
                      <a:pt x="19" y="75"/>
                    </a:lnTo>
                    <a:lnTo>
                      <a:pt x="0" y="47"/>
                    </a:lnTo>
                    <a:lnTo>
                      <a:pt x="5" y="25"/>
                    </a:lnTo>
                    <a:lnTo>
                      <a:pt x="25" y="25"/>
                    </a:lnTo>
                    <a:lnTo>
                      <a:pt x="42" y="53"/>
                    </a:lnTo>
                    <a:lnTo>
                      <a:pt x="53" y="51"/>
                    </a:lnTo>
                    <a:lnTo>
                      <a:pt x="39" y="14"/>
                    </a:lnTo>
                    <a:lnTo>
                      <a:pt x="53" y="0"/>
                    </a:lnTo>
                    <a:lnTo>
                      <a:pt x="75" y="29"/>
                    </a:lnTo>
                    <a:lnTo>
                      <a:pt x="71" y="57"/>
                    </a:lnTo>
                    <a:lnTo>
                      <a:pt x="92" y="9"/>
                    </a:lnTo>
                    <a:lnTo>
                      <a:pt x="108" y="14"/>
                    </a:lnTo>
                    <a:lnTo>
                      <a:pt x="113" y="34"/>
                    </a:lnTo>
                    <a:lnTo>
                      <a:pt x="95" y="56"/>
                    </a:lnTo>
                    <a:lnTo>
                      <a:pt x="78" y="81"/>
                    </a:lnTo>
                    <a:lnTo>
                      <a:pt x="72" y="103"/>
                    </a:lnTo>
                    <a:lnTo>
                      <a:pt x="80" y="149"/>
                    </a:lnTo>
                    <a:lnTo>
                      <a:pt x="95" y="210"/>
                    </a:lnTo>
                    <a:lnTo>
                      <a:pt x="120" y="271"/>
                    </a:lnTo>
                    <a:lnTo>
                      <a:pt x="152" y="327"/>
                    </a:lnTo>
                    <a:lnTo>
                      <a:pt x="172" y="361"/>
                    </a:lnTo>
                    <a:lnTo>
                      <a:pt x="199" y="381"/>
                    </a:lnTo>
                    <a:lnTo>
                      <a:pt x="232" y="389"/>
                    </a:lnTo>
                    <a:lnTo>
                      <a:pt x="263" y="3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0" name="Freeform 49"/>
              <p:cNvSpPr>
                <a:spLocks/>
              </p:cNvSpPr>
              <p:nvPr/>
            </p:nvSpPr>
            <p:spPr bwMode="auto">
              <a:xfrm>
                <a:off x="733" y="3249"/>
                <a:ext cx="203" cy="175"/>
              </a:xfrm>
              <a:custGeom>
                <a:avLst/>
                <a:gdLst>
                  <a:gd name="T0" fmla="*/ 12 w 407"/>
                  <a:gd name="T1" fmla="*/ 308 h 350"/>
                  <a:gd name="T2" fmla="*/ 56 w 407"/>
                  <a:gd name="T3" fmla="*/ 304 h 350"/>
                  <a:gd name="T4" fmla="*/ 112 w 407"/>
                  <a:gd name="T5" fmla="*/ 295 h 350"/>
                  <a:gd name="T6" fmla="*/ 187 w 407"/>
                  <a:gd name="T7" fmla="*/ 271 h 350"/>
                  <a:gd name="T8" fmla="*/ 233 w 407"/>
                  <a:gd name="T9" fmla="*/ 243 h 350"/>
                  <a:gd name="T10" fmla="*/ 254 w 407"/>
                  <a:gd name="T11" fmla="*/ 213 h 350"/>
                  <a:gd name="T12" fmla="*/ 275 w 407"/>
                  <a:gd name="T13" fmla="*/ 161 h 350"/>
                  <a:gd name="T14" fmla="*/ 289 w 407"/>
                  <a:gd name="T15" fmla="*/ 109 h 350"/>
                  <a:gd name="T16" fmla="*/ 291 w 407"/>
                  <a:gd name="T17" fmla="*/ 81 h 350"/>
                  <a:gd name="T18" fmla="*/ 287 w 407"/>
                  <a:gd name="T19" fmla="*/ 67 h 350"/>
                  <a:gd name="T20" fmla="*/ 252 w 407"/>
                  <a:gd name="T21" fmla="*/ 62 h 350"/>
                  <a:gd name="T22" fmla="*/ 240 w 407"/>
                  <a:gd name="T23" fmla="*/ 48 h 350"/>
                  <a:gd name="T24" fmla="*/ 247 w 407"/>
                  <a:gd name="T25" fmla="*/ 35 h 350"/>
                  <a:gd name="T26" fmla="*/ 263 w 407"/>
                  <a:gd name="T27" fmla="*/ 35 h 350"/>
                  <a:gd name="T28" fmla="*/ 284 w 407"/>
                  <a:gd name="T29" fmla="*/ 45 h 350"/>
                  <a:gd name="T30" fmla="*/ 296 w 407"/>
                  <a:gd name="T31" fmla="*/ 49 h 350"/>
                  <a:gd name="T32" fmla="*/ 310 w 407"/>
                  <a:gd name="T33" fmla="*/ 42 h 350"/>
                  <a:gd name="T34" fmla="*/ 326 w 407"/>
                  <a:gd name="T35" fmla="*/ 28 h 350"/>
                  <a:gd name="T36" fmla="*/ 338 w 407"/>
                  <a:gd name="T37" fmla="*/ 7 h 350"/>
                  <a:gd name="T38" fmla="*/ 351 w 407"/>
                  <a:gd name="T39" fmla="*/ 0 h 350"/>
                  <a:gd name="T40" fmla="*/ 365 w 407"/>
                  <a:gd name="T41" fmla="*/ 2 h 350"/>
                  <a:gd name="T42" fmla="*/ 361 w 407"/>
                  <a:gd name="T43" fmla="*/ 21 h 350"/>
                  <a:gd name="T44" fmla="*/ 340 w 407"/>
                  <a:gd name="T45" fmla="*/ 42 h 350"/>
                  <a:gd name="T46" fmla="*/ 326 w 407"/>
                  <a:gd name="T47" fmla="*/ 53 h 350"/>
                  <a:gd name="T48" fmla="*/ 329 w 407"/>
                  <a:gd name="T49" fmla="*/ 57 h 350"/>
                  <a:gd name="T50" fmla="*/ 345 w 407"/>
                  <a:gd name="T51" fmla="*/ 57 h 350"/>
                  <a:gd name="T52" fmla="*/ 366 w 407"/>
                  <a:gd name="T53" fmla="*/ 54 h 350"/>
                  <a:gd name="T54" fmla="*/ 384 w 407"/>
                  <a:gd name="T55" fmla="*/ 48 h 350"/>
                  <a:gd name="T56" fmla="*/ 390 w 407"/>
                  <a:gd name="T57" fmla="*/ 34 h 350"/>
                  <a:gd name="T58" fmla="*/ 404 w 407"/>
                  <a:gd name="T59" fmla="*/ 39 h 350"/>
                  <a:gd name="T60" fmla="*/ 407 w 407"/>
                  <a:gd name="T61" fmla="*/ 57 h 350"/>
                  <a:gd name="T62" fmla="*/ 388 w 407"/>
                  <a:gd name="T63" fmla="*/ 72 h 350"/>
                  <a:gd name="T64" fmla="*/ 359 w 407"/>
                  <a:gd name="T65" fmla="*/ 76 h 350"/>
                  <a:gd name="T66" fmla="*/ 329 w 407"/>
                  <a:gd name="T67" fmla="*/ 73 h 350"/>
                  <a:gd name="T68" fmla="*/ 317 w 407"/>
                  <a:gd name="T69" fmla="*/ 81 h 350"/>
                  <a:gd name="T70" fmla="*/ 310 w 407"/>
                  <a:gd name="T71" fmla="*/ 110 h 350"/>
                  <a:gd name="T72" fmla="*/ 305 w 407"/>
                  <a:gd name="T73" fmla="*/ 143 h 350"/>
                  <a:gd name="T74" fmla="*/ 296 w 407"/>
                  <a:gd name="T75" fmla="*/ 184 h 350"/>
                  <a:gd name="T76" fmla="*/ 287 w 407"/>
                  <a:gd name="T77" fmla="*/ 213 h 350"/>
                  <a:gd name="T78" fmla="*/ 275 w 407"/>
                  <a:gd name="T79" fmla="*/ 238 h 350"/>
                  <a:gd name="T80" fmla="*/ 257 w 407"/>
                  <a:gd name="T81" fmla="*/ 262 h 350"/>
                  <a:gd name="T82" fmla="*/ 242 w 407"/>
                  <a:gd name="T83" fmla="*/ 271 h 350"/>
                  <a:gd name="T84" fmla="*/ 214 w 407"/>
                  <a:gd name="T85" fmla="*/ 289 h 350"/>
                  <a:gd name="T86" fmla="*/ 177 w 407"/>
                  <a:gd name="T87" fmla="*/ 308 h 350"/>
                  <a:gd name="T88" fmla="*/ 125 w 407"/>
                  <a:gd name="T89" fmla="*/ 322 h 350"/>
                  <a:gd name="T90" fmla="*/ 83 w 407"/>
                  <a:gd name="T91" fmla="*/ 332 h 350"/>
                  <a:gd name="T92" fmla="*/ 35 w 407"/>
                  <a:gd name="T93" fmla="*/ 350 h 350"/>
                  <a:gd name="T94" fmla="*/ 12 w 407"/>
                  <a:gd name="T95" fmla="*/ 345 h 350"/>
                  <a:gd name="T96" fmla="*/ 0 w 407"/>
                  <a:gd name="T97" fmla="*/ 322 h 350"/>
                  <a:gd name="T98" fmla="*/ 12 w 407"/>
                  <a:gd name="T99" fmla="*/ 308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7" h="350">
                    <a:moveTo>
                      <a:pt x="12" y="308"/>
                    </a:moveTo>
                    <a:lnTo>
                      <a:pt x="56" y="304"/>
                    </a:lnTo>
                    <a:lnTo>
                      <a:pt x="112" y="295"/>
                    </a:lnTo>
                    <a:lnTo>
                      <a:pt x="187" y="271"/>
                    </a:lnTo>
                    <a:lnTo>
                      <a:pt x="233" y="243"/>
                    </a:lnTo>
                    <a:lnTo>
                      <a:pt x="254" y="213"/>
                    </a:lnTo>
                    <a:lnTo>
                      <a:pt x="275" y="161"/>
                    </a:lnTo>
                    <a:lnTo>
                      <a:pt x="289" y="109"/>
                    </a:lnTo>
                    <a:lnTo>
                      <a:pt x="291" y="81"/>
                    </a:lnTo>
                    <a:lnTo>
                      <a:pt x="287" y="67"/>
                    </a:lnTo>
                    <a:lnTo>
                      <a:pt x="252" y="62"/>
                    </a:lnTo>
                    <a:lnTo>
                      <a:pt x="240" y="48"/>
                    </a:lnTo>
                    <a:lnTo>
                      <a:pt x="247" y="35"/>
                    </a:lnTo>
                    <a:lnTo>
                      <a:pt x="263" y="35"/>
                    </a:lnTo>
                    <a:lnTo>
                      <a:pt x="284" y="45"/>
                    </a:lnTo>
                    <a:lnTo>
                      <a:pt x="296" y="49"/>
                    </a:lnTo>
                    <a:lnTo>
                      <a:pt x="310" y="42"/>
                    </a:lnTo>
                    <a:lnTo>
                      <a:pt x="326" y="28"/>
                    </a:lnTo>
                    <a:lnTo>
                      <a:pt x="338" y="7"/>
                    </a:lnTo>
                    <a:lnTo>
                      <a:pt x="351" y="0"/>
                    </a:lnTo>
                    <a:lnTo>
                      <a:pt x="365" y="2"/>
                    </a:lnTo>
                    <a:lnTo>
                      <a:pt x="361" y="21"/>
                    </a:lnTo>
                    <a:lnTo>
                      <a:pt x="340" y="42"/>
                    </a:lnTo>
                    <a:lnTo>
                      <a:pt x="326" y="53"/>
                    </a:lnTo>
                    <a:lnTo>
                      <a:pt x="329" y="57"/>
                    </a:lnTo>
                    <a:lnTo>
                      <a:pt x="345" y="57"/>
                    </a:lnTo>
                    <a:lnTo>
                      <a:pt x="366" y="54"/>
                    </a:lnTo>
                    <a:lnTo>
                      <a:pt x="384" y="48"/>
                    </a:lnTo>
                    <a:lnTo>
                      <a:pt x="390" y="34"/>
                    </a:lnTo>
                    <a:lnTo>
                      <a:pt x="404" y="39"/>
                    </a:lnTo>
                    <a:lnTo>
                      <a:pt x="407" y="57"/>
                    </a:lnTo>
                    <a:lnTo>
                      <a:pt x="388" y="72"/>
                    </a:lnTo>
                    <a:lnTo>
                      <a:pt x="359" y="76"/>
                    </a:lnTo>
                    <a:lnTo>
                      <a:pt x="329" y="73"/>
                    </a:lnTo>
                    <a:lnTo>
                      <a:pt x="317" y="81"/>
                    </a:lnTo>
                    <a:lnTo>
                      <a:pt x="310" y="110"/>
                    </a:lnTo>
                    <a:lnTo>
                      <a:pt x="305" y="143"/>
                    </a:lnTo>
                    <a:lnTo>
                      <a:pt x="296" y="184"/>
                    </a:lnTo>
                    <a:lnTo>
                      <a:pt x="287" y="213"/>
                    </a:lnTo>
                    <a:lnTo>
                      <a:pt x="275" y="238"/>
                    </a:lnTo>
                    <a:lnTo>
                      <a:pt x="257" y="262"/>
                    </a:lnTo>
                    <a:lnTo>
                      <a:pt x="242" y="271"/>
                    </a:lnTo>
                    <a:lnTo>
                      <a:pt x="214" y="289"/>
                    </a:lnTo>
                    <a:lnTo>
                      <a:pt x="177" y="308"/>
                    </a:lnTo>
                    <a:lnTo>
                      <a:pt x="125" y="322"/>
                    </a:lnTo>
                    <a:lnTo>
                      <a:pt x="83" y="332"/>
                    </a:lnTo>
                    <a:lnTo>
                      <a:pt x="35" y="350"/>
                    </a:lnTo>
                    <a:lnTo>
                      <a:pt x="12" y="345"/>
                    </a:lnTo>
                    <a:lnTo>
                      <a:pt x="0" y="322"/>
                    </a:lnTo>
                    <a:lnTo>
                      <a:pt x="12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1" name="Freeform 50"/>
              <p:cNvSpPr>
                <a:spLocks/>
              </p:cNvSpPr>
              <p:nvPr/>
            </p:nvSpPr>
            <p:spPr bwMode="auto">
              <a:xfrm>
                <a:off x="696" y="3515"/>
                <a:ext cx="65" cy="224"/>
              </a:xfrm>
              <a:custGeom>
                <a:avLst/>
                <a:gdLst>
                  <a:gd name="T0" fmla="*/ 33 w 130"/>
                  <a:gd name="T1" fmla="*/ 5 h 448"/>
                  <a:gd name="T2" fmla="*/ 58 w 130"/>
                  <a:gd name="T3" fmla="*/ 0 h 448"/>
                  <a:gd name="T4" fmla="*/ 71 w 130"/>
                  <a:gd name="T5" fmla="*/ 13 h 448"/>
                  <a:gd name="T6" fmla="*/ 75 w 130"/>
                  <a:gd name="T7" fmla="*/ 38 h 448"/>
                  <a:gd name="T8" fmla="*/ 78 w 130"/>
                  <a:gd name="T9" fmla="*/ 86 h 448"/>
                  <a:gd name="T10" fmla="*/ 72 w 130"/>
                  <a:gd name="T11" fmla="*/ 162 h 448"/>
                  <a:gd name="T12" fmla="*/ 63 w 130"/>
                  <a:gd name="T13" fmla="*/ 236 h 448"/>
                  <a:gd name="T14" fmla="*/ 51 w 130"/>
                  <a:gd name="T15" fmla="*/ 313 h 448"/>
                  <a:gd name="T16" fmla="*/ 41 w 130"/>
                  <a:gd name="T17" fmla="*/ 378 h 448"/>
                  <a:gd name="T18" fmla="*/ 39 w 130"/>
                  <a:gd name="T19" fmla="*/ 392 h 448"/>
                  <a:gd name="T20" fmla="*/ 46 w 130"/>
                  <a:gd name="T21" fmla="*/ 398 h 448"/>
                  <a:gd name="T22" fmla="*/ 67 w 130"/>
                  <a:gd name="T23" fmla="*/ 389 h 448"/>
                  <a:gd name="T24" fmla="*/ 83 w 130"/>
                  <a:gd name="T25" fmla="*/ 364 h 448"/>
                  <a:gd name="T26" fmla="*/ 94 w 130"/>
                  <a:gd name="T27" fmla="*/ 354 h 448"/>
                  <a:gd name="T28" fmla="*/ 117 w 130"/>
                  <a:gd name="T29" fmla="*/ 346 h 448"/>
                  <a:gd name="T30" fmla="*/ 126 w 130"/>
                  <a:gd name="T31" fmla="*/ 351 h 448"/>
                  <a:gd name="T32" fmla="*/ 130 w 130"/>
                  <a:gd name="T33" fmla="*/ 374 h 448"/>
                  <a:gd name="T34" fmla="*/ 102 w 130"/>
                  <a:gd name="T35" fmla="*/ 387 h 448"/>
                  <a:gd name="T36" fmla="*/ 71 w 130"/>
                  <a:gd name="T37" fmla="*/ 413 h 448"/>
                  <a:gd name="T38" fmla="*/ 44 w 130"/>
                  <a:gd name="T39" fmla="*/ 440 h 448"/>
                  <a:gd name="T40" fmla="*/ 26 w 130"/>
                  <a:gd name="T41" fmla="*/ 448 h 448"/>
                  <a:gd name="T42" fmla="*/ 12 w 130"/>
                  <a:gd name="T43" fmla="*/ 443 h 448"/>
                  <a:gd name="T44" fmla="*/ 0 w 130"/>
                  <a:gd name="T45" fmla="*/ 433 h 448"/>
                  <a:gd name="T46" fmla="*/ 0 w 130"/>
                  <a:gd name="T47" fmla="*/ 424 h 448"/>
                  <a:gd name="T48" fmla="*/ 11 w 130"/>
                  <a:gd name="T49" fmla="*/ 397 h 448"/>
                  <a:gd name="T50" fmla="*/ 23 w 130"/>
                  <a:gd name="T51" fmla="*/ 379 h 448"/>
                  <a:gd name="T52" fmla="*/ 28 w 130"/>
                  <a:gd name="T53" fmla="*/ 336 h 448"/>
                  <a:gd name="T54" fmla="*/ 28 w 130"/>
                  <a:gd name="T55" fmla="*/ 280 h 448"/>
                  <a:gd name="T56" fmla="*/ 26 w 130"/>
                  <a:gd name="T57" fmla="*/ 200 h 448"/>
                  <a:gd name="T58" fmla="*/ 35 w 130"/>
                  <a:gd name="T59" fmla="*/ 142 h 448"/>
                  <a:gd name="T60" fmla="*/ 29 w 130"/>
                  <a:gd name="T61" fmla="*/ 79 h 448"/>
                  <a:gd name="T62" fmla="*/ 29 w 130"/>
                  <a:gd name="T63" fmla="*/ 31 h 448"/>
                  <a:gd name="T64" fmla="*/ 33 w 130"/>
                  <a:gd name="T65" fmla="*/ 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448">
                    <a:moveTo>
                      <a:pt x="33" y="5"/>
                    </a:moveTo>
                    <a:lnTo>
                      <a:pt x="58" y="0"/>
                    </a:lnTo>
                    <a:lnTo>
                      <a:pt x="71" y="13"/>
                    </a:lnTo>
                    <a:lnTo>
                      <a:pt x="75" y="38"/>
                    </a:lnTo>
                    <a:lnTo>
                      <a:pt x="78" y="86"/>
                    </a:lnTo>
                    <a:lnTo>
                      <a:pt x="72" y="162"/>
                    </a:lnTo>
                    <a:lnTo>
                      <a:pt x="63" y="236"/>
                    </a:lnTo>
                    <a:lnTo>
                      <a:pt x="51" y="313"/>
                    </a:lnTo>
                    <a:lnTo>
                      <a:pt x="41" y="378"/>
                    </a:lnTo>
                    <a:lnTo>
                      <a:pt x="39" y="392"/>
                    </a:lnTo>
                    <a:lnTo>
                      <a:pt x="46" y="398"/>
                    </a:lnTo>
                    <a:lnTo>
                      <a:pt x="67" y="389"/>
                    </a:lnTo>
                    <a:lnTo>
                      <a:pt x="83" y="364"/>
                    </a:lnTo>
                    <a:lnTo>
                      <a:pt x="94" y="354"/>
                    </a:lnTo>
                    <a:lnTo>
                      <a:pt x="117" y="346"/>
                    </a:lnTo>
                    <a:lnTo>
                      <a:pt x="126" y="351"/>
                    </a:lnTo>
                    <a:lnTo>
                      <a:pt x="130" y="374"/>
                    </a:lnTo>
                    <a:lnTo>
                      <a:pt x="102" y="387"/>
                    </a:lnTo>
                    <a:lnTo>
                      <a:pt x="71" y="413"/>
                    </a:lnTo>
                    <a:lnTo>
                      <a:pt x="44" y="440"/>
                    </a:lnTo>
                    <a:lnTo>
                      <a:pt x="26" y="448"/>
                    </a:lnTo>
                    <a:lnTo>
                      <a:pt x="12" y="443"/>
                    </a:lnTo>
                    <a:lnTo>
                      <a:pt x="0" y="433"/>
                    </a:lnTo>
                    <a:lnTo>
                      <a:pt x="0" y="424"/>
                    </a:lnTo>
                    <a:lnTo>
                      <a:pt x="11" y="397"/>
                    </a:lnTo>
                    <a:lnTo>
                      <a:pt x="23" y="379"/>
                    </a:lnTo>
                    <a:lnTo>
                      <a:pt x="28" y="336"/>
                    </a:lnTo>
                    <a:lnTo>
                      <a:pt x="28" y="280"/>
                    </a:lnTo>
                    <a:lnTo>
                      <a:pt x="26" y="200"/>
                    </a:lnTo>
                    <a:lnTo>
                      <a:pt x="35" y="142"/>
                    </a:lnTo>
                    <a:lnTo>
                      <a:pt x="29" y="79"/>
                    </a:lnTo>
                    <a:lnTo>
                      <a:pt x="29" y="31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221832" name="Freeform 51"/>
              <p:cNvSpPr>
                <a:spLocks/>
              </p:cNvSpPr>
              <p:nvPr/>
            </p:nvSpPr>
            <p:spPr bwMode="auto">
              <a:xfrm>
                <a:off x="738" y="3518"/>
                <a:ext cx="68" cy="224"/>
              </a:xfrm>
              <a:custGeom>
                <a:avLst/>
                <a:gdLst>
                  <a:gd name="T0" fmla="*/ 0 w 136"/>
                  <a:gd name="T1" fmla="*/ 8 h 449"/>
                  <a:gd name="T2" fmla="*/ 23 w 136"/>
                  <a:gd name="T3" fmla="*/ 0 h 449"/>
                  <a:gd name="T4" fmla="*/ 38 w 136"/>
                  <a:gd name="T5" fmla="*/ 9 h 449"/>
                  <a:gd name="T6" fmla="*/ 46 w 136"/>
                  <a:gd name="T7" fmla="*/ 36 h 449"/>
                  <a:gd name="T8" fmla="*/ 51 w 136"/>
                  <a:gd name="T9" fmla="*/ 83 h 449"/>
                  <a:gd name="T10" fmla="*/ 56 w 136"/>
                  <a:gd name="T11" fmla="*/ 160 h 449"/>
                  <a:gd name="T12" fmla="*/ 55 w 136"/>
                  <a:gd name="T13" fmla="*/ 234 h 449"/>
                  <a:gd name="T14" fmla="*/ 51 w 136"/>
                  <a:gd name="T15" fmla="*/ 314 h 449"/>
                  <a:gd name="T16" fmla="*/ 47 w 136"/>
                  <a:gd name="T17" fmla="*/ 379 h 449"/>
                  <a:gd name="T18" fmla="*/ 50 w 136"/>
                  <a:gd name="T19" fmla="*/ 393 h 449"/>
                  <a:gd name="T20" fmla="*/ 56 w 136"/>
                  <a:gd name="T21" fmla="*/ 400 h 449"/>
                  <a:gd name="T22" fmla="*/ 74 w 136"/>
                  <a:gd name="T23" fmla="*/ 387 h 449"/>
                  <a:gd name="T24" fmla="*/ 89 w 136"/>
                  <a:gd name="T25" fmla="*/ 359 h 449"/>
                  <a:gd name="T26" fmla="*/ 97 w 136"/>
                  <a:gd name="T27" fmla="*/ 349 h 449"/>
                  <a:gd name="T28" fmla="*/ 120 w 136"/>
                  <a:gd name="T29" fmla="*/ 337 h 449"/>
                  <a:gd name="T30" fmla="*/ 130 w 136"/>
                  <a:gd name="T31" fmla="*/ 343 h 449"/>
                  <a:gd name="T32" fmla="*/ 136 w 136"/>
                  <a:gd name="T33" fmla="*/ 365 h 449"/>
                  <a:gd name="T34" fmla="*/ 108 w 136"/>
                  <a:gd name="T35" fmla="*/ 382 h 449"/>
                  <a:gd name="T36" fmla="*/ 80 w 136"/>
                  <a:gd name="T37" fmla="*/ 412 h 449"/>
                  <a:gd name="T38" fmla="*/ 57 w 136"/>
                  <a:gd name="T39" fmla="*/ 442 h 449"/>
                  <a:gd name="T40" fmla="*/ 43 w 136"/>
                  <a:gd name="T41" fmla="*/ 449 h 449"/>
                  <a:gd name="T42" fmla="*/ 27 w 136"/>
                  <a:gd name="T43" fmla="*/ 448 h 449"/>
                  <a:gd name="T44" fmla="*/ 13 w 136"/>
                  <a:gd name="T45" fmla="*/ 437 h 449"/>
                  <a:gd name="T46" fmla="*/ 13 w 136"/>
                  <a:gd name="T47" fmla="*/ 428 h 449"/>
                  <a:gd name="T48" fmla="*/ 22 w 136"/>
                  <a:gd name="T49" fmla="*/ 401 h 449"/>
                  <a:gd name="T50" fmla="*/ 29 w 136"/>
                  <a:gd name="T51" fmla="*/ 380 h 449"/>
                  <a:gd name="T52" fmla="*/ 31 w 136"/>
                  <a:gd name="T53" fmla="*/ 337 h 449"/>
                  <a:gd name="T54" fmla="*/ 24 w 136"/>
                  <a:gd name="T55" fmla="*/ 281 h 449"/>
                  <a:gd name="T56" fmla="*/ 13 w 136"/>
                  <a:gd name="T57" fmla="*/ 204 h 449"/>
                  <a:gd name="T58" fmla="*/ 16 w 136"/>
                  <a:gd name="T59" fmla="*/ 142 h 449"/>
                  <a:gd name="T60" fmla="*/ 4 w 136"/>
                  <a:gd name="T61" fmla="*/ 83 h 449"/>
                  <a:gd name="T62" fmla="*/ 0 w 136"/>
                  <a:gd name="T63" fmla="*/ 35 h 449"/>
                  <a:gd name="T64" fmla="*/ 0 w 136"/>
                  <a:gd name="T65" fmla="*/ 8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6" h="449">
                    <a:moveTo>
                      <a:pt x="0" y="8"/>
                    </a:moveTo>
                    <a:lnTo>
                      <a:pt x="23" y="0"/>
                    </a:lnTo>
                    <a:lnTo>
                      <a:pt x="38" y="9"/>
                    </a:lnTo>
                    <a:lnTo>
                      <a:pt x="46" y="36"/>
                    </a:lnTo>
                    <a:lnTo>
                      <a:pt x="51" y="83"/>
                    </a:lnTo>
                    <a:lnTo>
                      <a:pt x="56" y="160"/>
                    </a:lnTo>
                    <a:lnTo>
                      <a:pt x="55" y="234"/>
                    </a:lnTo>
                    <a:lnTo>
                      <a:pt x="51" y="314"/>
                    </a:lnTo>
                    <a:lnTo>
                      <a:pt x="47" y="379"/>
                    </a:lnTo>
                    <a:lnTo>
                      <a:pt x="50" y="393"/>
                    </a:lnTo>
                    <a:lnTo>
                      <a:pt x="56" y="400"/>
                    </a:lnTo>
                    <a:lnTo>
                      <a:pt x="74" y="387"/>
                    </a:lnTo>
                    <a:lnTo>
                      <a:pt x="89" y="359"/>
                    </a:lnTo>
                    <a:lnTo>
                      <a:pt x="97" y="349"/>
                    </a:lnTo>
                    <a:lnTo>
                      <a:pt x="120" y="337"/>
                    </a:lnTo>
                    <a:lnTo>
                      <a:pt x="130" y="343"/>
                    </a:lnTo>
                    <a:lnTo>
                      <a:pt x="136" y="365"/>
                    </a:lnTo>
                    <a:lnTo>
                      <a:pt x="108" y="382"/>
                    </a:lnTo>
                    <a:lnTo>
                      <a:pt x="80" y="412"/>
                    </a:lnTo>
                    <a:lnTo>
                      <a:pt x="57" y="442"/>
                    </a:lnTo>
                    <a:lnTo>
                      <a:pt x="43" y="449"/>
                    </a:lnTo>
                    <a:lnTo>
                      <a:pt x="27" y="448"/>
                    </a:lnTo>
                    <a:lnTo>
                      <a:pt x="13" y="437"/>
                    </a:lnTo>
                    <a:lnTo>
                      <a:pt x="13" y="428"/>
                    </a:lnTo>
                    <a:lnTo>
                      <a:pt x="22" y="401"/>
                    </a:lnTo>
                    <a:lnTo>
                      <a:pt x="29" y="380"/>
                    </a:lnTo>
                    <a:lnTo>
                      <a:pt x="31" y="337"/>
                    </a:lnTo>
                    <a:lnTo>
                      <a:pt x="24" y="281"/>
                    </a:lnTo>
                    <a:lnTo>
                      <a:pt x="13" y="204"/>
                    </a:lnTo>
                    <a:lnTo>
                      <a:pt x="16" y="142"/>
                    </a:lnTo>
                    <a:lnTo>
                      <a:pt x="4" y="83"/>
                    </a:lnTo>
                    <a:lnTo>
                      <a:pt x="0" y="3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grpSp>
        <p:nvGrpSpPr>
          <p:cNvPr id="1221747" name="Groupe 2079"/>
          <p:cNvGrpSpPr/>
          <p:nvPr/>
        </p:nvGrpSpPr>
        <p:grpSpPr>
          <a:xfrm>
            <a:off x="8936323" y="4984106"/>
            <a:ext cx="1404938" cy="1434802"/>
            <a:chOff x="7854752" y="4325144"/>
            <a:chExt cx="1404938" cy="1434802"/>
          </a:xfrm>
        </p:grpSpPr>
        <p:grpSp>
          <p:nvGrpSpPr>
            <p:cNvPr id="1221748" name="Group 99"/>
            <p:cNvGrpSpPr>
              <a:grpSpLocks/>
            </p:cNvGrpSpPr>
            <p:nvPr/>
          </p:nvGrpSpPr>
          <p:grpSpPr bwMode="auto">
            <a:xfrm>
              <a:off x="7854752" y="4325144"/>
              <a:ext cx="984250" cy="1028700"/>
              <a:chOff x="4512" y="3024"/>
              <a:chExt cx="482" cy="558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32" name="Freeform 100"/>
              <p:cNvSpPr>
                <a:spLocks/>
              </p:cNvSpPr>
              <p:nvPr/>
            </p:nvSpPr>
            <p:spPr bwMode="auto">
              <a:xfrm>
                <a:off x="4671" y="3118"/>
                <a:ext cx="84" cy="118"/>
              </a:xfrm>
              <a:custGeom>
                <a:avLst/>
                <a:gdLst>
                  <a:gd name="T0" fmla="*/ 153 w 503"/>
                  <a:gd name="T1" fmla="*/ 214 h 590"/>
                  <a:gd name="T2" fmla="*/ 182 w 503"/>
                  <a:gd name="T3" fmla="*/ 131 h 590"/>
                  <a:gd name="T4" fmla="*/ 219 w 503"/>
                  <a:gd name="T5" fmla="*/ 49 h 590"/>
                  <a:gd name="T6" fmla="*/ 274 w 503"/>
                  <a:gd name="T7" fmla="*/ 7 h 590"/>
                  <a:gd name="T8" fmla="*/ 350 w 503"/>
                  <a:gd name="T9" fmla="*/ 0 h 590"/>
                  <a:gd name="T10" fmla="*/ 412 w 503"/>
                  <a:gd name="T11" fmla="*/ 28 h 590"/>
                  <a:gd name="T12" fmla="*/ 456 w 503"/>
                  <a:gd name="T13" fmla="*/ 73 h 590"/>
                  <a:gd name="T14" fmla="*/ 488 w 503"/>
                  <a:gd name="T15" fmla="*/ 155 h 590"/>
                  <a:gd name="T16" fmla="*/ 503 w 503"/>
                  <a:gd name="T17" fmla="*/ 255 h 590"/>
                  <a:gd name="T18" fmla="*/ 503 w 503"/>
                  <a:gd name="T19" fmla="*/ 358 h 590"/>
                  <a:gd name="T20" fmla="*/ 478 w 503"/>
                  <a:gd name="T21" fmla="*/ 472 h 590"/>
                  <a:gd name="T22" fmla="*/ 412 w 503"/>
                  <a:gd name="T23" fmla="*/ 544 h 590"/>
                  <a:gd name="T24" fmla="*/ 347 w 503"/>
                  <a:gd name="T25" fmla="*/ 590 h 590"/>
                  <a:gd name="T26" fmla="*/ 284 w 503"/>
                  <a:gd name="T27" fmla="*/ 585 h 590"/>
                  <a:gd name="T28" fmla="*/ 230 w 503"/>
                  <a:gd name="T29" fmla="*/ 537 h 590"/>
                  <a:gd name="T30" fmla="*/ 182 w 503"/>
                  <a:gd name="T31" fmla="*/ 455 h 590"/>
                  <a:gd name="T32" fmla="*/ 150 w 503"/>
                  <a:gd name="T33" fmla="*/ 382 h 590"/>
                  <a:gd name="T34" fmla="*/ 150 w 503"/>
                  <a:gd name="T35" fmla="*/ 289 h 590"/>
                  <a:gd name="T36" fmla="*/ 0 w 503"/>
                  <a:gd name="T37" fmla="*/ 269 h 590"/>
                  <a:gd name="T38" fmla="*/ 18 w 503"/>
                  <a:gd name="T39" fmla="*/ 217 h 590"/>
                  <a:gd name="T40" fmla="*/ 153 w 503"/>
                  <a:gd name="T41" fmla="*/ 21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3" h="590">
                    <a:moveTo>
                      <a:pt x="153" y="214"/>
                    </a:moveTo>
                    <a:lnTo>
                      <a:pt x="182" y="131"/>
                    </a:lnTo>
                    <a:lnTo>
                      <a:pt x="219" y="49"/>
                    </a:lnTo>
                    <a:lnTo>
                      <a:pt x="274" y="7"/>
                    </a:lnTo>
                    <a:lnTo>
                      <a:pt x="350" y="0"/>
                    </a:lnTo>
                    <a:lnTo>
                      <a:pt x="412" y="28"/>
                    </a:lnTo>
                    <a:lnTo>
                      <a:pt x="456" y="73"/>
                    </a:lnTo>
                    <a:lnTo>
                      <a:pt x="488" y="155"/>
                    </a:lnTo>
                    <a:lnTo>
                      <a:pt x="503" y="255"/>
                    </a:lnTo>
                    <a:lnTo>
                      <a:pt x="503" y="358"/>
                    </a:lnTo>
                    <a:lnTo>
                      <a:pt x="478" y="472"/>
                    </a:lnTo>
                    <a:lnTo>
                      <a:pt x="412" y="544"/>
                    </a:lnTo>
                    <a:lnTo>
                      <a:pt x="347" y="590"/>
                    </a:lnTo>
                    <a:lnTo>
                      <a:pt x="284" y="585"/>
                    </a:lnTo>
                    <a:lnTo>
                      <a:pt x="230" y="537"/>
                    </a:lnTo>
                    <a:lnTo>
                      <a:pt x="182" y="455"/>
                    </a:lnTo>
                    <a:lnTo>
                      <a:pt x="150" y="382"/>
                    </a:lnTo>
                    <a:lnTo>
                      <a:pt x="150" y="289"/>
                    </a:lnTo>
                    <a:lnTo>
                      <a:pt x="0" y="269"/>
                    </a:lnTo>
                    <a:lnTo>
                      <a:pt x="18" y="217"/>
                    </a:lnTo>
                    <a:lnTo>
                      <a:pt x="15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33" name="Freeform 101"/>
              <p:cNvSpPr>
                <a:spLocks/>
              </p:cNvSpPr>
              <p:nvPr/>
            </p:nvSpPr>
            <p:spPr bwMode="auto">
              <a:xfrm>
                <a:off x="4727" y="3024"/>
                <a:ext cx="109" cy="264"/>
              </a:xfrm>
              <a:custGeom>
                <a:avLst/>
                <a:gdLst>
                  <a:gd name="T0" fmla="*/ 15 w 655"/>
                  <a:gd name="T1" fmla="*/ 1311 h 1321"/>
                  <a:gd name="T2" fmla="*/ 0 w 655"/>
                  <a:gd name="T3" fmla="*/ 1246 h 1321"/>
                  <a:gd name="T4" fmla="*/ 36 w 655"/>
                  <a:gd name="T5" fmla="*/ 1193 h 1321"/>
                  <a:gd name="T6" fmla="*/ 155 w 655"/>
                  <a:gd name="T7" fmla="*/ 1131 h 1321"/>
                  <a:gd name="T8" fmla="*/ 261 w 655"/>
                  <a:gd name="T9" fmla="*/ 1062 h 1321"/>
                  <a:gd name="T10" fmla="*/ 362 w 655"/>
                  <a:gd name="T11" fmla="*/ 947 h 1321"/>
                  <a:gd name="T12" fmla="*/ 500 w 655"/>
                  <a:gd name="T13" fmla="*/ 789 h 1321"/>
                  <a:gd name="T14" fmla="*/ 536 w 655"/>
                  <a:gd name="T15" fmla="*/ 726 h 1321"/>
                  <a:gd name="T16" fmla="*/ 554 w 655"/>
                  <a:gd name="T17" fmla="*/ 664 h 1321"/>
                  <a:gd name="T18" fmla="*/ 546 w 655"/>
                  <a:gd name="T19" fmla="*/ 602 h 1321"/>
                  <a:gd name="T20" fmla="*/ 514 w 655"/>
                  <a:gd name="T21" fmla="*/ 487 h 1321"/>
                  <a:gd name="T22" fmla="*/ 435 w 655"/>
                  <a:gd name="T23" fmla="*/ 343 h 1321"/>
                  <a:gd name="T24" fmla="*/ 348 w 655"/>
                  <a:gd name="T25" fmla="*/ 263 h 1321"/>
                  <a:gd name="T26" fmla="*/ 271 w 655"/>
                  <a:gd name="T27" fmla="*/ 218 h 1321"/>
                  <a:gd name="T28" fmla="*/ 210 w 655"/>
                  <a:gd name="T29" fmla="*/ 211 h 1321"/>
                  <a:gd name="T30" fmla="*/ 177 w 655"/>
                  <a:gd name="T31" fmla="*/ 218 h 1321"/>
                  <a:gd name="T32" fmla="*/ 174 w 655"/>
                  <a:gd name="T33" fmla="*/ 187 h 1321"/>
                  <a:gd name="T34" fmla="*/ 249 w 655"/>
                  <a:gd name="T35" fmla="*/ 177 h 1321"/>
                  <a:gd name="T36" fmla="*/ 336 w 655"/>
                  <a:gd name="T37" fmla="*/ 177 h 1321"/>
                  <a:gd name="T38" fmla="*/ 275 w 655"/>
                  <a:gd name="T39" fmla="*/ 107 h 1321"/>
                  <a:gd name="T40" fmla="*/ 239 w 655"/>
                  <a:gd name="T41" fmla="*/ 52 h 1321"/>
                  <a:gd name="T42" fmla="*/ 264 w 655"/>
                  <a:gd name="T43" fmla="*/ 31 h 1321"/>
                  <a:gd name="T44" fmla="*/ 362 w 655"/>
                  <a:gd name="T45" fmla="*/ 125 h 1321"/>
                  <a:gd name="T46" fmla="*/ 380 w 655"/>
                  <a:gd name="T47" fmla="*/ 139 h 1321"/>
                  <a:gd name="T48" fmla="*/ 362 w 655"/>
                  <a:gd name="T49" fmla="*/ 65 h 1321"/>
                  <a:gd name="T50" fmla="*/ 348 w 655"/>
                  <a:gd name="T51" fmla="*/ 10 h 1321"/>
                  <a:gd name="T52" fmla="*/ 362 w 655"/>
                  <a:gd name="T53" fmla="*/ 0 h 1321"/>
                  <a:gd name="T54" fmla="*/ 394 w 655"/>
                  <a:gd name="T55" fmla="*/ 10 h 1321"/>
                  <a:gd name="T56" fmla="*/ 423 w 655"/>
                  <a:gd name="T57" fmla="*/ 139 h 1321"/>
                  <a:gd name="T58" fmla="*/ 438 w 655"/>
                  <a:gd name="T59" fmla="*/ 135 h 1321"/>
                  <a:gd name="T60" fmla="*/ 438 w 655"/>
                  <a:gd name="T61" fmla="*/ 34 h 1321"/>
                  <a:gd name="T62" fmla="*/ 467 w 655"/>
                  <a:gd name="T63" fmla="*/ 24 h 1321"/>
                  <a:gd name="T64" fmla="*/ 488 w 655"/>
                  <a:gd name="T65" fmla="*/ 41 h 1321"/>
                  <a:gd name="T66" fmla="*/ 478 w 655"/>
                  <a:gd name="T67" fmla="*/ 177 h 1321"/>
                  <a:gd name="T68" fmla="*/ 471 w 655"/>
                  <a:gd name="T69" fmla="*/ 232 h 1321"/>
                  <a:gd name="T70" fmla="*/ 488 w 655"/>
                  <a:gd name="T71" fmla="*/ 343 h 1321"/>
                  <a:gd name="T72" fmla="*/ 546 w 655"/>
                  <a:gd name="T73" fmla="*/ 460 h 1321"/>
                  <a:gd name="T74" fmla="*/ 608 w 655"/>
                  <a:gd name="T75" fmla="*/ 595 h 1321"/>
                  <a:gd name="T76" fmla="*/ 655 w 655"/>
                  <a:gd name="T77" fmla="*/ 695 h 1321"/>
                  <a:gd name="T78" fmla="*/ 652 w 655"/>
                  <a:gd name="T79" fmla="*/ 747 h 1321"/>
                  <a:gd name="T80" fmla="*/ 565 w 655"/>
                  <a:gd name="T81" fmla="*/ 841 h 1321"/>
                  <a:gd name="T82" fmla="*/ 445 w 655"/>
                  <a:gd name="T83" fmla="*/ 958 h 1321"/>
                  <a:gd name="T84" fmla="*/ 348 w 655"/>
                  <a:gd name="T85" fmla="*/ 1072 h 1321"/>
                  <a:gd name="T86" fmla="*/ 228 w 655"/>
                  <a:gd name="T87" fmla="*/ 1225 h 1321"/>
                  <a:gd name="T88" fmla="*/ 130 w 655"/>
                  <a:gd name="T89" fmla="*/ 1301 h 1321"/>
                  <a:gd name="T90" fmla="*/ 54 w 655"/>
                  <a:gd name="T91" fmla="*/ 1321 h 1321"/>
                  <a:gd name="T92" fmla="*/ 15 w 655"/>
                  <a:gd name="T93" fmla="*/ 1311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55" h="1321">
                    <a:moveTo>
                      <a:pt x="15" y="1311"/>
                    </a:moveTo>
                    <a:lnTo>
                      <a:pt x="0" y="1246"/>
                    </a:lnTo>
                    <a:lnTo>
                      <a:pt x="36" y="1193"/>
                    </a:lnTo>
                    <a:lnTo>
                      <a:pt x="155" y="1131"/>
                    </a:lnTo>
                    <a:lnTo>
                      <a:pt x="261" y="1062"/>
                    </a:lnTo>
                    <a:lnTo>
                      <a:pt x="362" y="947"/>
                    </a:lnTo>
                    <a:lnTo>
                      <a:pt x="500" y="789"/>
                    </a:lnTo>
                    <a:lnTo>
                      <a:pt x="536" y="726"/>
                    </a:lnTo>
                    <a:lnTo>
                      <a:pt x="554" y="664"/>
                    </a:lnTo>
                    <a:lnTo>
                      <a:pt x="546" y="602"/>
                    </a:lnTo>
                    <a:lnTo>
                      <a:pt x="514" y="487"/>
                    </a:lnTo>
                    <a:lnTo>
                      <a:pt x="435" y="343"/>
                    </a:lnTo>
                    <a:lnTo>
                      <a:pt x="348" y="263"/>
                    </a:lnTo>
                    <a:lnTo>
                      <a:pt x="271" y="218"/>
                    </a:lnTo>
                    <a:lnTo>
                      <a:pt x="210" y="211"/>
                    </a:lnTo>
                    <a:lnTo>
                      <a:pt x="177" y="218"/>
                    </a:lnTo>
                    <a:lnTo>
                      <a:pt x="174" y="187"/>
                    </a:lnTo>
                    <a:lnTo>
                      <a:pt x="249" y="177"/>
                    </a:lnTo>
                    <a:lnTo>
                      <a:pt x="336" y="177"/>
                    </a:lnTo>
                    <a:lnTo>
                      <a:pt x="275" y="107"/>
                    </a:lnTo>
                    <a:lnTo>
                      <a:pt x="239" y="52"/>
                    </a:lnTo>
                    <a:lnTo>
                      <a:pt x="264" y="31"/>
                    </a:lnTo>
                    <a:lnTo>
                      <a:pt x="362" y="125"/>
                    </a:lnTo>
                    <a:lnTo>
                      <a:pt x="380" y="139"/>
                    </a:lnTo>
                    <a:lnTo>
                      <a:pt x="362" y="65"/>
                    </a:lnTo>
                    <a:lnTo>
                      <a:pt x="348" y="10"/>
                    </a:lnTo>
                    <a:lnTo>
                      <a:pt x="362" y="0"/>
                    </a:lnTo>
                    <a:lnTo>
                      <a:pt x="394" y="10"/>
                    </a:lnTo>
                    <a:lnTo>
                      <a:pt x="423" y="139"/>
                    </a:lnTo>
                    <a:lnTo>
                      <a:pt x="438" y="135"/>
                    </a:lnTo>
                    <a:lnTo>
                      <a:pt x="438" y="34"/>
                    </a:lnTo>
                    <a:lnTo>
                      <a:pt x="467" y="24"/>
                    </a:lnTo>
                    <a:lnTo>
                      <a:pt x="488" y="41"/>
                    </a:lnTo>
                    <a:lnTo>
                      <a:pt x="478" y="177"/>
                    </a:lnTo>
                    <a:lnTo>
                      <a:pt x="471" y="232"/>
                    </a:lnTo>
                    <a:lnTo>
                      <a:pt x="488" y="343"/>
                    </a:lnTo>
                    <a:lnTo>
                      <a:pt x="546" y="460"/>
                    </a:lnTo>
                    <a:lnTo>
                      <a:pt x="608" y="595"/>
                    </a:lnTo>
                    <a:lnTo>
                      <a:pt x="655" y="695"/>
                    </a:lnTo>
                    <a:lnTo>
                      <a:pt x="652" y="747"/>
                    </a:lnTo>
                    <a:lnTo>
                      <a:pt x="565" y="841"/>
                    </a:lnTo>
                    <a:lnTo>
                      <a:pt x="445" y="958"/>
                    </a:lnTo>
                    <a:lnTo>
                      <a:pt x="348" y="1072"/>
                    </a:lnTo>
                    <a:lnTo>
                      <a:pt x="228" y="1225"/>
                    </a:lnTo>
                    <a:lnTo>
                      <a:pt x="130" y="1301"/>
                    </a:lnTo>
                    <a:lnTo>
                      <a:pt x="54" y="1321"/>
                    </a:lnTo>
                    <a:lnTo>
                      <a:pt x="15" y="1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34" name="Freeform 102"/>
              <p:cNvSpPr>
                <a:spLocks/>
              </p:cNvSpPr>
              <p:nvPr/>
            </p:nvSpPr>
            <p:spPr bwMode="auto">
              <a:xfrm>
                <a:off x="4512" y="3270"/>
                <a:ext cx="200" cy="133"/>
              </a:xfrm>
              <a:custGeom>
                <a:avLst/>
                <a:gdLst>
                  <a:gd name="T0" fmla="*/ 244 w 1201"/>
                  <a:gd name="T1" fmla="*/ 536 h 665"/>
                  <a:gd name="T2" fmla="*/ 418 w 1201"/>
                  <a:gd name="T3" fmla="*/ 530 h 665"/>
                  <a:gd name="T4" fmla="*/ 577 w 1201"/>
                  <a:gd name="T5" fmla="*/ 509 h 665"/>
                  <a:gd name="T6" fmla="*/ 675 w 1201"/>
                  <a:gd name="T7" fmla="*/ 485 h 665"/>
                  <a:gd name="T8" fmla="*/ 817 w 1201"/>
                  <a:gd name="T9" fmla="*/ 406 h 665"/>
                  <a:gd name="T10" fmla="*/ 918 w 1201"/>
                  <a:gd name="T11" fmla="*/ 330 h 665"/>
                  <a:gd name="T12" fmla="*/ 1049 w 1201"/>
                  <a:gd name="T13" fmla="*/ 237 h 665"/>
                  <a:gd name="T14" fmla="*/ 1110 w 1201"/>
                  <a:gd name="T15" fmla="*/ 179 h 665"/>
                  <a:gd name="T16" fmla="*/ 1158 w 1201"/>
                  <a:gd name="T17" fmla="*/ 137 h 665"/>
                  <a:gd name="T18" fmla="*/ 1201 w 1201"/>
                  <a:gd name="T19" fmla="*/ 93 h 665"/>
                  <a:gd name="T20" fmla="*/ 1201 w 1201"/>
                  <a:gd name="T21" fmla="*/ 44 h 665"/>
                  <a:gd name="T22" fmla="*/ 1153 w 1201"/>
                  <a:gd name="T23" fmla="*/ 0 h 665"/>
                  <a:gd name="T24" fmla="*/ 1124 w 1201"/>
                  <a:gd name="T25" fmla="*/ 10 h 665"/>
                  <a:gd name="T26" fmla="*/ 1045 w 1201"/>
                  <a:gd name="T27" fmla="*/ 103 h 665"/>
                  <a:gd name="T28" fmla="*/ 958 w 1201"/>
                  <a:gd name="T29" fmla="*/ 210 h 665"/>
                  <a:gd name="T30" fmla="*/ 871 w 1201"/>
                  <a:gd name="T31" fmla="*/ 309 h 665"/>
                  <a:gd name="T32" fmla="*/ 744 w 1201"/>
                  <a:gd name="T33" fmla="*/ 392 h 665"/>
                  <a:gd name="T34" fmla="*/ 635 w 1201"/>
                  <a:gd name="T35" fmla="*/ 447 h 665"/>
                  <a:gd name="T36" fmla="*/ 515 w 1201"/>
                  <a:gd name="T37" fmla="*/ 475 h 665"/>
                  <a:gd name="T38" fmla="*/ 348 w 1201"/>
                  <a:gd name="T39" fmla="*/ 478 h 665"/>
                  <a:gd name="T40" fmla="*/ 251 w 1201"/>
                  <a:gd name="T41" fmla="*/ 478 h 665"/>
                  <a:gd name="T42" fmla="*/ 167 w 1201"/>
                  <a:gd name="T43" fmla="*/ 416 h 665"/>
                  <a:gd name="T44" fmla="*/ 145 w 1201"/>
                  <a:gd name="T45" fmla="*/ 375 h 665"/>
                  <a:gd name="T46" fmla="*/ 109 w 1201"/>
                  <a:gd name="T47" fmla="*/ 375 h 665"/>
                  <a:gd name="T48" fmla="*/ 135 w 1201"/>
                  <a:gd name="T49" fmla="*/ 426 h 665"/>
                  <a:gd name="T50" fmla="*/ 174 w 1201"/>
                  <a:gd name="T51" fmla="*/ 475 h 665"/>
                  <a:gd name="T52" fmla="*/ 77 w 1201"/>
                  <a:gd name="T53" fmla="*/ 454 h 665"/>
                  <a:gd name="T54" fmla="*/ 4 w 1201"/>
                  <a:gd name="T55" fmla="*/ 444 h 665"/>
                  <a:gd name="T56" fmla="*/ 4 w 1201"/>
                  <a:gd name="T57" fmla="*/ 464 h 665"/>
                  <a:gd name="T58" fmla="*/ 69 w 1201"/>
                  <a:gd name="T59" fmla="*/ 478 h 665"/>
                  <a:gd name="T60" fmla="*/ 113 w 1201"/>
                  <a:gd name="T61" fmla="*/ 506 h 665"/>
                  <a:gd name="T62" fmla="*/ 152 w 1201"/>
                  <a:gd name="T63" fmla="*/ 509 h 665"/>
                  <a:gd name="T64" fmla="*/ 91 w 1201"/>
                  <a:gd name="T65" fmla="*/ 530 h 665"/>
                  <a:gd name="T66" fmla="*/ 0 w 1201"/>
                  <a:gd name="T67" fmla="*/ 550 h 665"/>
                  <a:gd name="T68" fmla="*/ 4 w 1201"/>
                  <a:gd name="T69" fmla="*/ 571 h 665"/>
                  <a:gd name="T70" fmla="*/ 33 w 1201"/>
                  <a:gd name="T71" fmla="*/ 578 h 665"/>
                  <a:gd name="T72" fmla="*/ 120 w 1201"/>
                  <a:gd name="T73" fmla="*/ 550 h 665"/>
                  <a:gd name="T74" fmla="*/ 174 w 1201"/>
                  <a:gd name="T75" fmla="*/ 547 h 665"/>
                  <a:gd name="T76" fmla="*/ 142 w 1201"/>
                  <a:gd name="T77" fmla="*/ 578 h 665"/>
                  <a:gd name="T78" fmla="*/ 91 w 1201"/>
                  <a:gd name="T79" fmla="*/ 629 h 665"/>
                  <a:gd name="T80" fmla="*/ 69 w 1201"/>
                  <a:gd name="T81" fmla="*/ 643 h 665"/>
                  <a:gd name="T82" fmla="*/ 87 w 1201"/>
                  <a:gd name="T83" fmla="*/ 665 h 665"/>
                  <a:gd name="T84" fmla="*/ 131 w 1201"/>
                  <a:gd name="T85" fmla="*/ 640 h 665"/>
                  <a:gd name="T86" fmla="*/ 189 w 1201"/>
                  <a:gd name="T87" fmla="*/ 588 h 665"/>
                  <a:gd name="T88" fmla="*/ 244 w 1201"/>
                  <a:gd name="T89" fmla="*/ 53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01" h="665">
                    <a:moveTo>
                      <a:pt x="244" y="536"/>
                    </a:moveTo>
                    <a:lnTo>
                      <a:pt x="418" y="530"/>
                    </a:lnTo>
                    <a:lnTo>
                      <a:pt x="577" y="509"/>
                    </a:lnTo>
                    <a:lnTo>
                      <a:pt x="675" y="485"/>
                    </a:lnTo>
                    <a:lnTo>
                      <a:pt x="817" y="406"/>
                    </a:lnTo>
                    <a:lnTo>
                      <a:pt x="918" y="330"/>
                    </a:lnTo>
                    <a:lnTo>
                      <a:pt x="1049" y="237"/>
                    </a:lnTo>
                    <a:lnTo>
                      <a:pt x="1110" y="179"/>
                    </a:lnTo>
                    <a:lnTo>
                      <a:pt x="1158" y="137"/>
                    </a:lnTo>
                    <a:lnTo>
                      <a:pt x="1201" y="93"/>
                    </a:lnTo>
                    <a:lnTo>
                      <a:pt x="1201" y="44"/>
                    </a:lnTo>
                    <a:lnTo>
                      <a:pt x="1153" y="0"/>
                    </a:lnTo>
                    <a:lnTo>
                      <a:pt x="1124" y="10"/>
                    </a:lnTo>
                    <a:lnTo>
                      <a:pt x="1045" y="103"/>
                    </a:lnTo>
                    <a:lnTo>
                      <a:pt x="958" y="210"/>
                    </a:lnTo>
                    <a:lnTo>
                      <a:pt x="871" y="309"/>
                    </a:lnTo>
                    <a:lnTo>
                      <a:pt x="744" y="392"/>
                    </a:lnTo>
                    <a:lnTo>
                      <a:pt x="635" y="447"/>
                    </a:lnTo>
                    <a:lnTo>
                      <a:pt x="515" y="475"/>
                    </a:lnTo>
                    <a:lnTo>
                      <a:pt x="348" y="478"/>
                    </a:lnTo>
                    <a:lnTo>
                      <a:pt x="251" y="478"/>
                    </a:lnTo>
                    <a:lnTo>
                      <a:pt x="167" y="416"/>
                    </a:lnTo>
                    <a:lnTo>
                      <a:pt x="145" y="375"/>
                    </a:lnTo>
                    <a:lnTo>
                      <a:pt x="109" y="375"/>
                    </a:lnTo>
                    <a:lnTo>
                      <a:pt x="135" y="426"/>
                    </a:lnTo>
                    <a:lnTo>
                      <a:pt x="174" y="475"/>
                    </a:lnTo>
                    <a:lnTo>
                      <a:pt x="77" y="454"/>
                    </a:lnTo>
                    <a:lnTo>
                      <a:pt x="4" y="444"/>
                    </a:lnTo>
                    <a:lnTo>
                      <a:pt x="4" y="464"/>
                    </a:lnTo>
                    <a:lnTo>
                      <a:pt x="69" y="478"/>
                    </a:lnTo>
                    <a:lnTo>
                      <a:pt x="113" y="506"/>
                    </a:lnTo>
                    <a:lnTo>
                      <a:pt x="152" y="509"/>
                    </a:lnTo>
                    <a:lnTo>
                      <a:pt x="91" y="530"/>
                    </a:lnTo>
                    <a:lnTo>
                      <a:pt x="0" y="550"/>
                    </a:lnTo>
                    <a:lnTo>
                      <a:pt x="4" y="571"/>
                    </a:lnTo>
                    <a:lnTo>
                      <a:pt x="33" y="578"/>
                    </a:lnTo>
                    <a:lnTo>
                      <a:pt x="120" y="550"/>
                    </a:lnTo>
                    <a:lnTo>
                      <a:pt x="174" y="547"/>
                    </a:lnTo>
                    <a:lnTo>
                      <a:pt x="142" y="578"/>
                    </a:lnTo>
                    <a:lnTo>
                      <a:pt x="91" y="629"/>
                    </a:lnTo>
                    <a:lnTo>
                      <a:pt x="69" y="643"/>
                    </a:lnTo>
                    <a:lnTo>
                      <a:pt x="87" y="665"/>
                    </a:lnTo>
                    <a:lnTo>
                      <a:pt x="131" y="640"/>
                    </a:lnTo>
                    <a:lnTo>
                      <a:pt x="189" y="588"/>
                    </a:lnTo>
                    <a:lnTo>
                      <a:pt x="244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35" name="Freeform 103"/>
              <p:cNvSpPr>
                <a:spLocks/>
              </p:cNvSpPr>
              <p:nvPr/>
            </p:nvSpPr>
            <p:spPr bwMode="auto">
              <a:xfrm>
                <a:off x="4696" y="3257"/>
                <a:ext cx="118" cy="183"/>
              </a:xfrm>
              <a:custGeom>
                <a:avLst/>
                <a:gdLst>
                  <a:gd name="T0" fmla="*/ 44 w 704"/>
                  <a:gd name="T1" fmla="*/ 103 h 916"/>
                  <a:gd name="T2" fmla="*/ 73 w 704"/>
                  <a:gd name="T3" fmla="*/ 31 h 916"/>
                  <a:gd name="T4" fmla="*/ 120 w 704"/>
                  <a:gd name="T5" fmla="*/ 0 h 916"/>
                  <a:gd name="T6" fmla="*/ 163 w 704"/>
                  <a:gd name="T7" fmla="*/ 0 h 916"/>
                  <a:gd name="T8" fmla="*/ 208 w 704"/>
                  <a:gd name="T9" fmla="*/ 21 h 916"/>
                  <a:gd name="T10" fmla="*/ 250 w 704"/>
                  <a:gd name="T11" fmla="*/ 62 h 916"/>
                  <a:gd name="T12" fmla="*/ 272 w 704"/>
                  <a:gd name="T13" fmla="*/ 134 h 916"/>
                  <a:gd name="T14" fmla="*/ 284 w 704"/>
                  <a:gd name="T15" fmla="*/ 206 h 916"/>
                  <a:gd name="T16" fmla="*/ 305 w 704"/>
                  <a:gd name="T17" fmla="*/ 279 h 916"/>
                  <a:gd name="T18" fmla="*/ 346 w 704"/>
                  <a:gd name="T19" fmla="*/ 358 h 916"/>
                  <a:gd name="T20" fmla="*/ 414 w 704"/>
                  <a:gd name="T21" fmla="*/ 440 h 916"/>
                  <a:gd name="T22" fmla="*/ 480 w 704"/>
                  <a:gd name="T23" fmla="*/ 495 h 916"/>
                  <a:gd name="T24" fmla="*/ 578 w 704"/>
                  <a:gd name="T25" fmla="*/ 537 h 916"/>
                  <a:gd name="T26" fmla="*/ 661 w 704"/>
                  <a:gd name="T27" fmla="*/ 599 h 916"/>
                  <a:gd name="T28" fmla="*/ 704 w 704"/>
                  <a:gd name="T29" fmla="*/ 661 h 916"/>
                  <a:gd name="T30" fmla="*/ 697 w 704"/>
                  <a:gd name="T31" fmla="*/ 712 h 916"/>
                  <a:gd name="T32" fmla="*/ 687 w 704"/>
                  <a:gd name="T33" fmla="*/ 774 h 916"/>
                  <a:gd name="T34" fmla="*/ 654 w 704"/>
                  <a:gd name="T35" fmla="*/ 815 h 916"/>
                  <a:gd name="T36" fmla="*/ 600 w 704"/>
                  <a:gd name="T37" fmla="*/ 867 h 916"/>
                  <a:gd name="T38" fmla="*/ 520 w 704"/>
                  <a:gd name="T39" fmla="*/ 905 h 916"/>
                  <a:gd name="T40" fmla="*/ 458 w 704"/>
                  <a:gd name="T41" fmla="*/ 916 h 916"/>
                  <a:gd name="T42" fmla="*/ 371 w 704"/>
                  <a:gd name="T43" fmla="*/ 898 h 916"/>
                  <a:gd name="T44" fmla="*/ 291 w 704"/>
                  <a:gd name="T45" fmla="*/ 857 h 916"/>
                  <a:gd name="T46" fmla="*/ 208 w 704"/>
                  <a:gd name="T47" fmla="*/ 795 h 916"/>
                  <a:gd name="T48" fmla="*/ 149 w 704"/>
                  <a:gd name="T49" fmla="*/ 722 h 916"/>
                  <a:gd name="T50" fmla="*/ 95 w 704"/>
                  <a:gd name="T51" fmla="*/ 630 h 916"/>
                  <a:gd name="T52" fmla="*/ 51 w 704"/>
                  <a:gd name="T53" fmla="*/ 523 h 916"/>
                  <a:gd name="T54" fmla="*/ 22 w 704"/>
                  <a:gd name="T55" fmla="*/ 430 h 916"/>
                  <a:gd name="T56" fmla="*/ 8 w 704"/>
                  <a:gd name="T57" fmla="*/ 341 h 916"/>
                  <a:gd name="T58" fmla="*/ 0 w 704"/>
                  <a:gd name="T59" fmla="*/ 217 h 916"/>
                  <a:gd name="T60" fmla="*/ 22 w 704"/>
                  <a:gd name="T61" fmla="*/ 134 h 916"/>
                  <a:gd name="T62" fmla="*/ 44 w 704"/>
                  <a:gd name="T63" fmla="*/ 10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916">
                    <a:moveTo>
                      <a:pt x="44" y="103"/>
                    </a:moveTo>
                    <a:lnTo>
                      <a:pt x="73" y="31"/>
                    </a:lnTo>
                    <a:lnTo>
                      <a:pt x="120" y="0"/>
                    </a:lnTo>
                    <a:lnTo>
                      <a:pt x="163" y="0"/>
                    </a:lnTo>
                    <a:lnTo>
                      <a:pt x="208" y="21"/>
                    </a:lnTo>
                    <a:lnTo>
                      <a:pt x="250" y="62"/>
                    </a:lnTo>
                    <a:lnTo>
                      <a:pt x="272" y="134"/>
                    </a:lnTo>
                    <a:lnTo>
                      <a:pt x="284" y="206"/>
                    </a:lnTo>
                    <a:lnTo>
                      <a:pt x="305" y="279"/>
                    </a:lnTo>
                    <a:lnTo>
                      <a:pt x="346" y="358"/>
                    </a:lnTo>
                    <a:lnTo>
                      <a:pt x="414" y="440"/>
                    </a:lnTo>
                    <a:lnTo>
                      <a:pt x="480" y="495"/>
                    </a:lnTo>
                    <a:lnTo>
                      <a:pt x="578" y="537"/>
                    </a:lnTo>
                    <a:lnTo>
                      <a:pt x="661" y="599"/>
                    </a:lnTo>
                    <a:lnTo>
                      <a:pt x="704" y="661"/>
                    </a:lnTo>
                    <a:lnTo>
                      <a:pt x="697" y="712"/>
                    </a:lnTo>
                    <a:lnTo>
                      <a:pt x="687" y="774"/>
                    </a:lnTo>
                    <a:lnTo>
                      <a:pt x="654" y="815"/>
                    </a:lnTo>
                    <a:lnTo>
                      <a:pt x="600" y="867"/>
                    </a:lnTo>
                    <a:lnTo>
                      <a:pt x="520" y="905"/>
                    </a:lnTo>
                    <a:lnTo>
                      <a:pt x="458" y="916"/>
                    </a:lnTo>
                    <a:lnTo>
                      <a:pt x="371" y="898"/>
                    </a:lnTo>
                    <a:lnTo>
                      <a:pt x="291" y="857"/>
                    </a:lnTo>
                    <a:lnTo>
                      <a:pt x="208" y="795"/>
                    </a:lnTo>
                    <a:lnTo>
                      <a:pt x="149" y="722"/>
                    </a:lnTo>
                    <a:lnTo>
                      <a:pt x="95" y="630"/>
                    </a:lnTo>
                    <a:lnTo>
                      <a:pt x="51" y="523"/>
                    </a:lnTo>
                    <a:lnTo>
                      <a:pt x="22" y="430"/>
                    </a:lnTo>
                    <a:lnTo>
                      <a:pt x="8" y="341"/>
                    </a:lnTo>
                    <a:lnTo>
                      <a:pt x="0" y="217"/>
                    </a:lnTo>
                    <a:lnTo>
                      <a:pt x="22" y="134"/>
                    </a:lnTo>
                    <a:lnTo>
                      <a:pt x="4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36" name="Freeform 104"/>
              <p:cNvSpPr>
                <a:spLocks/>
              </p:cNvSpPr>
              <p:nvPr/>
            </p:nvSpPr>
            <p:spPr bwMode="auto">
              <a:xfrm>
                <a:off x="4793" y="3335"/>
                <a:ext cx="201" cy="166"/>
              </a:xfrm>
              <a:custGeom>
                <a:avLst/>
                <a:gdLst>
                  <a:gd name="T0" fmla="*/ 135 w 1208"/>
                  <a:gd name="T1" fmla="*/ 263 h 832"/>
                  <a:gd name="T2" fmla="*/ 251 w 1208"/>
                  <a:gd name="T3" fmla="*/ 169 h 832"/>
                  <a:gd name="T4" fmla="*/ 393 w 1208"/>
                  <a:gd name="T5" fmla="*/ 83 h 832"/>
                  <a:gd name="T6" fmla="*/ 483 w 1208"/>
                  <a:gd name="T7" fmla="*/ 31 h 832"/>
                  <a:gd name="T8" fmla="*/ 555 w 1208"/>
                  <a:gd name="T9" fmla="*/ 14 h 832"/>
                  <a:gd name="T10" fmla="*/ 613 w 1208"/>
                  <a:gd name="T11" fmla="*/ 0 h 832"/>
                  <a:gd name="T12" fmla="*/ 664 w 1208"/>
                  <a:gd name="T13" fmla="*/ 21 h 832"/>
                  <a:gd name="T14" fmla="*/ 697 w 1208"/>
                  <a:gd name="T15" fmla="*/ 86 h 832"/>
                  <a:gd name="T16" fmla="*/ 719 w 1208"/>
                  <a:gd name="T17" fmla="*/ 263 h 832"/>
                  <a:gd name="T18" fmla="*/ 719 w 1208"/>
                  <a:gd name="T19" fmla="*/ 476 h 832"/>
                  <a:gd name="T20" fmla="*/ 719 w 1208"/>
                  <a:gd name="T21" fmla="*/ 614 h 832"/>
                  <a:gd name="T22" fmla="*/ 744 w 1208"/>
                  <a:gd name="T23" fmla="*/ 697 h 832"/>
                  <a:gd name="T24" fmla="*/ 795 w 1208"/>
                  <a:gd name="T25" fmla="*/ 684 h 832"/>
                  <a:gd name="T26" fmla="*/ 831 w 1208"/>
                  <a:gd name="T27" fmla="*/ 632 h 832"/>
                  <a:gd name="T28" fmla="*/ 903 w 1208"/>
                  <a:gd name="T29" fmla="*/ 572 h 832"/>
                  <a:gd name="T30" fmla="*/ 1016 w 1208"/>
                  <a:gd name="T31" fmla="*/ 538 h 832"/>
                  <a:gd name="T32" fmla="*/ 1092 w 1208"/>
                  <a:gd name="T33" fmla="*/ 538 h 832"/>
                  <a:gd name="T34" fmla="*/ 1208 w 1208"/>
                  <a:gd name="T35" fmla="*/ 559 h 832"/>
                  <a:gd name="T36" fmla="*/ 1201 w 1208"/>
                  <a:gd name="T37" fmla="*/ 600 h 832"/>
                  <a:gd name="T38" fmla="*/ 1176 w 1208"/>
                  <a:gd name="T39" fmla="*/ 636 h 832"/>
                  <a:gd name="T40" fmla="*/ 1136 w 1208"/>
                  <a:gd name="T41" fmla="*/ 642 h 832"/>
                  <a:gd name="T42" fmla="*/ 1092 w 1208"/>
                  <a:gd name="T43" fmla="*/ 621 h 832"/>
                  <a:gd name="T44" fmla="*/ 1027 w 1208"/>
                  <a:gd name="T45" fmla="*/ 593 h 832"/>
                  <a:gd name="T46" fmla="*/ 961 w 1208"/>
                  <a:gd name="T47" fmla="*/ 593 h 832"/>
                  <a:gd name="T48" fmla="*/ 874 w 1208"/>
                  <a:gd name="T49" fmla="*/ 646 h 832"/>
                  <a:gd name="T50" fmla="*/ 821 w 1208"/>
                  <a:gd name="T51" fmla="*/ 725 h 832"/>
                  <a:gd name="T52" fmla="*/ 809 w 1208"/>
                  <a:gd name="T53" fmla="*/ 790 h 832"/>
                  <a:gd name="T54" fmla="*/ 787 w 1208"/>
                  <a:gd name="T55" fmla="*/ 832 h 832"/>
                  <a:gd name="T56" fmla="*/ 700 w 1208"/>
                  <a:gd name="T57" fmla="*/ 828 h 832"/>
                  <a:gd name="T58" fmla="*/ 697 w 1208"/>
                  <a:gd name="T59" fmla="*/ 766 h 832"/>
                  <a:gd name="T60" fmla="*/ 668 w 1208"/>
                  <a:gd name="T61" fmla="*/ 677 h 832"/>
                  <a:gd name="T62" fmla="*/ 657 w 1208"/>
                  <a:gd name="T63" fmla="*/ 583 h 832"/>
                  <a:gd name="T64" fmla="*/ 664 w 1208"/>
                  <a:gd name="T65" fmla="*/ 459 h 832"/>
                  <a:gd name="T66" fmla="*/ 654 w 1208"/>
                  <a:gd name="T67" fmla="*/ 283 h 832"/>
                  <a:gd name="T68" fmla="*/ 647 w 1208"/>
                  <a:gd name="T69" fmla="*/ 169 h 832"/>
                  <a:gd name="T70" fmla="*/ 625 w 1208"/>
                  <a:gd name="T71" fmla="*/ 127 h 832"/>
                  <a:gd name="T72" fmla="*/ 581 w 1208"/>
                  <a:gd name="T73" fmla="*/ 86 h 832"/>
                  <a:gd name="T74" fmla="*/ 534 w 1208"/>
                  <a:gd name="T75" fmla="*/ 86 h 832"/>
                  <a:gd name="T76" fmla="*/ 468 w 1208"/>
                  <a:gd name="T77" fmla="*/ 127 h 832"/>
                  <a:gd name="T78" fmla="*/ 381 w 1208"/>
                  <a:gd name="T79" fmla="*/ 208 h 832"/>
                  <a:gd name="T80" fmla="*/ 273 w 1208"/>
                  <a:gd name="T81" fmla="*/ 311 h 832"/>
                  <a:gd name="T82" fmla="*/ 164 w 1208"/>
                  <a:gd name="T83" fmla="*/ 407 h 832"/>
                  <a:gd name="T84" fmla="*/ 110 w 1208"/>
                  <a:gd name="T85" fmla="*/ 438 h 832"/>
                  <a:gd name="T86" fmla="*/ 45 w 1208"/>
                  <a:gd name="T87" fmla="*/ 438 h 832"/>
                  <a:gd name="T88" fmla="*/ 0 w 1208"/>
                  <a:gd name="T89" fmla="*/ 394 h 832"/>
                  <a:gd name="T90" fmla="*/ 4 w 1208"/>
                  <a:gd name="T91" fmla="*/ 321 h 832"/>
                  <a:gd name="T92" fmla="*/ 48 w 1208"/>
                  <a:gd name="T93" fmla="*/ 283 h 832"/>
                  <a:gd name="T94" fmla="*/ 98 w 1208"/>
                  <a:gd name="T95" fmla="*/ 273 h 832"/>
                  <a:gd name="T96" fmla="*/ 135 w 1208"/>
                  <a:gd name="T97" fmla="*/ 263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8" h="832">
                    <a:moveTo>
                      <a:pt x="135" y="263"/>
                    </a:moveTo>
                    <a:lnTo>
                      <a:pt x="251" y="169"/>
                    </a:lnTo>
                    <a:lnTo>
                      <a:pt x="393" y="83"/>
                    </a:lnTo>
                    <a:lnTo>
                      <a:pt x="483" y="31"/>
                    </a:lnTo>
                    <a:lnTo>
                      <a:pt x="555" y="14"/>
                    </a:lnTo>
                    <a:lnTo>
                      <a:pt x="613" y="0"/>
                    </a:lnTo>
                    <a:lnTo>
                      <a:pt x="664" y="21"/>
                    </a:lnTo>
                    <a:lnTo>
                      <a:pt x="697" y="86"/>
                    </a:lnTo>
                    <a:lnTo>
                      <a:pt x="719" y="263"/>
                    </a:lnTo>
                    <a:lnTo>
                      <a:pt x="719" y="476"/>
                    </a:lnTo>
                    <a:lnTo>
                      <a:pt x="719" y="614"/>
                    </a:lnTo>
                    <a:lnTo>
                      <a:pt x="744" y="697"/>
                    </a:lnTo>
                    <a:lnTo>
                      <a:pt x="795" y="684"/>
                    </a:lnTo>
                    <a:lnTo>
                      <a:pt x="831" y="632"/>
                    </a:lnTo>
                    <a:lnTo>
                      <a:pt x="903" y="572"/>
                    </a:lnTo>
                    <a:lnTo>
                      <a:pt x="1016" y="538"/>
                    </a:lnTo>
                    <a:lnTo>
                      <a:pt x="1092" y="538"/>
                    </a:lnTo>
                    <a:lnTo>
                      <a:pt x="1208" y="559"/>
                    </a:lnTo>
                    <a:lnTo>
                      <a:pt x="1201" y="600"/>
                    </a:lnTo>
                    <a:lnTo>
                      <a:pt x="1176" y="636"/>
                    </a:lnTo>
                    <a:lnTo>
                      <a:pt x="1136" y="642"/>
                    </a:lnTo>
                    <a:lnTo>
                      <a:pt x="1092" y="621"/>
                    </a:lnTo>
                    <a:lnTo>
                      <a:pt x="1027" y="593"/>
                    </a:lnTo>
                    <a:lnTo>
                      <a:pt x="961" y="593"/>
                    </a:lnTo>
                    <a:lnTo>
                      <a:pt x="874" y="646"/>
                    </a:lnTo>
                    <a:lnTo>
                      <a:pt x="821" y="725"/>
                    </a:lnTo>
                    <a:lnTo>
                      <a:pt x="809" y="790"/>
                    </a:lnTo>
                    <a:lnTo>
                      <a:pt x="787" y="832"/>
                    </a:lnTo>
                    <a:lnTo>
                      <a:pt x="700" y="828"/>
                    </a:lnTo>
                    <a:lnTo>
                      <a:pt x="697" y="766"/>
                    </a:lnTo>
                    <a:lnTo>
                      <a:pt x="668" y="677"/>
                    </a:lnTo>
                    <a:lnTo>
                      <a:pt x="657" y="583"/>
                    </a:lnTo>
                    <a:lnTo>
                      <a:pt x="664" y="459"/>
                    </a:lnTo>
                    <a:lnTo>
                      <a:pt x="654" y="283"/>
                    </a:lnTo>
                    <a:lnTo>
                      <a:pt x="647" y="169"/>
                    </a:lnTo>
                    <a:lnTo>
                      <a:pt x="625" y="127"/>
                    </a:lnTo>
                    <a:lnTo>
                      <a:pt x="581" y="86"/>
                    </a:lnTo>
                    <a:lnTo>
                      <a:pt x="534" y="86"/>
                    </a:lnTo>
                    <a:lnTo>
                      <a:pt x="468" y="127"/>
                    </a:lnTo>
                    <a:lnTo>
                      <a:pt x="381" y="208"/>
                    </a:lnTo>
                    <a:lnTo>
                      <a:pt x="273" y="311"/>
                    </a:lnTo>
                    <a:lnTo>
                      <a:pt x="164" y="407"/>
                    </a:lnTo>
                    <a:lnTo>
                      <a:pt x="110" y="438"/>
                    </a:lnTo>
                    <a:lnTo>
                      <a:pt x="45" y="438"/>
                    </a:lnTo>
                    <a:lnTo>
                      <a:pt x="0" y="394"/>
                    </a:lnTo>
                    <a:lnTo>
                      <a:pt x="4" y="321"/>
                    </a:lnTo>
                    <a:lnTo>
                      <a:pt x="48" y="283"/>
                    </a:lnTo>
                    <a:lnTo>
                      <a:pt x="98" y="273"/>
                    </a:lnTo>
                    <a:lnTo>
                      <a:pt x="135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37" name="Freeform 105"/>
              <p:cNvSpPr>
                <a:spLocks/>
              </p:cNvSpPr>
              <p:nvPr/>
            </p:nvSpPr>
            <p:spPr bwMode="auto">
              <a:xfrm>
                <a:off x="4782" y="3407"/>
                <a:ext cx="137" cy="175"/>
              </a:xfrm>
              <a:custGeom>
                <a:avLst/>
                <a:gdLst>
                  <a:gd name="T0" fmla="*/ 0 w 827"/>
                  <a:gd name="T1" fmla="*/ 74 h 873"/>
                  <a:gd name="T2" fmla="*/ 26 w 827"/>
                  <a:gd name="T3" fmla="*/ 19 h 873"/>
                  <a:gd name="T4" fmla="*/ 81 w 827"/>
                  <a:gd name="T5" fmla="*/ 0 h 873"/>
                  <a:gd name="T6" fmla="*/ 156 w 827"/>
                  <a:gd name="T7" fmla="*/ 8 h 873"/>
                  <a:gd name="T8" fmla="*/ 175 w 827"/>
                  <a:gd name="T9" fmla="*/ 60 h 873"/>
                  <a:gd name="T10" fmla="*/ 145 w 827"/>
                  <a:gd name="T11" fmla="*/ 261 h 873"/>
                  <a:gd name="T12" fmla="*/ 142 w 827"/>
                  <a:gd name="T13" fmla="*/ 413 h 873"/>
                  <a:gd name="T14" fmla="*/ 135 w 827"/>
                  <a:gd name="T15" fmla="*/ 499 h 873"/>
                  <a:gd name="T16" fmla="*/ 135 w 827"/>
                  <a:gd name="T17" fmla="*/ 517 h 873"/>
                  <a:gd name="T18" fmla="*/ 152 w 827"/>
                  <a:gd name="T19" fmla="*/ 600 h 873"/>
                  <a:gd name="T20" fmla="*/ 200 w 827"/>
                  <a:gd name="T21" fmla="*/ 614 h 873"/>
                  <a:gd name="T22" fmla="*/ 262 w 827"/>
                  <a:gd name="T23" fmla="*/ 600 h 873"/>
                  <a:gd name="T24" fmla="*/ 352 w 827"/>
                  <a:gd name="T25" fmla="*/ 552 h 873"/>
                  <a:gd name="T26" fmla="*/ 449 w 827"/>
                  <a:gd name="T27" fmla="*/ 528 h 873"/>
                  <a:gd name="T28" fmla="*/ 559 w 827"/>
                  <a:gd name="T29" fmla="*/ 510 h 873"/>
                  <a:gd name="T30" fmla="*/ 678 w 827"/>
                  <a:gd name="T31" fmla="*/ 496 h 873"/>
                  <a:gd name="T32" fmla="*/ 765 w 827"/>
                  <a:gd name="T33" fmla="*/ 496 h 873"/>
                  <a:gd name="T34" fmla="*/ 804 w 827"/>
                  <a:gd name="T35" fmla="*/ 506 h 873"/>
                  <a:gd name="T36" fmla="*/ 827 w 827"/>
                  <a:gd name="T37" fmla="*/ 531 h 873"/>
                  <a:gd name="T38" fmla="*/ 816 w 827"/>
                  <a:gd name="T39" fmla="*/ 569 h 873"/>
                  <a:gd name="T40" fmla="*/ 762 w 827"/>
                  <a:gd name="T41" fmla="*/ 600 h 873"/>
                  <a:gd name="T42" fmla="*/ 711 w 827"/>
                  <a:gd name="T43" fmla="*/ 645 h 873"/>
                  <a:gd name="T44" fmla="*/ 663 w 827"/>
                  <a:gd name="T45" fmla="*/ 708 h 873"/>
                  <a:gd name="T46" fmla="*/ 634 w 827"/>
                  <a:gd name="T47" fmla="*/ 760 h 873"/>
                  <a:gd name="T48" fmla="*/ 610 w 827"/>
                  <a:gd name="T49" fmla="*/ 811 h 873"/>
                  <a:gd name="T50" fmla="*/ 591 w 827"/>
                  <a:gd name="T51" fmla="*/ 873 h 873"/>
                  <a:gd name="T52" fmla="*/ 565 w 827"/>
                  <a:gd name="T53" fmla="*/ 873 h 873"/>
                  <a:gd name="T54" fmla="*/ 543 w 827"/>
                  <a:gd name="T55" fmla="*/ 849 h 873"/>
                  <a:gd name="T56" fmla="*/ 536 w 827"/>
                  <a:gd name="T57" fmla="*/ 780 h 873"/>
                  <a:gd name="T58" fmla="*/ 588 w 827"/>
                  <a:gd name="T59" fmla="*/ 718 h 873"/>
                  <a:gd name="T60" fmla="*/ 656 w 827"/>
                  <a:gd name="T61" fmla="*/ 645 h 873"/>
                  <a:gd name="T62" fmla="*/ 721 w 827"/>
                  <a:gd name="T63" fmla="*/ 590 h 873"/>
                  <a:gd name="T64" fmla="*/ 750 w 827"/>
                  <a:gd name="T65" fmla="*/ 573 h 873"/>
                  <a:gd name="T66" fmla="*/ 762 w 827"/>
                  <a:gd name="T67" fmla="*/ 549 h 873"/>
                  <a:gd name="T68" fmla="*/ 733 w 827"/>
                  <a:gd name="T69" fmla="*/ 531 h 873"/>
                  <a:gd name="T70" fmla="*/ 634 w 827"/>
                  <a:gd name="T71" fmla="*/ 531 h 873"/>
                  <a:gd name="T72" fmla="*/ 511 w 827"/>
                  <a:gd name="T73" fmla="*/ 552 h 873"/>
                  <a:gd name="T74" fmla="*/ 414 w 827"/>
                  <a:gd name="T75" fmla="*/ 583 h 873"/>
                  <a:gd name="T76" fmla="*/ 308 w 827"/>
                  <a:gd name="T77" fmla="*/ 642 h 873"/>
                  <a:gd name="T78" fmla="*/ 217 w 827"/>
                  <a:gd name="T79" fmla="*/ 683 h 873"/>
                  <a:gd name="T80" fmla="*/ 120 w 827"/>
                  <a:gd name="T81" fmla="*/ 686 h 873"/>
                  <a:gd name="T82" fmla="*/ 81 w 827"/>
                  <a:gd name="T83" fmla="*/ 673 h 873"/>
                  <a:gd name="T84" fmla="*/ 58 w 827"/>
                  <a:gd name="T85" fmla="*/ 621 h 873"/>
                  <a:gd name="T86" fmla="*/ 43 w 827"/>
                  <a:gd name="T87" fmla="*/ 549 h 873"/>
                  <a:gd name="T88" fmla="*/ 36 w 827"/>
                  <a:gd name="T89" fmla="*/ 413 h 873"/>
                  <a:gd name="T90" fmla="*/ 23 w 827"/>
                  <a:gd name="T91" fmla="*/ 174 h 873"/>
                  <a:gd name="T92" fmla="*/ 0 w 827"/>
                  <a:gd name="T93" fmla="*/ 74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7" h="873">
                    <a:moveTo>
                      <a:pt x="0" y="74"/>
                    </a:moveTo>
                    <a:lnTo>
                      <a:pt x="26" y="19"/>
                    </a:lnTo>
                    <a:lnTo>
                      <a:pt x="81" y="0"/>
                    </a:lnTo>
                    <a:lnTo>
                      <a:pt x="156" y="8"/>
                    </a:lnTo>
                    <a:lnTo>
                      <a:pt x="175" y="60"/>
                    </a:lnTo>
                    <a:lnTo>
                      <a:pt x="145" y="261"/>
                    </a:lnTo>
                    <a:lnTo>
                      <a:pt x="142" y="413"/>
                    </a:lnTo>
                    <a:lnTo>
                      <a:pt x="135" y="499"/>
                    </a:lnTo>
                    <a:lnTo>
                      <a:pt x="135" y="517"/>
                    </a:lnTo>
                    <a:lnTo>
                      <a:pt x="152" y="600"/>
                    </a:lnTo>
                    <a:lnTo>
                      <a:pt x="200" y="614"/>
                    </a:lnTo>
                    <a:lnTo>
                      <a:pt x="262" y="600"/>
                    </a:lnTo>
                    <a:lnTo>
                      <a:pt x="352" y="552"/>
                    </a:lnTo>
                    <a:lnTo>
                      <a:pt x="449" y="528"/>
                    </a:lnTo>
                    <a:lnTo>
                      <a:pt x="559" y="510"/>
                    </a:lnTo>
                    <a:lnTo>
                      <a:pt x="678" y="496"/>
                    </a:lnTo>
                    <a:lnTo>
                      <a:pt x="765" y="496"/>
                    </a:lnTo>
                    <a:lnTo>
                      <a:pt x="804" y="506"/>
                    </a:lnTo>
                    <a:lnTo>
                      <a:pt x="827" y="531"/>
                    </a:lnTo>
                    <a:lnTo>
                      <a:pt x="816" y="569"/>
                    </a:lnTo>
                    <a:lnTo>
                      <a:pt x="762" y="600"/>
                    </a:lnTo>
                    <a:lnTo>
                      <a:pt x="711" y="645"/>
                    </a:lnTo>
                    <a:lnTo>
                      <a:pt x="663" y="708"/>
                    </a:lnTo>
                    <a:lnTo>
                      <a:pt x="634" y="760"/>
                    </a:lnTo>
                    <a:lnTo>
                      <a:pt x="610" y="811"/>
                    </a:lnTo>
                    <a:lnTo>
                      <a:pt x="591" y="873"/>
                    </a:lnTo>
                    <a:lnTo>
                      <a:pt x="565" y="873"/>
                    </a:lnTo>
                    <a:lnTo>
                      <a:pt x="543" y="849"/>
                    </a:lnTo>
                    <a:lnTo>
                      <a:pt x="536" y="780"/>
                    </a:lnTo>
                    <a:lnTo>
                      <a:pt x="588" y="718"/>
                    </a:lnTo>
                    <a:lnTo>
                      <a:pt x="656" y="645"/>
                    </a:lnTo>
                    <a:lnTo>
                      <a:pt x="721" y="590"/>
                    </a:lnTo>
                    <a:lnTo>
                      <a:pt x="750" y="573"/>
                    </a:lnTo>
                    <a:lnTo>
                      <a:pt x="762" y="549"/>
                    </a:lnTo>
                    <a:lnTo>
                      <a:pt x="733" y="531"/>
                    </a:lnTo>
                    <a:lnTo>
                      <a:pt x="634" y="531"/>
                    </a:lnTo>
                    <a:lnTo>
                      <a:pt x="511" y="552"/>
                    </a:lnTo>
                    <a:lnTo>
                      <a:pt x="414" y="583"/>
                    </a:lnTo>
                    <a:lnTo>
                      <a:pt x="308" y="642"/>
                    </a:lnTo>
                    <a:lnTo>
                      <a:pt x="217" y="683"/>
                    </a:lnTo>
                    <a:lnTo>
                      <a:pt x="120" y="686"/>
                    </a:lnTo>
                    <a:lnTo>
                      <a:pt x="81" y="673"/>
                    </a:lnTo>
                    <a:lnTo>
                      <a:pt x="58" y="621"/>
                    </a:lnTo>
                    <a:lnTo>
                      <a:pt x="43" y="549"/>
                    </a:lnTo>
                    <a:lnTo>
                      <a:pt x="36" y="413"/>
                    </a:lnTo>
                    <a:lnTo>
                      <a:pt x="23" y="1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grpSp>
          <p:nvGrpSpPr>
            <p:cNvPr id="1221754" name="Group 106"/>
            <p:cNvGrpSpPr>
              <a:grpSpLocks/>
            </p:cNvGrpSpPr>
            <p:nvPr/>
          </p:nvGrpSpPr>
          <p:grpSpPr bwMode="auto">
            <a:xfrm>
              <a:off x="8731052" y="5006182"/>
              <a:ext cx="171450" cy="369888"/>
              <a:chOff x="4941" y="3393"/>
              <a:chExt cx="84" cy="201"/>
            </a:xfr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grpSpPr>
          <p:sp>
            <p:nvSpPr>
              <p:cNvPr id="1221739" name="Freeform 107"/>
              <p:cNvSpPr>
                <a:spLocks/>
              </p:cNvSpPr>
              <p:nvPr/>
            </p:nvSpPr>
            <p:spPr bwMode="auto">
              <a:xfrm>
                <a:off x="4959" y="3505"/>
                <a:ext cx="66" cy="25"/>
              </a:xfrm>
              <a:custGeom>
                <a:avLst/>
                <a:gdLst>
                  <a:gd name="T0" fmla="*/ 394 w 394"/>
                  <a:gd name="T1" fmla="*/ 124 h 124"/>
                  <a:gd name="T2" fmla="*/ 191 w 394"/>
                  <a:gd name="T3" fmla="*/ 34 h 124"/>
                  <a:gd name="T4" fmla="*/ 56 w 394"/>
                  <a:gd name="T5" fmla="*/ 0 h 124"/>
                  <a:gd name="T6" fmla="*/ 12 w 394"/>
                  <a:gd name="T7" fmla="*/ 0 h 124"/>
                  <a:gd name="T8" fmla="*/ 0 w 394"/>
                  <a:gd name="T9" fmla="*/ 31 h 124"/>
                  <a:gd name="T10" fmla="*/ 26 w 394"/>
                  <a:gd name="T11" fmla="*/ 55 h 124"/>
                  <a:gd name="T12" fmla="*/ 82 w 394"/>
                  <a:gd name="T13" fmla="*/ 62 h 124"/>
                  <a:gd name="T14" fmla="*/ 213 w 394"/>
                  <a:gd name="T15" fmla="*/ 86 h 124"/>
                  <a:gd name="T16" fmla="*/ 394 w 394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4" h="124">
                    <a:moveTo>
                      <a:pt x="394" y="124"/>
                    </a:moveTo>
                    <a:lnTo>
                      <a:pt x="191" y="34"/>
                    </a:lnTo>
                    <a:lnTo>
                      <a:pt x="56" y="0"/>
                    </a:lnTo>
                    <a:lnTo>
                      <a:pt x="12" y="0"/>
                    </a:lnTo>
                    <a:lnTo>
                      <a:pt x="0" y="31"/>
                    </a:lnTo>
                    <a:lnTo>
                      <a:pt x="26" y="55"/>
                    </a:lnTo>
                    <a:lnTo>
                      <a:pt x="82" y="62"/>
                    </a:lnTo>
                    <a:lnTo>
                      <a:pt x="213" y="86"/>
                    </a:lnTo>
                    <a:lnTo>
                      <a:pt x="39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40" name="Freeform 108"/>
              <p:cNvSpPr>
                <a:spLocks/>
              </p:cNvSpPr>
              <p:nvPr/>
            </p:nvSpPr>
            <p:spPr bwMode="auto">
              <a:xfrm>
                <a:off x="4941" y="3527"/>
                <a:ext cx="19" cy="67"/>
              </a:xfrm>
              <a:custGeom>
                <a:avLst/>
                <a:gdLst>
                  <a:gd name="T0" fmla="*/ 112 w 112"/>
                  <a:gd name="T1" fmla="*/ 334 h 334"/>
                  <a:gd name="T2" fmla="*/ 109 w 112"/>
                  <a:gd name="T3" fmla="*/ 170 h 334"/>
                  <a:gd name="T4" fmla="*/ 80 w 112"/>
                  <a:gd name="T5" fmla="*/ 45 h 334"/>
                  <a:gd name="T6" fmla="*/ 47 w 112"/>
                  <a:gd name="T7" fmla="*/ 0 h 334"/>
                  <a:gd name="T8" fmla="*/ 22 w 112"/>
                  <a:gd name="T9" fmla="*/ 0 h 334"/>
                  <a:gd name="T10" fmla="*/ 0 w 112"/>
                  <a:gd name="T11" fmla="*/ 14 h 334"/>
                  <a:gd name="T12" fmla="*/ 0 w 112"/>
                  <a:gd name="T13" fmla="*/ 62 h 334"/>
                  <a:gd name="T14" fmla="*/ 54 w 112"/>
                  <a:gd name="T15" fmla="*/ 211 h 334"/>
                  <a:gd name="T16" fmla="*/ 112 w 112"/>
                  <a:gd name="T1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34">
                    <a:moveTo>
                      <a:pt x="112" y="334"/>
                    </a:moveTo>
                    <a:lnTo>
                      <a:pt x="109" y="170"/>
                    </a:lnTo>
                    <a:lnTo>
                      <a:pt x="80" y="45"/>
                    </a:lnTo>
                    <a:lnTo>
                      <a:pt x="47" y="0"/>
                    </a:lnTo>
                    <a:lnTo>
                      <a:pt x="22" y="0"/>
                    </a:lnTo>
                    <a:lnTo>
                      <a:pt x="0" y="14"/>
                    </a:lnTo>
                    <a:lnTo>
                      <a:pt x="0" y="62"/>
                    </a:lnTo>
                    <a:lnTo>
                      <a:pt x="54" y="211"/>
                    </a:lnTo>
                    <a:lnTo>
                      <a:pt x="112" y="3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sp>
            <p:nvSpPr>
              <p:cNvPr id="1221741" name="Freeform 109"/>
              <p:cNvSpPr>
                <a:spLocks/>
              </p:cNvSpPr>
              <p:nvPr/>
            </p:nvSpPr>
            <p:spPr bwMode="auto">
              <a:xfrm>
                <a:off x="4968" y="3393"/>
                <a:ext cx="42" cy="25"/>
              </a:xfrm>
              <a:custGeom>
                <a:avLst/>
                <a:gdLst>
                  <a:gd name="T0" fmla="*/ 0 w 247"/>
                  <a:gd name="T1" fmla="*/ 83 h 127"/>
                  <a:gd name="T2" fmla="*/ 48 w 247"/>
                  <a:gd name="T3" fmla="*/ 35 h 127"/>
                  <a:gd name="T4" fmla="*/ 115 w 247"/>
                  <a:gd name="T5" fmla="*/ 4 h 127"/>
                  <a:gd name="T6" fmla="*/ 191 w 247"/>
                  <a:gd name="T7" fmla="*/ 0 h 127"/>
                  <a:gd name="T8" fmla="*/ 247 w 247"/>
                  <a:gd name="T9" fmla="*/ 11 h 127"/>
                  <a:gd name="T10" fmla="*/ 159 w 247"/>
                  <a:gd name="T11" fmla="*/ 21 h 127"/>
                  <a:gd name="T12" fmla="*/ 125 w 247"/>
                  <a:gd name="T13" fmla="*/ 41 h 127"/>
                  <a:gd name="T14" fmla="*/ 93 w 247"/>
                  <a:gd name="T15" fmla="*/ 72 h 127"/>
                  <a:gd name="T16" fmla="*/ 78 w 247"/>
                  <a:gd name="T17" fmla="*/ 107 h 127"/>
                  <a:gd name="T18" fmla="*/ 48 w 247"/>
                  <a:gd name="T19" fmla="*/ 127 h 127"/>
                  <a:gd name="T20" fmla="*/ 12 w 247"/>
                  <a:gd name="T21" fmla="*/ 124 h 127"/>
                  <a:gd name="T22" fmla="*/ 0 w 247"/>
                  <a:gd name="T23" fmla="*/ 8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7" h="127">
                    <a:moveTo>
                      <a:pt x="0" y="83"/>
                    </a:moveTo>
                    <a:lnTo>
                      <a:pt x="48" y="35"/>
                    </a:lnTo>
                    <a:lnTo>
                      <a:pt x="115" y="4"/>
                    </a:lnTo>
                    <a:lnTo>
                      <a:pt x="191" y="0"/>
                    </a:lnTo>
                    <a:lnTo>
                      <a:pt x="247" y="11"/>
                    </a:lnTo>
                    <a:lnTo>
                      <a:pt x="159" y="21"/>
                    </a:lnTo>
                    <a:lnTo>
                      <a:pt x="125" y="41"/>
                    </a:lnTo>
                    <a:lnTo>
                      <a:pt x="93" y="72"/>
                    </a:lnTo>
                    <a:lnTo>
                      <a:pt x="78" y="107"/>
                    </a:lnTo>
                    <a:lnTo>
                      <a:pt x="48" y="127"/>
                    </a:lnTo>
                    <a:lnTo>
                      <a:pt x="12" y="124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</p:grpSp>
        <p:sp>
          <p:nvSpPr>
            <p:cNvPr id="1221742" name="Text Box 110"/>
            <p:cNvSpPr txBox="1">
              <a:spLocks noChangeArrowheads="1"/>
            </p:cNvSpPr>
            <p:nvPr/>
          </p:nvSpPr>
          <p:spPr bwMode="auto">
            <a:xfrm>
              <a:off x="7888090" y="5298281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Collègues de</a:t>
              </a:r>
              <a:br>
                <a:rPr lang="pt-BR" sz="1200" dirty="0">
                  <a:latin typeface="+mn-lt"/>
                </a:rPr>
              </a:br>
              <a:r>
                <a:rPr lang="pt-BR" sz="1200" dirty="0">
                  <a:latin typeface="+mn-lt"/>
                </a:rPr>
                <a:t>travail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2102" name="Picture 54" descr="http://csimg.webmarchand.com/srv/FR/28001234lum00022/T/340x340/C/FFFFFF/url/lumene-arcadia200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786" y="2097730"/>
            <a:ext cx="2195366" cy="21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0" name="Groupe 1221853"/>
          <p:cNvGrpSpPr/>
          <p:nvPr/>
        </p:nvGrpSpPr>
        <p:grpSpPr>
          <a:xfrm>
            <a:off x="6330753" y="4096544"/>
            <a:ext cx="1592263" cy="971550"/>
            <a:chOff x="4806752" y="4096544"/>
            <a:chExt cx="1592263" cy="971550"/>
          </a:xfrm>
        </p:grpSpPr>
        <p:grpSp>
          <p:nvGrpSpPr>
            <p:cNvPr id="2081" name="Groupe 1221852"/>
            <p:cNvGrpSpPr/>
            <p:nvPr/>
          </p:nvGrpSpPr>
          <p:grpSpPr>
            <a:xfrm>
              <a:off x="4806752" y="4096544"/>
              <a:ext cx="1592263" cy="971550"/>
              <a:chOff x="4806752" y="4096544"/>
              <a:chExt cx="1592263" cy="971550"/>
            </a:xfrm>
          </p:grpSpPr>
          <p:grpSp>
            <p:nvGrpSpPr>
              <p:cNvPr id="2082" name="Group 30"/>
              <p:cNvGrpSpPr>
                <a:grpSpLocks/>
              </p:cNvGrpSpPr>
              <p:nvPr/>
            </p:nvGrpSpPr>
            <p:grpSpPr bwMode="auto">
              <a:xfrm>
                <a:off x="5607331" y="4540912"/>
                <a:ext cx="136988" cy="220164"/>
                <a:chOff x="3091" y="2382"/>
                <a:chExt cx="77" cy="109"/>
              </a:xfrm>
            </p:grpSpPr>
            <p:sp>
              <p:nvSpPr>
                <p:cNvPr id="1221663" name="Freeform 31"/>
                <p:cNvSpPr>
                  <a:spLocks/>
                </p:cNvSpPr>
                <p:nvPr/>
              </p:nvSpPr>
              <p:spPr bwMode="auto">
                <a:xfrm>
                  <a:off x="3122" y="2382"/>
                  <a:ext cx="46" cy="105"/>
                </a:xfrm>
                <a:custGeom>
                  <a:avLst/>
                  <a:gdLst>
                    <a:gd name="T0" fmla="*/ 82 w 93"/>
                    <a:gd name="T1" fmla="*/ 11 h 209"/>
                    <a:gd name="T2" fmla="*/ 93 w 93"/>
                    <a:gd name="T3" fmla="*/ 77 h 209"/>
                    <a:gd name="T4" fmla="*/ 89 w 93"/>
                    <a:gd name="T5" fmla="*/ 141 h 209"/>
                    <a:gd name="T6" fmla="*/ 88 w 93"/>
                    <a:gd name="T7" fmla="*/ 173 h 209"/>
                    <a:gd name="T8" fmla="*/ 93 w 93"/>
                    <a:gd name="T9" fmla="*/ 187 h 209"/>
                    <a:gd name="T10" fmla="*/ 85 w 93"/>
                    <a:gd name="T11" fmla="*/ 197 h 209"/>
                    <a:gd name="T12" fmla="*/ 39 w 93"/>
                    <a:gd name="T13" fmla="*/ 209 h 209"/>
                    <a:gd name="T14" fmla="*/ 9 w 93"/>
                    <a:gd name="T15" fmla="*/ 203 h 209"/>
                    <a:gd name="T16" fmla="*/ 0 w 93"/>
                    <a:gd name="T17" fmla="*/ 192 h 209"/>
                    <a:gd name="T18" fmla="*/ 3 w 93"/>
                    <a:gd name="T19" fmla="*/ 178 h 209"/>
                    <a:gd name="T20" fmla="*/ 33 w 93"/>
                    <a:gd name="T21" fmla="*/ 171 h 209"/>
                    <a:gd name="T22" fmla="*/ 58 w 93"/>
                    <a:gd name="T23" fmla="*/ 173 h 209"/>
                    <a:gd name="T24" fmla="*/ 69 w 93"/>
                    <a:gd name="T25" fmla="*/ 162 h 209"/>
                    <a:gd name="T26" fmla="*/ 58 w 93"/>
                    <a:gd name="T27" fmla="*/ 80 h 209"/>
                    <a:gd name="T28" fmla="*/ 56 w 93"/>
                    <a:gd name="T29" fmla="*/ 41 h 209"/>
                    <a:gd name="T30" fmla="*/ 58 w 93"/>
                    <a:gd name="T31" fmla="*/ 25 h 209"/>
                    <a:gd name="T32" fmla="*/ 78 w 93"/>
                    <a:gd name="T33" fmla="*/ 0 h 209"/>
                    <a:gd name="T34" fmla="*/ 82 w 93"/>
                    <a:gd name="T35" fmla="*/ 11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3" h="209">
                      <a:moveTo>
                        <a:pt x="82" y="11"/>
                      </a:moveTo>
                      <a:lnTo>
                        <a:pt x="93" y="77"/>
                      </a:lnTo>
                      <a:lnTo>
                        <a:pt x="89" y="141"/>
                      </a:lnTo>
                      <a:lnTo>
                        <a:pt x="88" y="173"/>
                      </a:lnTo>
                      <a:lnTo>
                        <a:pt x="93" y="187"/>
                      </a:lnTo>
                      <a:lnTo>
                        <a:pt x="85" y="197"/>
                      </a:lnTo>
                      <a:lnTo>
                        <a:pt x="39" y="209"/>
                      </a:lnTo>
                      <a:lnTo>
                        <a:pt x="9" y="203"/>
                      </a:lnTo>
                      <a:lnTo>
                        <a:pt x="0" y="192"/>
                      </a:lnTo>
                      <a:lnTo>
                        <a:pt x="3" y="178"/>
                      </a:lnTo>
                      <a:lnTo>
                        <a:pt x="33" y="171"/>
                      </a:lnTo>
                      <a:lnTo>
                        <a:pt x="58" y="173"/>
                      </a:lnTo>
                      <a:lnTo>
                        <a:pt x="69" y="162"/>
                      </a:lnTo>
                      <a:lnTo>
                        <a:pt x="58" y="80"/>
                      </a:lnTo>
                      <a:lnTo>
                        <a:pt x="56" y="41"/>
                      </a:lnTo>
                      <a:lnTo>
                        <a:pt x="58" y="25"/>
                      </a:lnTo>
                      <a:lnTo>
                        <a:pt x="78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64" name="Freeform 32"/>
                <p:cNvSpPr>
                  <a:spLocks/>
                </p:cNvSpPr>
                <p:nvPr/>
              </p:nvSpPr>
              <p:spPr bwMode="auto">
                <a:xfrm>
                  <a:off x="3091" y="2386"/>
                  <a:ext cx="46" cy="105"/>
                </a:xfrm>
                <a:custGeom>
                  <a:avLst/>
                  <a:gdLst>
                    <a:gd name="T0" fmla="*/ 82 w 92"/>
                    <a:gd name="T1" fmla="*/ 11 h 210"/>
                    <a:gd name="T2" fmla="*/ 92 w 92"/>
                    <a:gd name="T3" fmla="*/ 78 h 210"/>
                    <a:gd name="T4" fmla="*/ 90 w 92"/>
                    <a:gd name="T5" fmla="*/ 142 h 210"/>
                    <a:gd name="T6" fmla="*/ 88 w 92"/>
                    <a:gd name="T7" fmla="*/ 174 h 210"/>
                    <a:gd name="T8" fmla="*/ 92 w 92"/>
                    <a:gd name="T9" fmla="*/ 188 h 210"/>
                    <a:gd name="T10" fmla="*/ 84 w 92"/>
                    <a:gd name="T11" fmla="*/ 197 h 210"/>
                    <a:gd name="T12" fmla="*/ 40 w 92"/>
                    <a:gd name="T13" fmla="*/ 210 h 210"/>
                    <a:gd name="T14" fmla="*/ 10 w 92"/>
                    <a:gd name="T15" fmla="*/ 204 h 210"/>
                    <a:gd name="T16" fmla="*/ 0 w 92"/>
                    <a:gd name="T17" fmla="*/ 193 h 210"/>
                    <a:gd name="T18" fmla="*/ 5 w 92"/>
                    <a:gd name="T19" fmla="*/ 179 h 210"/>
                    <a:gd name="T20" fmla="*/ 33 w 92"/>
                    <a:gd name="T21" fmla="*/ 172 h 210"/>
                    <a:gd name="T22" fmla="*/ 59 w 92"/>
                    <a:gd name="T23" fmla="*/ 174 h 210"/>
                    <a:gd name="T24" fmla="*/ 68 w 92"/>
                    <a:gd name="T25" fmla="*/ 163 h 210"/>
                    <a:gd name="T26" fmla="*/ 59 w 92"/>
                    <a:gd name="T27" fmla="*/ 81 h 210"/>
                    <a:gd name="T28" fmla="*/ 57 w 92"/>
                    <a:gd name="T29" fmla="*/ 41 h 210"/>
                    <a:gd name="T30" fmla="*/ 59 w 92"/>
                    <a:gd name="T31" fmla="*/ 26 h 210"/>
                    <a:gd name="T32" fmla="*/ 79 w 92"/>
                    <a:gd name="T33" fmla="*/ 0 h 210"/>
                    <a:gd name="T34" fmla="*/ 82 w 92"/>
                    <a:gd name="T35" fmla="*/ 1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" h="210">
                      <a:moveTo>
                        <a:pt x="82" y="11"/>
                      </a:moveTo>
                      <a:lnTo>
                        <a:pt x="92" y="78"/>
                      </a:lnTo>
                      <a:lnTo>
                        <a:pt x="90" y="142"/>
                      </a:lnTo>
                      <a:lnTo>
                        <a:pt x="88" y="174"/>
                      </a:lnTo>
                      <a:lnTo>
                        <a:pt x="92" y="188"/>
                      </a:lnTo>
                      <a:lnTo>
                        <a:pt x="84" y="197"/>
                      </a:lnTo>
                      <a:lnTo>
                        <a:pt x="40" y="210"/>
                      </a:lnTo>
                      <a:lnTo>
                        <a:pt x="10" y="204"/>
                      </a:lnTo>
                      <a:lnTo>
                        <a:pt x="0" y="193"/>
                      </a:lnTo>
                      <a:lnTo>
                        <a:pt x="5" y="179"/>
                      </a:lnTo>
                      <a:lnTo>
                        <a:pt x="33" y="172"/>
                      </a:lnTo>
                      <a:lnTo>
                        <a:pt x="59" y="174"/>
                      </a:lnTo>
                      <a:lnTo>
                        <a:pt x="68" y="163"/>
                      </a:lnTo>
                      <a:lnTo>
                        <a:pt x="59" y="81"/>
                      </a:lnTo>
                      <a:lnTo>
                        <a:pt x="57" y="41"/>
                      </a:lnTo>
                      <a:lnTo>
                        <a:pt x="59" y="26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83" name="Group 33"/>
              <p:cNvGrpSpPr>
                <a:grpSpLocks/>
              </p:cNvGrpSpPr>
              <p:nvPr/>
            </p:nvGrpSpPr>
            <p:grpSpPr bwMode="auto">
              <a:xfrm>
                <a:off x="5360041" y="4629786"/>
                <a:ext cx="138767" cy="220164"/>
                <a:chOff x="2952" y="2426"/>
                <a:chExt cx="78" cy="109"/>
              </a:xfrm>
            </p:grpSpPr>
            <p:sp>
              <p:nvSpPr>
                <p:cNvPr id="1221666" name="Freeform 34"/>
                <p:cNvSpPr>
                  <a:spLocks/>
                </p:cNvSpPr>
                <p:nvPr/>
              </p:nvSpPr>
              <p:spPr bwMode="auto">
                <a:xfrm>
                  <a:off x="2984" y="2426"/>
                  <a:ext cx="46" cy="105"/>
                </a:xfrm>
                <a:custGeom>
                  <a:avLst/>
                  <a:gdLst>
                    <a:gd name="T0" fmla="*/ 82 w 91"/>
                    <a:gd name="T1" fmla="*/ 11 h 210"/>
                    <a:gd name="T2" fmla="*/ 91 w 91"/>
                    <a:gd name="T3" fmla="*/ 77 h 210"/>
                    <a:gd name="T4" fmla="*/ 90 w 91"/>
                    <a:gd name="T5" fmla="*/ 142 h 210"/>
                    <a:gd name="T6" fmla="*/ 88 w 91"/>
                    <a:gd name="T7" fmla="*/ 173 h 210"/>
                    <a:gd name="T8" fmla="*/ 91 w 91"/>
                    <a:gd name="T9" fmla="*/ 187 h 210"/>
                    <a:gd name="T10" fmla="*/ 83 w 91"/>
                    <a:gd name="T11" fmla="*/ 197 h 210"/>
                    <a:gd name="T12" fmla="*/ 39 w 91"/>
                    <a:gd name="T13" fmla="*/ 210 h 210"/>
                    <a:gd name="T14" fmla="*/ 9 w 91"/>
                    <a:gd name="T15" fmla="*/ 203 h 210"/>
                    <a:gd name="T16" fmla="*/ 0 w 91"/>
                    <a:gd name="T17" fmla="*/ 192 h 210"/>
                    <a:gd name="T18" fmla="*/ 5 w 91"/>
                    <a:gd name="T19" fmla="*/ 178 h 210"/>
                    <a:gd name="T20" fmla="*/ 33 w 91"/>
                    <a:gd name="T21" fmla="*/ 172 h 210"/>
                    <a:gd name="T22" fmla="*/ 58 w 91"/>
                    <a:gd name="T23" fmla="*/ 173 h 210"/>
                    <a:gd name="T24" fmla="*/ 68 w 91"/>
                    <a:gd name="T25" fmla="*/ 162 h 210"/>
                    <a:gd name="T26" fmla="*/ 58 w 91"/>
                    <a:gd name="T27" fmla="*/ 80 h 210"/>
                    <a:gd name="T28" fmla="*/ 57 w 91"/>
                    <a:gd name="T29" fmla="*/ 41 h 210"/>
                    <a:gd name="T30" fmla="*/ 58 w 91"/>
                    <a:gd name="T31" fmla="*/ 25 h 210"/>
                    <a:gd name="T32" fmla="*/ 79 w 91"/>
                    <a:gd name="T33" fmla="*/ 0 h 210"/>
                    <a:gd name="T34" fmla="*/ 82 w 91"/>
                    <a:gd name="T35" fmla="*/ 1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210">
                      <a:moveTo>
                        <a:pt x="82" y="11"/>
                      </a:moveTo>
                      <a:lnTo>
                        <a:pt x="91" y="77"/>
                      </a:lnTo>
                      <a:lnTo>
                        <a:pt x="90" y="142"/>
                      </a:lnTo>
                      <a:lnTo>
                        <a:pt x="88" y="173"/>
                      </a:lnTo>
                      <a:lnTo>
                        <a:pt x="91" y="187"/>
                      </a:lnTo>
                      <a:lnTo>
                        <a:pt x="83" y="197"/>
                      </a:lnTo>
                      <a:lnTo>
                        <a:pt x="39" y="210"/>
                      </a:lnTo>
                      <a:lnTo>
                        <a:pt x="9" y="203"/>
                      </a:lnTo>
                      <a:lnTo>
                        <a:pt x="0" y="192"/>
                      </a:lnTo>
                      <a:lnTo>
                        <a:pt x="5" y="178"/>
                      </a:lnTo>
                      <a:lnTo>
                        <a:pt x="33" y="172"/>
                      </a:lnTo>
                      <a:lnTo>
                        <a:pt x="58" y="173"/>
                      </a:lnTo>
                      <a:lnTo>
                        <a:pt x="68" y="162"/>
                      </a:lnTo>
                      <a:lnTo>
                        <a:pt x="58" y="80"/>
                      </a:lnTo>
                      <a:lnTo>
                        <a:pt x="57" y="41"/>
                      </a:lnTo>
                      <a:lnTo>
                        <a:pt x="58" y="25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67" name="Freeform 35"/>
                <p:cNvSpPr>
                  <a:spLocks/>
                </p:cNvSpPr>
                <p:nvPr/>
              </p:nvSpPr>
              <p:spPr bwMode="auto">
                <a:xfrm>
                  <a:off x="2952" y="2430"/>
                  <a:ext cx="47" cy="105"/>
                </a:xfrm>
                <a:custGeom>
                  <a:avLst/>
                  <a:gdLst>
                    <a:gd name="T0" fmla="*/ 82 w 93"/>
                    <a:gd name="T1" fmla="*/ 11 h 209"/>
                    <a:gd name="T2" fmla="*/ 93 w 93"/>
                    <a:gd name="T3" fmla="*/ 77 h 209"/>
                    <a:gd name="T4" fmla="*/ 90 w 93"/>
                    <a:gd name="T5" fmla="*/ 142 h 209"/>
                    <a:gd name="T6" fmla="*/ 88 w 93"/>
                    <a:gd name="T7" fmla="*/ 173 h 209"/>
                    <a:gd name="T8" fmla="*/ 93 w 93"/>
                    <a:gd name="T9" fmla="*/ 187 h 209"/>
                    <a:gd name="T10" fmla="*/ 85 w 93"/>
                    <a:gd name="T11" fmla="*/ 197 h 209"/>
                    <a:gd name="T12" fmla="*/ 39 w 93"/>
                    <a:gd name="T13" fmla="*/ 209 h 209"/>
                    <a:gd name="T14" fmla="*/ 9 w 93"/>
                    <a:gd name="T15" fmla="*/ 203 h 209"/>
                    <a:gd name="T16" fmla="*/ 0 w 93"/>
                    <a:gd name="T17" fmla="*/ 192 h 209"/>
                    <a:gd name="T18" fmla="*/ 3 w 93"/>
                    <a:gd name="T19" fmla="*/ 178 h 209"/>
                    <a:gd name="T20" fmla="*/ 33 w 93"/>
                    <a:gd name="T21" fmla="*/ 172 h 209"/>
                    <a:gd name="T22" fmla="*/ 58 w 93"/>
                    <a:gd name="T23" fmla="*/ 173 h 209"/>
                    <a:gd name="T24" fmla="*/ 69 w 93"/>
                    <a:gd name="T25" fmla="*/ 162 h 209"/>
                    <a:gd name="T26" fmla="*/ 58 w 93"/>
                    <a:gd name="T27" fmla="*/ 80 h 209"/>
                    <a:gd name="T28" fmla="*/ 57 w 93"/>
                    <a:gd name="T29" fmla="*/ 41 h 209"/>
                    <a:gd name="T30" fmla="*/ 58 w 93"/>
                    <a:gd name="T31" fmla="*/ 25 h 209"/>
                    <a:gd name="T32" fmla="*/ 79 w 93"/>
                    <a:gd name="T33" fmla="*/ 0 h 209"/>
                    <a:gd name="T34" fmla="*/ 82 w 93"/>
                    <a:gd name="T35" fmla="*/ 11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3" h="209">
                      <a:moveTo>
                        <a:pt x="82" y="11"/>
                      </a:moveTo>
                      <a:lnTo>
                        <a:pt x="93" y="77"/>
                      </a:lnTo>
                      <a:lnTo>
                        <a:pt x="90" y="142"/>
                      </a:lnTo>
                      <a:lnTo>
                        <a:pt x="88" y="173"/>
                      </a:lnTo>
                      <a:lnTo>
                        <a:pt x="93" y="187"/>
                      </a:lnTo>
                      <a:lnTo>
                        <a:pt x="85" y="197"/>
                      </a:lnTo>
                      <a:lnTo>
                        <a:pt x="39" y="209"/>
                      </a:lnTo>
                      <a:lnTo>
                        <a:pt x="9" y="203"/>
                      </a:lnTo>
                      <a:lnTo>
                        <a:pt x="0" y="192"/>
                      </a:lnTo>
                      <a:lnTo>
                        <a:pt x="3" y="178"/>
                      </a:lnTo>
                      <a:lnTo>
                        <a:pt x="33" y="172"/>
                      </a:lnTo>
                      <a:lnTo>
                        <a:pt x="58" y="173"/>
                      </a:lnTo>
                      <a:lnTo>
                        <a:pt x="69" y="162"/>
                      </a:lnTo>
                      <a:lnTo>
                        <a:pt x="58" y="80"/>
                      </a:lnTo>
                      <a:lnTo>
                        <a:pt x="57" y="41"/>
                      </a:lnTo>
                      <a:lnTo>
                        <a:pt x="58" y="25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84" name="Group 36"/>
              <p:cNvGrpSpPr>
                <a:grpSpLocks/>
              </p:cNvGrpSpPr>
              <p:nvPr/>
            </p:nvGrpSpPr>
            <p:grpSpPr bwMode="auto">
              <a:xfrm>
                <a:off x="5057600" y="4654024"/>
                <a:ext cx="136988" cy="220164"/>
                <a:chOff x="2782" y="2438"/>
                <a:chExt cx="77" cy="109"/>
              </a:xfrm>
            </p:grpSpPr>
            <p:sp>
              <p:nvSpPr>
                <p:cNvPr id="1221669" name="Freeform 37"/>
                <p:cNvSpPr>
                  <a:spLocks/>
                </p:cNvSpPr>
                <p:nvPr/>
              </p:nvSpPr>
              <p:spPr bwMode="auto">
                <a:xfrm>
                  <a:off x="2813" y="2438"/>
                  <a:ext cx="46" cy="105"/>
                </a:xfrm>
                <a:custGeom>
                  <a:avLst/>
                  <a:gdLst>
                    <a:gd name="T0" fmla="*/ 82 w 91"/>
                    <a:gd name="T1" fmla="*/ 12 h 210"/>
                    <a:gd name="T2" fmla="*/ 91 w 91"/>
                    <a:gd name="T3" fmla="*/ 78 h 210"/>
                    <a:gd name="T4" fmla="*/ 90 w 91"/>
                    <a:gd name="T5" fmla="*/ 142 h 210"/>
                    <a:gd name="T6" fmla="*/ 88 w 91"/>
                    <a:gd name="T7" fmla="*/ 174 h 210"/>
                    <a:gd name="T8" fmla="*/ 91 w 91"/>
                    <a:gd name="T9" fmla="*/ 188 h 210"/>
                    <a:gd name="T10" fmla="*/ 84 w 91"/>
                    <a:gd name="T11" fmla="*/ 198 h 210"/>
                    <a:gd name="T12" fmla="*/ 39 w 91"/>
                    <a:gd name="T13" fmla="*/ 210 h 210"/>
                    <a:gd name="T14" fmla="*/ 10 w 91"/>
                    <a:gd name="T15" fmla="*/ 204 h 210"/>
                    <a:gd name="T16" fmla="*/ 0 w 91"/>
                    <a:gd name="T17" fmla="*/ 193 h 210"/>
                    <a:gd name="T18" fmla="*/ 5 w 91"/>
                    <a:gd name="T19" fmla="*/ 179 h 210"/>
                    <a:gd name="T20" fmla="*/ 33 w 91"/>
                    <a:gd name="T21" fmla="*/ 172 h 210"/>
                    <a:gd name="T22" fmla="*/ 58 w 91"/>
                    <a:gd name="T23" fmla="*/ 174 h 210"/>
                    <a:gd name="T24" fmla="*/ 68 w 91"/>
                    <a:gd name="T25" fmla="*/ 163 h 210"/>
                    <a:gd name="T26" fmla="*/ 58 w 91"/>
                    <a:gd name="T27" fmla="*/ 81 h 210"/>
                    <a:gd name="T28" fmla="*/ 57 w 91"/>
                    <a:gd name="T29" fmla="*/ 41 h 210"/>
                    <a:gd name="T30" fmla="*/ 58 w 91"/>
                    <a:gd name="T31" fmla="*/ 26 h 210"/>
                    <a:gd name="T32" fmla="*/ 79 w 91"/>
                    <a:gd name="T33" fmla="*/ 0 h 210"/>
                    <a:gd name="T34" fmla="*/ 82 w 91"/>
                    <a:gd name="T35" fmla="*/ 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210">
                      <a:moveTo>
                        <a:pt x="82" y="12"/>
                      </a:moveTo>
                      <a:lnTo>
                        <a:pt x="91" y="78"/>
                      </a:lnTo>
                      <a:lnTo>
                        <a:pt x="90" y="142"/>
                      </a:lnTo>
                      <a:lnTo>
                        <a:pt x="88" y="174"/>
                      </a:lnTo>
                      <a:lnTo>
                        <a:pt x="91" y="188"/>
                      </a:lnTo>
                      <a:lnTo>
                        <a:pt x="84" y="198"/>
                      </a:lnTo>
                      <a:lnTo>
                        <a:pt x="39" y="210"/>
                      </a:lnTo>
                      <a:lnTo>
                        <a:pt x="10" y="204"/>
                      </a:lnTo>
                      <a:lnTo>
                        <a:pt x="0" y="193"/>
                      </a:lnTo>
                      <a:lnTo>
                        <a:pt x="5" y="179"/>
                      </a:lnTo>
                      <a:lnTo>
                        <a:pt x="33" y="172"/>
                      </a:lnTo>
                      <a:lnTo>
                        <a:pt x="58" y="174"/>
                      </a:lnTo>
                      <a:lnTo>
                        <a:pt x="68" y="163"/>
                      </a:lnTo>
                      <a:lnTo>
                        <a:pt x="58" y="81"/>
                      </a:lnTo>
                      <a:lnTo>
                        <a:pt x="57" y="41"/>
                      </a:lnTo>
                      <a:lnTo>
                        <a:pt x="58" y="26"/>
                      </a:lnTo>
                      <a:lnTo>
                        <a:pt x="79" y="0"/>
                      </a:lnTo>
                      <a:lnTo>
                        <a:pt x="82" y="1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70" name="Freeform 38"/>
                <p:cNvSpPr>
                  <a:spLocks/>
                </p:cNvSpPr>
                <p:nvPr/>
              </p:nvSpPr>
              <p:spPr bwMode="auto">
                <a:xfrm>
                  <a:off x="2782" y="2442"/>
                  <a:ext cx="46" cy="105"/>
                </a:xfrm>
                <a:custGeom>
                  <a:avLst/>
                  <a:gdLst>
                    <a:gd name="T0" fmla="*/ 82 w 93"/>
                    <a:gd name="T1" fmla="*/ 11 h 210"/>
                    <a:gd name="T2" fmla="*/ 93 w 93"/>
                    <a:gd name="T3" fmla="*/ 78 h 210"/>
                    <a:gd name="T4" fmla="*/ 90 w 93"/>
                    <a:gd name="T5" fmla="*/ 142 h 210"/>
                    <a:gd name="T6" fmla="*/ 88 w 93"/>
                    <a:gd name="T7" fmla="*/ 174 h 210"/>
                    <a:gd name="T8" fmla="*/ 93 w 93"/>
                    <a:gd name="T9" fmla="*/ 188 h 210"/>
                    <a:gd name="T10" fmla="*/ 85 w 93"/>
                    <a:gd name="T11" fmla="*/ 197 h 210"/>
                    <a:gd name="T12" fmla="*/ 39 w 93"/>
                    <a:gd name="T13" fmla="*/ 210 h 210"/>
                    <a:gd name="T14" fmla="*/ 10 w 93"/>
                    <a:gd name="T15" fmla="*/ 204 h 210"/>
                    <a:gd name="T16" fmla="*/ 0 w 93"/>
                    <a:gd name="T17" fmla="*/ 193 h 210"/>
                    <a:gd name="T18" fmla="*/ 3 w 93"/>
                    <a:gd name="T19" fmla="*/ 179 h 210"/>
                    <a:gd name="T20" fmla="*/ 33 w 93"/>
                    <a:gd name="T21" fmla="*/ 172 h 210"/>
                    <a:gd name="T22" fmla="*/ 58 w 93"/>
                    <a:gd name="T23" fmla="*/ 174 h 210"/>
                    <a:gd name="T24" fmla="*/ 69 w 93"/>
                    <a:gd name="T25" fmla="*/ 163 h 210"/>
                    <a:gd name="T26" fmla="*/ 58 w 93"/>
                    <a:gd name="T27" fmla="*/ 81 h 210"/>
                    <a:gd name="T28" fmla="*/ 57 w 93"/>
                    <a:gd name="T29" fmla="*/ 41 h 210"/>
                    <a:gd name="T30" fmla="*/ 58 w 93"/>
                    <a:gd name="T31" fmla="*/ 26 h 210"/>
                    <a:gd name="T32" fmla="*/ 79 w 93"/>
                    <a:gd name="T33" fmla="*/ 0 h 210"/>
                    <a:gd name="T34" fmla="*/ 82 w 93"/>
                    <a:gd name="T35" fmla="*/ 1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3" h="210">
                      <a:moveTo>
                        <a:pt x="82" y="11"/>
                      </a:moveTo>
                      <a:lnTo>
                        <a:pt x="93" y="78"/>
                      </a:lnTo>
                      <a:lnTo>
                        <a:pt x="90" y="142"/>
                      </a:lnTo>
                      <a:lnTo>
                        <a:pt x="88" y="174"/>
                      </a:lnTo>
                      <a:lnTo>
                        <a:pt x="93" y="188"/>
                      </a:lnTo>
                      <a:lnTo>
                        <a:pt x="85" y="197"/>
                      </a:lnTo>
                      <a:lnTo>
                        <a:pt x="39" y="210"/>
                      </a:lnTo>
                      <a:lnTo>
                        <a:pt x="10" y="204"/>
                      </a:lnTo>
                      <a:lnTo>
                        <a:pt x="0" y="193"/>
                      </a:lnTo>
                      <a:lnTo>
                        <a:pt x="3" y="179"/>
                      </a:lnTo>
                      <a:lnTo>
                        <a:pt x="33" y="172"/>
                      </a:lnTo>
                      <a:lnTo>
                        <a:pt x="58" y="174"/>
                      </a:lnTo>
                      <a:lnTo>
                        <a:pt x="69" y="163"/>
                      </a:lnTo>
                      <a:lnTo>
                        <a:pt x="58" y="81"/>
                      </a:lnTo>
                      <a:lnTo>
                        <a:pt x="57" y="41"/>
                      </a:lnTo>
                      <a:lnTo>
                        <a:pt x="58" y="26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85" name="Group 39"/>
              <p:cNvGrpSpPr>
                <a:grpSpLocks/>
              </p:cNvGrpSpPr>
              <p:nvPr/>
            </p:nvGrpSpPr>
            <p:grpSpPr bwMode="auto">
              <a:xfrm>
                <a:off x="4815647" y="4698461"/>
                <a:ext cx="136988" cy="218144"/>
                <a:chOff x="2646" y="2460"/>
                <a:chExt cx="77" cy="108"/>
              </a:xfrm>
            </p:grpSpPr>
            <p:sp>
              <p:nvSpPr>
                <p:cNvPr id="1221672" name="Freeform 40"/>
                <p:cNvSpPr>
                  <a:spLocks/>
                </p:cNvSpPr>
                <p:nvPr/>
              </p:nvSpPr>
              <p:spPr bwMode="auto">
                <a:xfrm>
                  <a:off x="2678" y="2460"/>
                  <a:ext cx="45" cy="104"/>
                </a:xfrm>
                <a:custGeom>
                  <a:avLst/>
                  <a:gdLst>
                    <a:gd name="T0" fmla="*/ 82 w 91"/>
                    <a:gd name="T1" fmla="*/ 13 h 208"/>
                    <a:gd name="T2" fmla="*/ 91 w 91"/>
                    <a:gd name="T3" fmla="*/ 79 h 208"/>
                    <a:gd name="T4" fmla="*/ 90 w 91"/>
                    <a:gd name="T5" fmla="*/ 142 h 208"/>
                    <a:gd name="T6" fmla="*/ 88 w 91"/>
                    <a:gd name="T7" fmla="*/ 173 h 208"/>
                    <a:gd name="T8" fmla="*/ 91 w 91"/>
                    <a:gd name="T9" fmla="*/ 188 h 208"/>
                    <a:gd name="T10" fmla="*/ 84 w 91"/>
                    <a:gd name="T11" fmla="*/ 197 h 208"/>
                    <a:gd name="T12" fmla="*/ 39 w 91"/>
                    <a:gd name="T13" fmla="*/ 208 h 208"/>
                    <a:gd name="T14" fmla="*/ 10 w 91"/>
                    <a:gd name="T15" fmla="*/ 203 h 208"/>
                    <a:gd name="T16" fmla="*/ 0 w 91"/>
                    <a:gd name="T17" fmla="*/ 191 h 208"/>
                    <a:gd name="T18" fmla="*/ 5 w 91"/>
                    <a:gd name="T19" fmla="*/ 177 h 208"/>
                    <a:gd name="T20" fmla="*/ 33 w 91"/>
                    <a:gd name="T21" fmla="*/ 172 h 208"/>
                    <a:gd name="T22" fmla="*/ 58 w 91"/>
                    <a:gd name="T23" fmla="*/ 173 h 208"/>
                    <a:gd name="T24" fmla="*/ 68 w 91"/>
                    <a:gd name="T25" fmla="*/ 162 h 208"/>
                    <a:gd name="T26" fmla="*/ 58 w 91"/>
                    <a:gd name="T27" fmla="*/ 80 h 208"/>
                    <a:gd name="T28" fmla="*/ 57 w 91"/>
                    <a:gd name="T29" fmla="*/ 41 h 208"/>
                    <a:gd name="T30" fmla="*/ 58 w 91"/>
                    <a:gd name="T31" fmla="*/ 25 h 208"/>
                    <a:gd name="T32" fmla="*/ 79 w 91"/>
                    <a:gd name="T33" fmla="*/ 0 h 208"/>
                    <a:gd name="T34" fmla="*/ 82 w 91"/>
                    <a:gd name="T35" fmla="*/ 1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208">
                      <a:moveTo>
                        <a:pt x="82" y="13"/>
                      </a:moveTo>
                      <a:lnTo>
                        <a:pt x="91" y="79"/>
                      </a:lnTo>
                      <a:lnTo>
                        <a:pt x="90" y="142"/>
                      </a:lnTo>
                      <a:lnTo>
                        <a:pt x="88" y="173"/>
                      </a:lnTo>
                      <a:lnTo>
                        <a:pt x="91" y="188"/>
                      </a:lnTo>
                      <a:lnTo>
                        <a:pt x="84" y="197"/>
                      </a:lnTo>
                      <a:lnTo>
                        <a:pt x="39" y="208"/>
                      </a:lnTo>
                      <a:lnTo>
                        <a:pt x="10" y="203"/>
                      </a:lnTo>
                      <a:lnTo>
                        <a:pt x="0" y="191"/>
                      </a:lnTo>
                      <a:lnTo>
                        <a:pt x="5" y="177"/>
                      </a:lnTo>
                      <a:lnTo>
                        <a:pt x="33" y="172"/>
                      </a:lnTo>
                      <a:lnTo>
                        <a:pt x="58" y="173"/>
                      </a:lnTo>
                      <a:lnTo>
                        <a:pt x="68" y="162"/>
                      </a:lnTo>
                      <a:lnTo>
                        <a:pt x="58" y="80"/>
                      </a:lnTo>
                      <a:lnTo>
                        <a:pt x="57" y="41"/>
                      </a:lnTo>
                      <a:lnTo>
                        <a:pt x="58" y="25"/>
                      </a:lnTo>
                      <a:lnTo>
                        <a:pt x="79" y="0"/>
                      </a:lnTo>
                      <a:lnTo>
                        <a:pt x="8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73" name="Freeform 41"/>
                <p:cNvSpPr>
                  <a:spLocks/>
                </p:cNvSpPr>
                <p:nvPr/>
              </p:nvSpPr>
              <p:spPr bwMode="auto">
                <a:xfrm>
                  <a:off x="2646" y="2463"/>
                  <a:ext cx="46" cy="105"/>
                </a:xfrm>
                <a:custGeom>
                  <a:avLst/>
                  <a:gdLst>
                    <a:gd name="T0" fmla="*/ 82 w 91"/>
                    <a:gd name="T1" fmla="*/ 13 h 208"/>
                    <a:gd name="T2" fmla="*/ 91 w 91"/>
                    <a:gd name="T3" fmla="*/ 79 h 208"/>
                    <a:gd name="T4" fmla="*/ 90 w 91"/>
                    <a:gd name="T5" fmla="*/ 142 h 208"/>
                    <a:gd name="T6" fmla="*/ 88 w 91"/>
                    <a:gd name="T7" fmla="*/ 173 h 208"/>
                    <a:gd name="T8" fmla="*/ 91 w 91"/>
                    <a:gd name="T9" fmla="*/ 188 h 208"/>
                    <a:gd name="T10" fmla="*/ 84 w 91"/>
                    <a:gd name="T11" fmla="*/ 197 h 208"/>
                    <a:gd name="T12" fmla="*/ 39 w 91"/>
                    <a:gd name="T13" fmla="*/ 208 h 208"/>
                    <a:gd name="T14" fmla="*/ 10 w 91"/>
                    <a:gd name="T15" fmla="*/ 203 h 208"/>
                    <a:gd name="T16" fmla="*/ 0 w 91"/>
                    <a:gd name="T17" fmla="*/ 191 h 208"/>
                    <a:gd name="T18" fmla="*/ 5 w 91"/>
                    <a:gd name="T19" fmla="*/ 177 h 208"/>
                    <a:gd name="T20" fmla="*/ 33 w 91"/>
                    <a:gd name="T21" fmla="*/ 172 h 208"/>
                    <a:gd name="T22" fmla="*/ 58 w 91"/>
                    <a:gd name="T23" fmla="*/ 173 h 208"/>
                    <a:gd name="T24" fmla="*/ 68 w 91"/>
                    <a:gd name="T25" fmla="*/ 162 h 208"/>
                    <a:gd name="T26" fmla="*/ 58 w 91"/>
                    <a:gd name="T27" fmla="*/ 80 h 208"/>
                    <a:gd name="T28" fmla="*/ 57 w 91"/>
                    <a:gd name="T29" fmla="*/ 41 h 208"/>
                    <a:gd name="T30" fmla="*/ 58 w 91"/>
                    <a:gd name="T31" fmla="*/ 25 h 208"/>
                    <a:gd name="T32" fmla="*/ 79 w 91"/>
                    <a:gd name="T33" fmla="*/ 0 h 208"/>
                    <a:gd name="T34" fmla="*/ 82 w 91"/>
                    <a:gd name="T35" fmla="*/ 1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208">
                      <a:moveTo>
                        <a:pt x="82" y="13"/>
                      </a:moveTo>
                      <a:lnTo>
                        <a:pt x="91" y="79"/>
                      </a:lnTo>
                      <a:lnTo>
                        <a:pt x="90" y="142"/>
                      </a:lnTo>
                      <a:lnTo>
                        <a:pt x="88" y="173"/>
                      </a:lnTo>
                      <a:lnTo>
                        <a:pt x="91" y="188"/>
                      </a:lnTo>
                      <a:lnTo>
                        <a:pt x="84" y="197"/>
                      </a:lnTo>
                      <a:lnTo>
                        <a:pt x="39" y="208"/>
                      </a:lnTo>
                      <a:lnTo>
                        <a:pt x="10" y="203"/>
                      </a:lnTo>
                      <a:lnTo>
                        <a:pt x="0" y="191"/>
                      </a:lnTo>
                      <a:lnTo>
                        <a:pt x="5" y="177"/>
                      </a:lnTo>
                      <a:lnTo>
                        <a:pt x="33" y="172"/>
                      </a:lnTo>
                      <a:lnTo>
                        <a:pt x="58" y="173"/>
                      </a:lnTo>
                      <a:lnTo>
                        <a:pt x="68" y="162"/>
                      </a:lnTo>
                      <a:lnTo>
                        <a:pt x="58" y="80"/>
                      </a:lnTo>
                      <a:lnTo>
                        <a:pt x="57" y="41"/>
                      </a:lnTo>
                      <a:lnTo>
                        <a:pt x="58" y="25"/>
                      </a:lnTo>
                      <a:lnTo>
                        <a:pt x="79" y="0"/>
                      </a:lnTo>
                      <a:lnTo>
                        <a:pt x="8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86" name="Group 42"/>
              <p:cNvGrpSpPr>
                <a:grpSpLocks/>
              </p:cNvGrpSpPr>
              <p:nvPr/>
            </p:nvGrpSpPr>
            <p:grpSpPr bwMode="auto">
              <a:xfrm>
                <a:off x="5897319" y="4478296"/>
                <a:ext cx="136988" cy="220164"/>
                <a:chOff x="3254" y="2351"/>
                <a:chExt cx="77" cy="109"/>
              </a:xfrm>
            </p:grpSpPr>
            <p:sp>
              <p:nvSpPr>
                <p:cNvPr id="1221675" name="Freeform 43"/>
                <p:cNvSpPr>
                  <a:spLocks/>
                </p:cNvSpPr>
                <p:nvPr/>
              </p:nvSpPr>
              <p:spPr bwMode="auto">
                <a:xfrm>
                  <a:off x="3285" y="2351"/>
                  <a:ext cx="46" cy="105"/>
                </a:xfrm>
                <a:custGeom>
                  <a:avLst/>
                  <a:gdLst>
                    <a:gd name="T0" fmla="*/ 82 w 93"/>
                    <a:gd name="T1" fmla="*/ 11 h 210"/>
                    <a:gd name="T2" fmla="*/ 93 w 93"/>
                    <a:gd name="T3" fmla="*/ 78 h 210"/>
                    <a:gd name="T4" fmla="*/ 90 w 93"/>
                    <a:gd name="T5" fmla="*/ 142 h 210"/>
                    <a:gd name="T6" fmla="*/ 88 w 93"/>
                    <a:gd name="T7" fmla="*/ 174 h 210"/>
                    <a:gd name="T8" fmla="*/ 93 w 93"/>
                    <a:gd name="T9" fmla="*/ 188 h 210"/>
                    <a:gd name="T10" fmla="*/ 85 w 93"/>
                    <a:gd name="T11" fmla="*/ 198 h 210"/>
                    <a:gd name="T12" fmla="*/ 39 w 93"/>
                    <a:gd name="T13" fmla="*/ 210 h 210"/>
                    <a:gd name="T14" fmla="*/ 9 w 93"/>
                    <a:gd name="T15" fmla="*/ 204 h 210"/>
                    <a:gd name="T16" fmla="*/ 0 w 93"/>
                    <a:gd name="T17" fmla="*/ 193 h 210"/>
                    <a:gd name="T18" fmla="*/ 3 w 93"/>
                    <a:gd name="T19" fmla="*/ 179 h 210"/>
                    <a:gd name="T20" fmla="*/ 33 w 93"/>
                    <a:gd name="T21" fmla="*/ 172 h 210"/>
                    <a:gd name="T22" fmla="*/ 58 w 93"/>
                    <a:gd name="T23" fmla="*/ 174 h 210"/>
                    <a:gd name="T24" fmla="*/ 69 w 93"/>
                    <a:gd name="T25" fmla="*/ 163 h 210"/>
                    <a:gd name="T26" fmla="*/ 58 w 93"/>
                    <a:gd name="T27" fmla="*/ 81 h 210"/>
                    <a:gd name="T28" fmla="*/ 57 w 93"/>
                    <a:gd name="T29" fmla="*/ 41 h 210"/>
                    <a:gd name="T30" fmla="*/ 58 w 93"/>
                    <a:gd name="T31" fmla="*/ 26 h 210"/>
                    <a:gd name="T32" fmla="*/ 79 w 93"/>
                    <a:gd name="T33" fmla="*/ 0 h 210"/>
                    <a:gd name="T34" fmla="*/ 82 w 93"/>
                    <a:gd name="T35" fmla="*/ 1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3" h="210">
                      <a:moveTo>
                        <a:pt x="82" y="11"/>
                      </a:moveTo>
                      <a:lnTo>
                        <a:pt x="93" y="78"/>
                      </a:lnTo>
                      <a:lnTo>
                        <a:pt x="90" y="142"/>
                      </a:lnTo>
                      <a:lnTo>
                        <a:pt x="88" y="174"/>
                      </a:lnTo>
                      <a:lnTo>
                        <a:pt x="93" y="188"/>
                      </a:lnTo>
                      <a:lnTo>
                        <a:pt x="85" y="198"/>
                      </a:lnTo>
                      <a:lnTo>
                        <a:pt x="39" y="210"/>
                      </a:lnTo>
                      <a:lnTo>
                        <a:pt x="9" y="204"/>
                      </a:lnTo>
                      <a:lnTo>
                        <a:pt x="0" y="193"/>
                      </a:lnTo>
                      <a:lnTo>
                        <a:pt x="3" y="179"/>
                      </a:lnTo>
                      <a:lnTo>
                        <a:pt x="33" y="172"/>
                      </a:lnTo>
                      <a:lnTo>
                        <a:pt x="58" y="174"/>
                      </a:lnTo>
                      <a:lnTo>
                        <a:pt x="69" y="163"/>
                      </a:lnTo>
                      <a:lnTo>
                        <a:pt x="58" y="81"/>
                      </a:lnTo>
                      <a:lnTo>
                        <a:pt x="57" y="41"/>
                      </a:lnTo>
                      <a:lnTo>
                        <a:pt x="58" y="26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76" name="Freeform 44"/>
                <p:cNvSpPr>
                  <a:spLocks/>
                </p:cNvSpPr>
                <p:nvPr/>
              </p:nvSpPr>
              <p:spPr bwMode="auto">
                <a:xfrm>
                  <a:off x="3254" y="2355"/>
                  <a:ext cx="46" cy="105"/>
                </a:xfrm>
                <a:custGeom>
                  <a:avLst/>
                  <a:gdLst>
                    <a:gd name="T0" fmla="*/ 82 w 92"/>
                    <a:gd name="T1" fmla="*/ 11 h 210"/>
                    <a:gd name="T2" fmla="*/ 92 w 92"/>
                    <a:gd name="T3" fmla="*/ 78 h 210"/>
                    <a:gd name="T4" fmla="*/ 90 w 92"/>
                    <a:gd name="T5" fmla="*/ 142 h 210"/>
                    <a:gd name="T6" fmla="*/ 89 w 92"/>
                    <a:gd name="T7" fmla="*/ 174 h 210"/>
                    <a:gd name="T8" fmla="*/ 92 w 92"/>
                    <a:gd name="T9" fmla="*/ 188 h 210"/>
                    <a:gd name="T10" fmla="*/ 84 w 92"/>
                    <a:gd name="T11" fmla="*/ 197 h 210"/>
                    <a:gd name="T12" fmla="*/ 40 w 92"/>
                    <a:gd name="T13" fmla="*/ 210 h 210"/>
                    <a:gd name="T14" fmla="*/ 10 w 92"/>
                    <a:gd name="T15" fmla="*/ 204 h 210"/>
                    <a:gd name="T16" fmla="*/ 0 w 92"/>
                    <a:gd name="T17" fmla="*/ 193 h 210"/>
                    <a:gd name="T18" fmla="*/ 5 w 92"/>
                    <a:gd name="T19" fmla="*/ 179 h 210"/>
                    <a:gd name="T20" fmla="*/ 33 w 92"/>
                    <a:gd name="T21" fmla="*/ 172 h 210"/>
                    <a:gd name="T22" fmla="*/ 59 w 92"/>
                    <a:gd name="T23" fmla="*/ 174 h 210"/>
                    <a:gd name="T24" fmla="*/ 68 w 92"/>
                    <a:gd name="T25" fmla="*/ 163 h 210"/>
                    <a:gd name="T26" fmla="*/ 59 w 92"/>
                    <a:gd name="T27" fmla="*/ 81 h 210"/>
                    <a:gd name="T28" fmla="*/ 57 w 92"/>
                    <a:gd name="T29" fmla="*/ 41 h 210"/>
                    <a:gd name="T30" fmla="*/ 59 w 92"/>
                    <a:gd name="T31" fmla="*/ 26 h 210"/>
                    <a:gd name="T32" fmla="*/ 79 w 92"/>
                    <a:gd name="T33" fmla="*/ 0 h 210"/>
                    <a:gd name="T34" fmla="*/ 82 w 92"/>
                    <a:gd name="T35" fmla="*/ 1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" h="210">
                      <a:moveTo>
                        <a:pt x="82" y="11"/>
                      </a:moveTo>
                      <a:lnTo>
                        <a:pt x="92" y="78"/>
                      </a:lnTo>
                      <a:lnTo>
                        <a:pt x="90" y="142"/>
                      </a:lnTo>
                      <a:lnTo>
                        <a:pt x="89" y="174"/>
                      </a:lnTo>
                      <a:lnTo>
                        <a:pt x="92" y="188"/>
                      </a:lnTo>
                      <a:lnTo>
                        <a:pt x="84" y="197"/>
                      </a:lnTo>
                      <a:lnTo>
                        <a:pt x="40" y="210"/>
                      </a:lnTo>
                      <a:lnTo>
                        <a:pt x="10" y="204"/>
                      </a:lnTo>
                      <a:lnTo>
                        <a:pt x="0" y="193"/>
                      </a:lnTo>
                      <a:lnTo>
                        <a:pt x="5" y="179"/>
                      </a:lnTo>
                      <a:lnTo>
                        <a:pt x="33" y="172"/>
                      </a:lnTo>
                      <a:lnTo>
                        <a:pt x="59" y="174"/>
                      </a:lnTo>
                      <a:lnTo>
                        <a:pt x="68" y="163"/>
                      </a:lnTo>
                      <a:lnTo>
                        <a:pt x="59" y="81"/>
                      </a:lnTo>
                      <a:lnTo>
                        <a:pt x="57" y="41"/>
                      </a:lnTo>
                      <a:lnTo>
                        <a:pt x="59" y="26"/>
                      </a:lnTo>
                      <a:lnTo>
                        <a:pt x="79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87" name="Group 45"/>
              <p:cNvGrpSpPr>
                <a:grpSpLocks/>
              </p:cNvGrpSpPr>
              <p:nvPr/>
            </p:nvGrpSpPr>
            <p:grpSpPr bwMode="auto">
              <a:xfrm>
                <a:off x="4806752" y="4472237"/>
                <a:ext cx="1592263" cy="595857"/>
                <a:chOff x="2641" y="2348"/>
                <a:chExt cx="895" cy="295"/>
              </a:xfrm>
            </p:grpSpPr>
            <p:sp>
              <p:nvSpPr>
                <p:cNvPr id="1221678" name="Freeform 46"/>
                <p:cNvSpPr>
                  <a:spLocks/>
                </p:cNvSpPr>
                <p:nvPr/>
              </p:nvSpPr>
              <p:spPr bwMode="auto">
                <a:xfrm>
                  <a:off x="3420" y="2390"/>
                  <a:ext cx="86" cy="104"/>
                </a:xfrm>
                <a:custGeom>
                  <a:avLst/>
                  <a:gdLst>
                    <a:gd name="T0" fmla="*/ 8 w 174"/>
                    <a:gd name="T1" fmla="*/ 32 h 208"/>
                    <a:gd name="T2" fmla="*/ 0 w 174"/>
                    <a:gd name="T3" fmla="*/ 160 h 208"/>
                    <a:gd name="T4" fmla="*/ 174 w 174"/>
                    <a:gd name="T5" fmla="*/ 208 h 208"/>
                    <a:gd name="T6" fmla="*/ 169 w 174"/>
                    <a:gd name="T7" fmla="*/ 0 h 208"/>
                    <a:gd name="T8" fmla="*/ 8 w 174"/>
                    <a:gd name="T9" fmla="*/ 3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" h="208">
                      <a:moveTo>
                        <a:pt x="8" y="32"/>
                      </a:moveTo>
                      <a:lnTo>
                        <a:pt x="0" y="160"/>
                      </a:lnTo>
                      <a:lnTo>
                        <a:pt x="174" y="208"/>
                      </a:lnTo>
                      <a:lnTo>
                        <a:pt x="169" y="0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79" name="Freeform 47"/>
                <p:cNvSpPr>
                  <a:spLocks/>
                </p:cNvSpPr>
                <p:nvPr/>
              </p:nvSpPr>
              <p:spPr bwMode="auto">
                <a:xfrm>
                  <a:off x="2646" y="2351"/>
                  <a:ext cx="887" cy="286"/>
                </a:xfrm>
                <a:custGeom>
                  <a:avLst/>
                  <a:gdLst>
                    <a:gd name="T0" fmla="*/ 0 w 1774"/>
                    <a:gd name="T1" fmla="*/ 261 h 573"/>
                    <a:gd name="T2" fmla="*/ 1539 w 1774"/>
                    <a:gd name="T3" fmla="*/ 0 h 573"/>
                    <a:gd name="T4" fmla="*/ 1774 w 1774"/>
                    <a:gd name="T5" fmla="*/ 59 h 573"/>
                    <a:gd name="T6" fmla="*/ 222 w 1774"/>
                    <a:gd name="T7" fmla="*/ 368 h 573"/>
                    <a:gd name="T8" fmla="*/ 230 w 1774"/>
                    <a:gd name="T9" fmla="*/ 573 h 573"/>
                    <a:gd name="T10" fmla="*/ 44 w 1774"/>
                    <a:gd name="T11" fmla="*/ 428 h 573"/>
                    <a:gd name="T12" fmla="*/ 47 w 1774"/>
                    <a:gd name="T13" fmla="*/ 327 h 573"/>
                    <a:gd name="T14" fmla="*/ 0 w 1774"/>
                    <a:gd name="T15" fmla="*/ 300 h 573"/>
                    <a:gd name="T16" fmla="*/ 0 w 1774"/>
                    <a:gd name="T17" fmla="*/ 261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74" h="573">
                      <a:moveTo>
                        <a:pt x="0" y="261"/>
                      </a:moveTo>
                      <a:lnTo>
                        <a:pt x="1539" y="0"/>
                      </a:lnTo>
                      <a:lnTo>
                        <a:pt x="1774" y="59"/>
                      </a:lnTo>
                      <a:lnTo>
                        <a:pt x="222" y="368"/>
                      </a:lnTo>
                      <a:lnTo>
                        <a:pt x="230" y="573"/>
                      </a:lnTo>
                      <a:lnTo>
                        <a:pt x="44" y="428"/>
                      </a:lnTo>
                      <a:lnTo>
                        <a:pt x="47" y="327"/>
                      </a:lnTo>
                      <a:lnTo>
                        <a:pt x="0" y="300"/>
                      </a:lnTo>
                      <a:lnTo>
                        <a:pt x="0" y="261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grpSp>
              <p:nvGrpSpPr>
                <p:cNvPr id="2088" name="Group 48"/>
                <p:cNvGrpSpPr>
                  <a:grpSpLocks/>
                </p:cNvGrpSpPr>
                <p:nvPr/>
              </p:nvGrpSpPr>
              <p:grpSpPr bwMode="auto">
                <a:xfrm>
                  <a:off x="2641" y="2348"/>
                  <a:ext cx="895" cy="295"/>
                  <a:chOff x="2641" y="2348"/>
                  <a:chExt cx="895" cy="295"/>
                </a:xfrm>
              </p:grpSpPr>
              <p:sp>
                <p:nvSpPr>
                  <p:cNvPr id="1221681" name="Freeform 49"/>
                  <p:cNvSpPr>
                    <a:spLocks/>
                  </p:cNvSpPr>
                  <p:nvPr/>
                </p:nvSpPr>
                <p:spPr bwMode="auto">
                  <a:xfrm>
                    <a:off x="2641" y="2348"/>
                    <a:ext cx="895" cy="295"/>
                  </a:xfrm>
                  <a:custGeom>
                    <a:avLst/>
                    <a:gdLst>
                      <a:gd name="T0" fmla="*/ 14 w 1789"/>
                      <a:gd name="T1" fmla="*/ 263 h 589"/>
                      <a:gd name="T2" fmla="*/ 15 w 1789"/>
                      <a:gd name="T3" fmla="*/ 295 h 589"/>
                      <a:gd name="T4" fmla="*/ 102 w 1789"/>
                      <a:gd name="T5" fmla="*/ 347 h 589"/>
                      <a:gd name="T6" fmla="*/ 99 w 1789"/>
                      <a:gd name="T7" fmla="*/ 313 h 589"/>
                      <a:gd name="T8" fmla="*/ 400 w 1789"/>
                      <a:gd name="T9" fmla="*/ 260 h 589"/>
                      <a:gd name="T10" fmla="*/ 535 w 1789"/>
                      <a:gd name="T11" fmla="*/ 238 h 589"/>
                      <a:gd name="T12" fmla="*/ 256 w 1789"/>
                      <a:gd name="T13" fmla="*/ 298 h 589"/>
                      <a:gd name="T14" fmla="*/ 115 w 1789"/>
                      <a:gd name="T15" fmla="*/ 321 h 589"/>
                      <a:gd name="T16" fmla="*/ 115 w 1789"/>
                      <a:gd name="T17" fmla="*/ 350 h 589"/>
                      <a:gd name="T18" fmla="*/ 193 w 1789"/>
                      <a:gd name="T19" fmla="*/ 394 h 589"/>
                      <a:gd name="T20" fmla="*/ 198 w 1789"/>
                      <a:gd name="T21" fmla="*/ 362 h 589"/>
                      <a:gd name="T22" fmla="*/ 488 w 1789"/>
                      <a:gd name="T23" fmla="*/ 313 h 589"/>
                      <a:gd name="T24" fmla="*/ 822 w 1789"/>
                      <a:gd name="T25" fmla="*/ 247 h 589"/>
                      <a:gd name="T26" fmla="*/ 1131 w 1789"/>
                      <a:gd name="T27" fmla="*/ 183 h 589"/>
                      <a:gd name="T28" fmla="*/ 1608 w 1789"/>
                      <a:gd name="T29" fmla="*/ 88 h 589"/>
                      <a:gd name="T30" fmla="*/ 1750 w 1789"/>
                      <a:gd name="T31" fmla="*/ 63 h 589"/>
                      <a:gd name="T32" fmla="*/ 1619 w 1789"/>
                      <a:gd name="T33" fmla="*/ 36 h 589"/>
                      <a:gd name="T34" fmla="*/ 1413 w 1789"/>
                      <a:gd name="T35" fmla="*/ 79 h 589"/>
                      <a:gd name="T36" fmla="*/ 1599 w 1789"/>
                      <a:gd name="T37" fmla="*/ 31 h 589"/>
                      <a:gd name="T38" fmla="*/ 1544 w 1789"/>
                      <a:gd name="T39" fmla="*/ 15 h 589"/>
                      <a:gd name="T40" fmla="*/ 1533 w 1789"/>
                      <a:gd name="T41" fmla="*/ 8 h 589"/>
                      <a:gd name="T42" fmla="*/ 1548 w 1789"/>
                      <a:gd name="T43" fmla="*/ 0 h 589"/>
                      <a:gd name="T44" fmla="*/ 1561 w 1789"/>
                      <a:gd name="T45" fmla="*/ 3 h 589"/>
                      <a:gd name="T46" fmla="*/ 1695 w 1789"/>
                      <a:gd name="T47" fmla="*/ 34 h 589"/>
                      <a:gd name="T48" fmla="*/ 1789 w 1789"/>
                      <a:gd name="T49" fmla="*/ 63 h 589"/>
                      <a:gd name="T50" fmla="*/ 1783 w 1789"/>
                      <a:gd name="T51" fmla="*/ 83 h 589"/>
                      <a:gd name="T52" fmla="*/ 1731 w 1789"/>
                      <a:gd name="T53" fmla="*/ 94 h 589"/>
                      <a:gd name="T54" fmla="*/ 1734 w 1789"/>
                      <a:gd name="T55" fmla="*/ 291 h 589"/>
                      <a:gd name="T56" fmla="*/ 1726 w 1789"/>
                      <a:gd name="T57" fmla="*/ 302 h 589"/>
                      <a:gd name="T58" fmla="*/ 1575 w 1789"/>
                      <a:gd name="T59" fmla="*/ 250 h 589"/>
                      <a:gd name="T60" fmla="*/ 1585 w 1789"/>
                      <a:gd name="T61" fmla="*/ 243 h 589"/>
                      <a:gd name="T62" fmla="*/ 1719 w 1789"/>
                      <a:gd name="T63" fmla="*/ 284 h 589"/>
                      <a:gd name="T64" fmla="*/ 1712 w 1789"/>
                      <a:gd name="T65" fmla="*/ 94 h 589"/>
                      <a:gd name="T66" fmla="*/ 1394 w 1789"/>
                      <a:gd name="T67" fmla="*/ 151 h 589"/>
                      <a:gd name="T68" fmla="*/ 1154 w 1789"/>
                      <a:gd name="T69" fmla="*/ 198 h 589"/>
                      <a:gd name="T70" fmla="*/ 857 w 1789"/>
                      <a:gd name="T71" fmla="*/ 258 h 589"/>
                      <a:gd name="T72" fmla="*/ 572 w 1789"/>
                      <a:gd name="T73" fmla="*/ 313 h 589"/>
                      <a:gd name="T74" fmla="*/ 365 w 1789"/>
                      <a:gd name="T75" fmla="*/ 351 h 589"/>
                      <a:gd name="T76" fmla="*/ 244 w 1789"/>
                      <a:gd name="T77" fmla="*/ 381 h 589"/>
                      <a:gd name="T78" fmla="*/ 249 w 1789"/>
                      <a:gd name="T79" fmla="*/ 586 h 589"/>
                      <a:gd name="T80" fmla="*/ 233 w 1789"/>
                      <a:gd name="T81" fmla="*/ 589 h 589"/>
                      <a:gd name="T82" fmla="*/ 45 w 1789"/>
                      <a:gd name="T83" fmla="*/ 435 h 589"/>
                      <a:gd name="T84" fmla="*/ 47 w 1789"/>
                      <a:gd name="T85" fmla="*/ 422 h 589"/>
                      <a:gd name="T86" fmla="*/ 230 w 1789"/>
                      <a:gd name="T87" fmla="*/ 566 h 589"/>
                      <a:gd name="T88" fmla="*/ 225 w 1789"/>
                      <a:gd name="T89" fmla="*/ 389 h 589"/>
                      <a:gd name="T90" fmla="*/ 206 w 1789"/>
                      <a:gd name="T91" fmla="*/ 405 h 589"/>
                      <a:gd name="T92" fmla="*/ 186 w 1789"/>
                      <a:gd name="T93" fmla="*/ 411 h 589"/>
                      <a:gd name="T94" fmla="*/ 6 w 1789"/>
                      <a:gd name="T95" fmla="*/ 313 h 589"/>
                      <a:gd name="T96" fmla="*/ 0 w 1789"/>
                      <a:gd name="T97" fmla="*/ 254 h 589"/>
                      <a:gd name="T98" fmla="*/ 14 w 1789"/>
                      <a:gd name="T99" fmla="*/ 263 h 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89" h="589">
                        <a:moveTo>
                          <a:pt x="14" y="263"/>
                        </a:moveTo>
                        <a:lnTo>
                          <a:pt x="15" y="295"/>
                        </a:lnTo>
                        <a:lnTo>
                          <a:pt x="102" y="347"/>
                        </a:lnTo>
                        <a:lnTo>
                          <a:pt x="99" y="313"/>
                        </a:lnTo>
                        <a:lnTo>
                          <a:pt x="400" y="260"/>
                        </a:lnTo>
                        <a:lnTo>
                          <a:pt x="535" y="238"/>
                        </a:lnTo>
                        <a:lnTo>
                          <a:pt x="256" y="298"/>
                        </a:lnTo>
                        <a:lnTo>
                          <a:pt x="115" y="321"/>
                        </a:lnTo>
                        <a:lnTo>
                          <a:pt x="115" y="350"/>
                        </a:lnTo>
                        <a:lnTo>
                          <a:pt x="193" y="394"/>
                        </a:lnTo>
                        <a:lnTo>
                          <a:pt x="198" y="362"/>
                        </a:lnTo>
                        <a:lnTo>
                          <a:pt x="488" y="313"/>
                        </a:lnTo>
                        <a:lnTo>
                          <a:pt x="822" y="247"/>
                        </a:lnTo>
                        <a:lnTo>
                          <a:pt x="1131" y="183"/>
                        </a:lnTo>
                        <a:lnTo>
                          <a:pt x="1608" y="88"/>
                        </a:lnTo>
                        <a:lnTo>
                          <a:pt x="1750" y="63"/>
                        </a:lnTo>
                        <a:lnTo>
                          <a:pt x="1619" y="36"/>
                        </a:lnTo>
                        <a:lnTo>
                          <a:pt x="1413" y="79"/>
                        </a:lnTo>
                        <a:lnTo>
                          <a:pt x="1599" y="31"/>
                        </a:lnTo>
                        <a:lnTo>
                          <a:pt x="1544" y="15"/>
                        </a:lnTo>
                        <a:lnTo>
                          <a:pt x="1533" y="8"/>
                        </a:lnTo>
                        <a:lnTo>
                          <a:pt x="1548" y="0"/>
                        </a:lnTo>
                        <a:lnTo>
                          <a:pt x="1561" y="3"/>
                        </a:lnTo>
                        <a:lnTo>
                          <a:pt x="1695" y="34"/>
                        </a:lnTo>
                        <a:lnTo>
                          <a:pt x="1789" y="63"/>
                        </a:lnTo>
                        <a:lnTo>
                          <a:pt x="1783" y="83"/>
                        </a:lnTo>
                        <a:lnTo>
                          <a:pt x="1731" y="94"/>
                        </a:lnTo>
                        <a:lnTo>
                          <a:pt x="1734" y="291"/>
                        </a:lnTo>
                        <a:lnTo>
                          <a:pt x="1726" y="302"/>
                        </a:lnTo>
                        <a:lnTo>
                          <a:pt x="1575" y="250"/>
                        </a:lnTo>
                        <a:lnTo>
                          <a:pt x="1585" y="243"/>
                        </a:lnTo>
                        <a:lnTo>
                          <a:pt x="1719" y="284"/>
                        </a:lnTo>
                        <a:lnTo>
                          <a:pt x="1712" y="94"/>
                        </a:lnTo>
                        <a:lnTo>
                          <a:pt x="1394" y="151"/>
                        </a:lnTo>
                        <a:lnTo>
                          <a:pt x="1154" y="198"/>
                        </a:lnTo>
                        <a:lnTo>
                          <a:pt x="857" y="258"/>
                        </a:lnTo>
                        <a:lnTo>
                          <a:pt x="572" y="313"/>
                        </a:lnTo>
                        <a:lnTo>
                          <a:pt x="365" y="351"/>
                        </a:lnTo>
                        <a:lnTo>
                          <a:pt x="244" y="381"/>
                        </a:lnTo>
                        <a:lnTo>
                          <a:pt x="249" y="586"/>
                        </a:lnTo>
                        <a:lnTo>
                          <a:pt x="233" y="589"/>
                        </a:lnTo>
                        <a:lnTo>
                          <a:pt x="45" y="435"/>
                        </a:lnTo>
                        <a:lnTo>
                          <a:pt x="47" y="422"/>
                        </a:lnTo>
                        <a:lnTo>
                          <a:pt x="230" y="566"/>
                        </a:lnTo>
                        <a:lnTo>
                          <a:pt x="225" y="389"/>
                        </a:lnTo>
                        <a:lnTo>
                          <a:pt x="206" y="405"/>
                        </a:lnTo>
                        <a:lnTo>
                          <a:pt x="186" y="411"/>
                        </a:lnTo>
                        <a:lnTo>
                          <a:pt x="6" y="313"/>
                        </a:lnTo>
                        <a:lnTo>
                          <a:pt x="0" y="254"/>
                        </a:lnTo>
                        <a:lnTo>
                          <a:pt x="14" y="2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682" name="Freeform 50"/>
                  <p:cNvSpPr>
                    <a:spLocks/>
                  </p:cNvSpPr>
                  <p:nvPr/>
                </p:nvSpPr>
                <p:spPr bwMode="auto">
                  <a:xfrm>
                    <a:off x="2641" y="2348"/>
                    <a:ext cx="788" cy="221"/>
                  </a:xfrm>
                  <a:custGeom>
                    <a:avLst/>
                    <a:gdLst>
                      <a:gd name="T0" fmla="*/ 50 w 1575"/>
                      <a:gd name="T1" fmla="*/ 433 h 441"/>
                      <a:gd name="T2" fmla="*/ 45 w 1575"/>
                      <a:gd name="T3" fmla="*/ 329 h 441"/>
                      <a:gd name="T4" fmla="*/ 7 w 1575"/>
                      <a:gd name="T5" fmla="*/ 306 h 441"/>
                      <a:gd name="T6" fmla="*/ 0 w 1575"/>
                      <a:gd name="T7" fmla="*/ 258 h 441"/>
                      <a:gd name="T8" fmla="*/ 324 w 1575"/>
                      <a:gd name="T9" fmla="*/ 206 h 441"/>
                      <a:gd name="T10" fmla="*/ 586 w 1575"/>
                      <a:gd name="T11" fmla="*/ 162 h 441"/>
                      <a:gd name="T12" fmla="*/ 844 w 1575"/>
                      <a:gd name="T13" fmla="*/ 118 h 441"/>
                      <a:gd name="T14" fmla="*/ 1060 w 1575"/>
                      <a:gd name="T15" fmla="*/ 79 h 441"/>
                      <a:gd name="T16" fmla="*/ 1309 w 1575"/>
                      <a:gd name="T17" fmla="*/ 36 h 441"/>
                      <a:gd name="T18" fmla="*/ 1552 w 1575"/>
                      <a:gd name="T19" fmla="*/ 0 h 441"/>
                      <a:gd name="T20" fmla="*/ 1575 w 1575"/>
                      <a:gd name="T21" fmla="*/ 8 h 441"/>
                      <a:gd name="T22" fmla="*/ 1381 w 1575"/>
                      <a:gd name="T23" fmla="*/ 42 h 441"/>
                      <a:gd name="T24" fmla="*/ 1118 w 1575"/>
                      <a:gd name="T25" fmla="*/ 88 h 441"/>
                      <a:gd name="T26" fmla="*/ 882 w 1575"/>
                      <a:gd name="T27" fmla="*/ 126 h 441"/>
                      <a:gd name="T28" fmla="*/ 642 w 1575"/>
                      <a:gd name="T29" fmla="*/ 164 h 441"/>
                      <a:gd name="T30" fmla="*/ 360 w 1575"/>
                      <a:gd name="T31" fmla="*/ 214 h 441"/>
                      <a:gd name="T32" fmla="*/ 190 w 1575"/>
                      <a:gd name="T33" fmla="*/ 238 h 441"/>
                      <a:gd name="T34" fmla="*/ 19 w 1575"/>
                      <a:gd name="T35" fmla="*/ 269 h 441"/>
                      <a:gd name="T36" fmla="*/ 22 w 1575"/>
                      <a:gd name="T37" fmla="*/ 302 h 441"/>
                      <a:gd name="T38" fmla="*/ 71 w 1575"/>
                      <a:gd name="T39" fmla="*/ 334 h 441"/>
                      <a:gd name="T40" fmla="*/ 63 w 1575"/>
                      <a:gd name="T41" fmla="*/ 441 h 441"/>
                      <a:gd name="T42" fmla="*/ 50 w 1575"/>
                      <a:gd name="T43" fmla="*/ 433 h 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75" h="441">
                        <a:moveTo>
                          <a:pt x="50" y="433"/>
                        </a:moveTo>
                        <a:lnTo>
                          <a:pt x="45" y="329"/>
                        </a:lnTo>
                        <a:lnTo>
                          <a:pt x="7" y="306"/>
                        </a:lnTo>
                        <a:lnTo>
                          <a:pt x="0" y="258"/>
                        </a:lnTo>
                        <a:lnTo>
                          <a:pt x="324" y="206"/>
                        </a:lnTo>
                        <a:lnTo>
                          <a:pt x="586" y="162"/>
                        </a:lnTo>
                        <a:lnTo>
                          <a:pt x="844" y="118"/>
                        </a:lnTo>
                        <a:lnTo>
                          <a:pt x="1060" y="79"/>
                        </a:lnTo>
                        <a:lnTo>
                          <a:pt x="1309" y="36"/>
                        </a:lnTo>
                        <a:lnTo>
                          <a:pt x="1552" y="0"/>
                        </a:lnTo>
                        <a:lnTo>
                          <a:pt x="1575" y="8"/>
                        </a:lnTo>
                        <a:lnTo>
                          <a:pt x="1381" y="42"/>
                        </a:lnTo>
                        <a:lnTo>
                          <a:pt x="1118" y="88"/>
                        </a:lnTo>
                        <a:lnTo>
                          <a:pt x="882" y="126"/>
                        </a:lnTo>
                        <a:lnTo>
                          <a:pt x="642" y="164"/>
                        </a:lnTo>
                        <a:lnTo>
                          <a:pt x="360" y="214"/>
                        </a:lnTo>
                        <a:lnTo>
                          <a:pt x="190" y="238"/>
                        </a:lnTo>
                        <a:lnTo>
                          <a:pt x="19" y="269"/>
                        </a:lnTo>
                        <a:lnTo>
                          <a:pt x="22" y="302"/>
                        </a:lnTo>
                        <a:lnTo>
                          <a:pt x="71" y="334"/>
                        </a:lnTo>
                        <a:lnTo>
                          <a:pt x="63" y="441"/>
                        </a:lnTo>
                        <a:lnTo>
                          <a:pt x="50" y="4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683" name="Freeform 51"/>
                  <p:cNvSpPr>
                    <a:spLocks/>
                  </p:cNvSpPr>
                  <p:nvPr/>
                </p:nvSpPr>
                <p:spPr bwMode="auto">
                  <a:xfrm>
                    <a:off x="3416" y="2404"/>
                    <a:ext cx="63" cy="80"/>
                  </a:xfrm>
                  <a:custGeom>
                    <a:avLst/>
                    <a:gdLst>
                      <a:gd name="T0" fmla="*/ 27 w 126"/>
                      <a:gd name="T1" fmla="*/ 0 h 159"/>
                      <a:gd name="T2" fmla="*/ 21 w 126"/>
                      <a:gd name="T3" fmla="*/ 124 h 159"/>
                      <a:gd name="T4" fmla="*/ 126 w 126"/>
                      <a:gd name="T5" fmla="*/ 159 h 159"/>
                      <a:gd name="T6" fmla="*/ 0 w 126"/>
                      <a:gd name="T7" fmla="*/ 132 h 159"/>
                      <a:gd name="T8" fmla="*/ 4 w 126"/>
                      <a:gd name="T9" fmla="*/ 4 h 159"/>
                      <a:gd name="T10" fmla="*/ 27 w 126"/>
                      <a:gd name="T11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6" h="159">
                        <a:moveTo>
                          <a:pt x="27" y="0"/>
                        </a:moveTo>
                        <a:lnTo>
                          <a:pt x="21" y="124"/>
                        </a:lnTo>
                        <a:lnTo>
                          <a:pt x="126" y="159"/>
                        </a:lnTo>
                        <a:lnTo>
                          <a:pt x="0" y="132"/>
                        </a:lnTo>
                        <a:lnTo>
                          <a:pt x="4" y="4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089" name="Group 52"/>
              <p:cNvGrpSpPr>
                <a:grpSpLocks/>
              </p:cNvGrpSpPr>
              <p:nvPr/>
            </p:nvGrpSpPr>
            <p:grpSpPr bwMode="auto">
              <a:xfrm>
                <a:off x="5925784" y="4096544"/>
                <a:ext cx="359371" cy="509003"/>
                <a:chOff x="3270" y="2162"/>
                <a:chExt cx="202" cy="252"/>
              </a:xfrm>
              <a:gradFill>
                <a:gsLst>
                  <a:gs pos="0">
                    <a:srgbClr val="FFFF00"/>
                  </a:gs>
                  <a:gs pos="100000">
                    <a:srgbClr val="FFFFAB"/>
                  </a:gs>
                </a:gsLst>
                <a:path path="shape">
                  <a:fillToRect l="50000" t="50000" r="50000" b="50000"/>
                </a:path>
              </a:gradFill>
            </p:grpSpPr>
            <p:sp>
              <p:nvSpPr>
                <p:cNvPr id="1221685" name="Freeform 53"/>
                <p:cNvSpPr>
                  <a:spLocks/>
                </p:cNvSpPr>
                <p:nvPr/>
              </p:nvSpPr>
              <p:spPr bwMode="auto">
                <a:xfrm>
                  <a:off x="3331" y="2162"/>
                  <a:ext cx="80" cy="86"/>
                </a:xfrm>
                <a:custGeom>
                  <a:avLst/>
                  <a:gdLst>
                    <a:gd name="T0" fmla="*/ 57 w 159"/>
                    <a:gd name="T1" fmla="*/ 36 h 173"/>
                    <a:gd name="T2" fmla="*/ 74 w 159"/>
                    <a:gd name="T3" fmla="*/ 17 h 173"/>
                    <a:gd name="T4" fmla="*/ 91 w 159"/>
                    <a:gd name="T5" fmla="*/ 6 h 173"/>
                    <a:gd name="T6" fmla="*/ 115 w 159"/>
                    <a:gd name="T7" fmla="*/ 0 h 173"/>
                    <a:gd name="T8" fmla="*/ 132 w 159"/>
                    <a:gd name="T9" fmla="*/ 8 h 173"/>
                    <a:gd name="T10" fmla="*/ 146 w 159"/>
                    <a:gd name="T11" fmla="*/ 25 h 173"/>
                    <a:gd name="T12" fmla="*/ 154 w 159"/>
                    <a:gd name="T13" fmla="*/ 50 h 173"/>
                    <a:gd name="T14" fmla="*/ 159 w 159"/>
                    <a:gd name="T15" fmla="*/ 84 h 173"/>
                    <a:gd name="T16" fmla="*/ 156 w 159"/>
                    <a:gd name="T17" fmla="*/ 107 h 173"/>
                    <a:gd name="T18" fmla="*/ 148 w 159"/>
                    <a:gd name="T19" fmla="*/ 136 h 173"/>
                    <a:gd name="T20" fmla="*/ 135 w 159"/>
                    <a:gd name="T21" fmla="*/ 158 h 173"/>
                    <a:gd name="T22" fmla="*/ 121 w 159"/>
                    <a:gd name="T23" fmla="*/ 167 h 173"/>
                    <a:gd name="T24" fmla="*/ 97 w 159"/>
                    <a:gd name="T25" fmla="*/ 173 h 173"/>
                    <a:gd name="T26" fmla="*/ 77 w 159"/>
                    <a:gd name="T27" fmla="*/ 172 h 173"/>
                    <a:gd name="T28" fmla="*/ 60 w 159"/>
                    <a:gd name="T29" fmla="*/ 164 h 173"/>
                    <a:gd name="T30" fmla="*/ 45 w 159"/>
                    <a:gd name="T31" fmla="*/ 134 h 173"/>
                    <a:gd name="T32" fmla="*/ 41 w 159"/>
                    <a:gd name="T33" fmla="*/ 110 h 173"/>
                    <a:gd name="T34" fmla="*/ 42 w 159"/>
                    <a:gd name="T35" fmla="*/ 103 h 173"/>
                    <a:gd name="T36" fmla="*/ 25 w 159"/>
                    <a:gd name="T37" fmla="*/ 98 h 173"/>
                    <a:gd name="T38" fmla="*/ 9 w 159"/>
                    <a:gd name="T39" fmla="*/ 93 h 173"/>
                    <a:gd name="T40" fmla="*/ 1 w 159"/>
                    <a:gd name="T41" fmla="*/ 84 h 173"/>
                    <a:gd name="T42" fmla="*/ 0 w 159"/>
                    <a:gd name="T43" fmla="*/ 77 h 173"/>
                    <a:gd name="T44" fmla="*/ 0 w 159"/>
                    <a:gd name="T45" fmla="*/ 73 h 173"/>
                    <a:gd name="T46" fmla="*/ 1 w 159"/>
                    <a:gd name="T47" fmla="*/ 68 h 173"/>
                    <a:gd name="T48" fmla="*/ 9 w 159"/>
                    <a:gd name="T49" fmla="*/ 68 h 173"/>
                    <a:gd name="T50" fmla="*/ 17 w 159"/>
                    <a:gd name="T51" fmla="*/ 69 h 173"/>
                    <a:gd name="T52" fmla="*/ 28 w 159"/>
                    <a:gd name="T53" fmla="*/ 74 h 173"/>
                    <a:gd name="T54" fmla="*/ 44 w 159"/>
                    <a:gd name="T55" fmla="*/ 80 h 173"/>
                    <a:gd name="T56" fmla="*/ 47 w 159"/>
                    <a:gd name="T57" fmla="*/ 60 h 173"/>
                    <a:gd name="T58" fmla="*/ 57 w 159"/>
                    <a:gd name="T59" fmla="*/ 3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73">
                      <a:moveTo>
                        <a:pt x="57" y="36"/>
                      </a:moveTo>
                      <a:lnTo>
                        <a:pt x="74" y="17"/>
                      </a:lnTo>
                      <a:lnTo>
                        <a:pt x="91" y="6"/>
                      </a:lnTo>
                      <a:lnTo>
                        <a:pt x="115" y="0"/>
                      </a:lnTo>
                      <a:lnTo>
                        <a:pt x="132" y="8"/>
                      </a:lnTo>
                      <a:lnTo>
                        <a:pt x="146" y="25"/>
                      </a:lnTo>
                      <a:lnTo>
                        <a:pt x="154" y="50"/>
                      </a:lnTo>
                      <a:lnTo>
                        <a:pt x="159" y="84"/>
                      </a:lnTo>
                      <a:lnTo>
                        <a:pt x="156" y="107"/>
                      </a:lnTo>
                      <a:lnTo>
                        <a:pt x="148" y="136"/>
                      </a:lnTo>
                      <a:lnTo>
                        <a:pt x="135" y="158"/>
                      </a:lnTo>
                      <a:lnTo>
                        <a:pt x="121" y="167"/>
                      </a:lnTo>
                      <a:lnTo>
                        <a:pt x="97" y="173"/>
                      </a:lnTo>
                      <a:lnTo>
                        <a:pt x="77" y="172"/>
                      </a:lnTo>
                      <a:lnTo>
                        <a:pt x="60" y="164"/>
                      </a:lnTo>
                      <a:lnTo>
                        <a:pt x="45" y="134"/>
                      </a:lnTo>
                      <a:lnTo>
                        <a:pt x="41" y="110"/>
                      </a:lnTo>
                      <a:lnTo>
                        <a:pt x="42" y="103"/>
                      </a:lnTo>
                      <a:lnTo>
                        <a:pt x="25" y="98"/>
                      </a:lnTo>
                      <a:lnTo>
                        <a:pt x="9" y="93"/>
                      </a:lnTo>
                      <a:lnTo>
                        <a:pt x="1" y="84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1" y="68"/>
                      </a:lnTo>
                      <a:lnTo>
                        <a:pt x="9" y="68"/>
                      </a:lnTo>
                      <a:lnTo>
                        <a:pt x="17" y="69"/>
                      </a:lnTo>
                      <a:lnTo>
                        <a:pt x="28" y="74"/>
                      </a:lnTo>
                      <a:lnTo>
                        <a:pt x="44" y="80"/>
                      </a:lnTo>
                      <a:lnTo>
                        <a:pt x="47" y="60"/>
                      </a:lnTo>
                      <a:lnTo>
                        <a:pt x="57" y="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86" name="Freeform 54"/>
                <p:cNvSpPr>
                  <a:spLocks/>
                </p:cNvSpPr>
                <p:nvPr/>
              </p:nvSpPr>
              <p:spPr bwMode="auto">
                <a:xfrm>
                  <a:off x="3376" y="2257"/>
                  <a:ext cx="96" cy="127"/>
                </a:xfrm>
                <a:custGeom>
                  <a:avLst/>
                  <a:gdLst>
                    <a:gd name="T0" fmla="*/ 41 w 194"/>
                    <a:gd name="T1" fmla="*/ 8 h 254"/>
                    <a:gd name="T2" fmla="*/ 20 w 194"/>
                    <a:gd name="T3" fmla="*/ 0 h 254"/>
                    <a:gd name="T4" fmla="*/ 3 w 194"/>
                    <a:gd name="T5" fmla="*/ 5 h 254"/>
                    <a:gd name="T6" fmla="*/ 0 w 194"/>
                    <a:gd name="T7" fmla="*/ 28 h 254"/>
                    <a:gd name="T8" fmla="*/ 17 w 194"/>
                    <a:gd name="T9" fmla="*/ 42 h 254"/>
                    <a:gd name="T10" fmla="*/ 47 w 194"/>
                    <a:gd name="T11" fmla="*/ 49 h 254"/>
                    <a:gd name="T12" fmla="*/ 76 w 194"/>
                    <a:gd name="T13" fmla="*/ 66 h 254"/>
                    <a:gd name="T14" fmla="*/ 96 w 194"/>
                    <a:gd name="T15" fmla="*/ 99 h 254"/>
                    <a:gd name="T16" fmla="*/ 110 w 194"/>
                    <a:gd name="T17" fmla="*/ 134 h 254"/>
                    <a:gd name="T18" fmla="*/ 124 w 194"/>
                    <a:gd name="T19" fmla="*/ 184 h 254"/>
                    <a:gd name="T20" fmla="*/ 126 w 194"/>
                    <a:gd name="T21" fmla="*/ 213 h 254"/>
                    <a:gd name="T22" fmla="*/ 109 w 194"/>
                    <a:gd name="T23" fmla="*/ 239 h 254"/>
                    <a:gd name="T24" fmla="*/ 109 w 194"/>
                    <a:gd name="T25" fmla="*/ 251 h 254"/>
                    <a:gd name="T26" fmla="*/ 123 w 194"/>
                    <a:gd name="T27" fmla="*/ 254 h 254"/>
                    <a:gd name="T28" fmla="*/ 131 w 194"/>
                    <a:gd name="T29" fmla="*/ 235 h 254"/>
                    <a:gd name="T30" fmla="*/ 136 w 194"/>
                    <a:gd name="T31" fmla="*/ 217 h 254"/>
                    <a:gd name="T32" fmla="*/ 153 w 194"/>
                    <a:gd name="T33" fmla="*/ 225 h 254"/>
                    <a:gd name="T34" fmla="*/ 172 w 194"/>
                    <a:gd name="T35" fmla="*/ 238 h 254"/>
                    <a:gd name="T36" fmla="*/ 184 w 194"/>
                    <a:gd name="T37" fmla="*/ 238 h 254"/>
                    <a:gd name="T38" fmla="*/ 194 w 194"/>
                    <a:gd name="T39" fmla="*/ 224 h 254"/>
                    <a:gd name="T40" fmla="*/ 186 w 194"/>
                    <a:gd name="T41" fmla="*/ 202 h 254"/>
                    <a:gd name="T42" fmla="*/ 164 w 194"/>
                    <a:gd name="T43" fmla="*/ 192 h 254"/>
                    <a:gd name="T44" fmla="*/ 142 w 194"/>
                    <a:gd name="T45" fmla="*/ 178 h 254"/>
                    <a:gd name="T46" fmla="*/ 132 w 194"/>
                    <a:gd name="T47" fmla="*/ 148 h 254"/>
                    <a:gd name="T48" fmla="*/ 121 w 194"/>
                    <a:gd name="T49" fmla="*/ 109 h 254"/>
                    <a:gd name="T50" fmla="*/ 112 w 194"/>
                    <a:gd name="T51" fmla="*/ 83 h 254"/>
                    <a:gd name="T52" fmla="*/ 95 w 194"/>
                    <a:gd name="T53" fmla="*/ 52 h 254"/>
                    <a:gd name="T54" fmla="*/ 72 w 194"/>
                    <a:gd name="T55" fmla="*/ 35 h 254"/>
                    <a:gd name="T56" fmla="*/ 50 w 194"/>
                    <a:gd name="T57" fmla="*/ 16 h 254"/>
                    <a:gd name="T58" fmla="*/ 41 w 194"/>
                    <a:gd name="T59" fmla="*/ 8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4" h="254">
                      <a:moveTo>
                        <a:pt x="41" y="8"/>
                      </a:moveTo>
                      <a:lnTo>
                        <a:pt x="20" y="0"/>
                      </a:lnTo>
                      <a:lnTo>
                        <a:pt x="3" y="5"/>
                      </a:lnTo>
                      <a:lnTo>
                        <a:pt x="0" y="28"/>
                      </a:lnTo>
                      <a:lnTo>
                        <a:pt x="17" y="42"/>
                      </a:lnTo>
                      <a:lnTo>
                        <a:pt x="47" y="49"/>
                      </a:lnTo>
                      <a:lnTo>
                        <a:pt x="76" y="66"/>
                      </a:lnTo>
                      <a:lnTo>
                        <a:pt x="96" y="99"/>
                      </a:lnTo>
                      <a:lnTo>
                        <a:pt x="110" y="134"/>
                      </a:lnTo>
                      <a:lnTo>
                        <a:pt x="124" y="184"/>
                      </a:lnTo>
                      <a:lnTo>
                        <a:pt x="126" y="213"/>
                      </a:lnTo>
                      <a:lnTo>
                        <a:pt x="109" y="239"/>
                      </a:lnTo>
                      <a:lnTo>
                        <a:pt x="109" y="251"/>
                      </a:lnTo>
                      <a:lnTo>
                        <a:pt x="123" y="254"/>
                      </a:lnTo>
                      <a:lnTo>
                        <a:pt x="131" y="235"/>
                      </a:lnTo>
                      <a:lnTo>
                        <a:pt x="136" y="217"/>
                      </a:lnTo>
                      <a:lnTo>
                        <a:pt x="153" y="225"/>
                      </a:lnTo>
                      <a:lnTo>
                        <a:pt x="172" y="238"/>
                      </a:lnTo>
                      <a:lnTo>
                        <a:pt x="184" y="238"/>
                      </a:lnTo>
                      <a:lnTo>
                        <a:pt x="194" y="224"/>
                      </a:lnTo>
                      <a:lnTo>
                        <a:pt x="186" y="202"/>
                      </a:lnTo>
                      <a:lnTo>
                        <a:pt x="164" y="192"/>
                      </a:lnTo>
                      <a:lnTo>
                        <a:pt x="142" y="178"/>
                      </a:lnTo>
                      <a:lnTo>
                        <a:pt x="132" y="148"/>
                      </a:lnTo>
                      <a:lnTo>
                        <a:pt x="121" y="109"/>
                      </a:lnTo>
                      <a:lnTo>
                        <a:pt x="112" y="83"/>
                      </a:lnTo>
                      <a:lnTo>
                        <a:pt x="95" y="52"/>
                      </a:lnTo>
                      <a:lnTo>
                        <a:pt x="72" y="35"/>
                      </a:lnTo>
                      <a:lnTo>
                        <a:pt x="50" y="16"/>
                      </a:lnTo>
                      <a:lnTo>
                        <a:pt x="41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87" name="Freeform 55"/>
                <p:cNvSpPr>
                  <a:spLocks/>
                </p:cNvSpPr>
                <p:nvPr/>
              </p:nvSpPr>
              <p:spPr bwMode="auto">
                <a:xfrm>
                  <a:off x="3270" y="2262"/>
                  <a:ext cx="105" cy="152"/>
                </a:xfrm>
                <a:custGeom>
                  <a:avLst/>
                  <a:gdLst>
                    <a:gd name="T0" fmla="*/ 151 w 209"/>
                    <a:gd name="T1" fmla="*/ 16 h 305"/>
                    <a:gd name="T2" fmla="*/ 178 w 209"/>
                    <a:gd name="T3" fmla="*/ 0 h 305"/>
                    <a:gd name="T4" fmla="*/ 200 w 209"/>
                    <a:gd name="T5" fmla="*/ 3 h 305"/>
                    <a:gd name="T6" fmla="*/ 209 w 209"/>
                    <a:gd name="T7" fmla="*/ 27 h 305"/>
                    <a:gd name="T8" fmla="*/ 189 w 209"/>
                    <a:gd name="T9" fmla="*/ 46 h 305"/>
                    <a:gd name="T10" fmla="*/ 150 w 209"/>
                    <a:gd name="T11" fmla="*/ 63 h 305"/>
                    <a:gd name="T12" fmla="*/ 120 w 209"/>
                    <a:gd name="T13" fmla="*/ 89 h 305"/>
                    <a:gd name="T14" fmla="*/ 99 w 209"/>
                    <a:gd name="T15" fmla="*/ 131 h 305"/>
                    <a:gd name="T16" fmla="*/ 87 w 209"/>
                    <a:gd name="T17" fmla="*/ 171 h 305"/>
                    <a:gd name="T18" fmla="*/ 79 w 209"/>
                    <a:gd name="T19" fmla="*/ 230 h 305"/>
                    <a:gd name="T20" fmla="*/ 83 w 209"/>
                    <a:gd name="T21" fmla="*/ 262 h 305"/>
                    <a:gd name="T22" fmla="*/ 110 w 209"/>
                    <a:gd name="T23" fmla="*/ 287 h 305"/>
                    <a:gd name="T24" fmla="*/ 112 w 209"/>
                    <a:gd name="T25" fmla="*/ 298 h 305"/>
                    <a:gd name="T26" fmla="*/ 96 w 209"/>
                    <a:gd name="T27" fmla="*/ 305 h 305"/>
                    <a:gd name="T28" fmla="*/ 80 w 209"/>
                    <a:gd name="T29" fmla="*/ 287 h 305"/>
                    <a:gd name="T30" fmla="*/ 71 w 209"/>
                    <a:gd name="T31" fmla="*/ 270 h 305"/>
                    <a:gd name="T32" fmla="*/ 52 w 209"/>
                    <a:gd name="T33" fmla="*/ 281 h 305"/>
                    <a:gd name="T34" fmla="*/ 28 w 209"/>
                    <a:gd name="T35" fmla="*/ 301 h 305"/>
                    <a:gd name="T36" fmla="*/ 14 w 209"/>
                    <a:gd name="T37" fmla="*/ 305 h 305"/>
                    <a:gd name="T38" fmla="*/ 0 w 209"/>
                    <a:gd name="T39" fmla="*/ 290 h 305"/>
                    <a:gd name="T40" fmla="*/ 6 w 209"/>
                    <a:gd name="T41" fmla="*/ 265 h 305"/>
                    <a:gd name="T42" fmla="*/ 30 w 209"/>
                    <a:gd name="T43" fmla="*/ 246 h 305"/>
                    <a:gd name="T44" fmla="*/ 57 w 209"/>
                    <a:gd name="T45" fmla="*/ 227 h 305"/>
                    <a:gd name="T46" fmla="*/ 64 w 209"/>
                    <a:gd name="T47" fmla="*/ 193 h 305"/>
                    <a:gd name="T48" fmla="*/ 69 w 209"/>
                    <a:gd name="T49" fmla="*/ 145 h 305"/>
                    <a:gd name="T50" fmla="*/ 76 w 209"/>
                    <a:gd name="T51" fmla="*/ 117 h 305"/>
                    <a:gd name="T52" fmla="*/ 88 w 209"/>
                    <a:gd name="T53" fmla="*/ 79 h 305"/>
                    <a:gd name="T54" fmla="*/ 115 w 209"/>
                    <a:gd name="T55" fmla="*/ 54 h 305"/>
                    <a:gd name="T56" fmla="*/ 142 w 209"/>
                    <a:gd name="T57" fmla="*/ 27 h 305"/>
                    <a:gd name="T58" fmla="*/ 151 w 209"/>
                    <a:gd name="T59" fmla="*/ 1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9" h="305">
                      <a:moveTo>
                        <a:pt x="151" y="16"/>
                      </a:moveTo>
                      <a:lnTo>
                        <a:pt x="178" y="0"/>
                      </a:lnTo>
                      <a:lnTo>
                        <a:pt x="200" y="3"/>
                      </a:lnTo>
                      <a:lnTo>
                        <a:pt x="209" y="27"/>
                      </a:lnTo>
                      <a:lnTo>
                        <a:pt x="189" y="46"/>
                      </a:lnTo>
                      <a:lnTo>
                        <a:pt x="150" y="63"/>
                      </a:lnTo>
                      <a:lnTo>
                        <a:pt x="120" y="89"/>
                      </a:lnTo>
                      <a:lnTo>
                        <a:pt x="99" y="131"/>
                      </a:lnTo>
                      <a:lnTo>
                        <a:pt x="87" y="171"/>
                      </a:lnTo>
                      <a:lnTo>
                        <a:pt x="79" y="230"/>
                      </a:lnTo>
                      <a:lnTo>
                        <a:pt x="83" y="262"/>
                      </a:lnTo>
                      <a:lnTo>
                        <a:pt x="110" y="287"/>
                      </a:lnTo>
                      <a:lnTo>
                        <a:pt x="112" y="298"/>
                      </a:lnTo>
                      <a:lnTo>
                        <a:pt x="96" y="305"/>
                      </a:lnTo>
                      <a:lnTo>
                        <a:pt x="80" y="287"/>
                      </a:lnTo>
                      <a:lnTo>
                        <a:pt x="71" y="270"/>
                      </a:lnTo>
                      <a:lnTo>
                        <a:pt x="52" y="281"/>
                      </a:lnTo>
                      <a:lnTo>
                        <a:pt x="28" y="301"/>
                      </a:lnTo>
                      <a:lnTo>
                        <a:pt x="14" y="305"/>
                      </a:lnTo>
                      <a:lnTo>
                        <a:pt x="0" y="290"/>
                      </a:lnTo>
                      <a:lnTo>
                        <a:pt x="6" y="265"/>
                      </a:lnTo>
                      <a:lnTo>
                        <a:pt x="30" y="246"/>
                      </a:lnTo>
                      <a:lnTo>
                        <a:pt x="57" y="227"/>
                      </a:lnTo>
                      <a:lnTo>
                        <a:pt x="64" y="193"/>
                      </a:lnTo>
                      <a:lnTo>
                        <a:pt x="69" y="145"/>
                      </a:lnTo>
                      <a:lnTo>
                        <a:pt x="76" y="117"/>
                      </a:lnTo>
                      <a:lnTo>
                        <a:pt x="88" y="79"/>
                      </a:lnTo>
                      <a:lnTo>
                        <a:pt x="115" y="54"/>
                      </a:lnTo>
                      <a:lnTo>
                        <a:pt x="142" y="27"/>
                      </a:lnTo>
                      <a:lnTo>
                        <a:pt x="151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88" name="Freeform 56"/>
                <p:cNvSpPr>
                  <a:spLocks/>
                </p:cNvSpPr>
                <p:nvPr/>
              </p:nvSpPr>
              <p:spPr bwMode="auto">
                <a:xfrm>
                  <a:off x="3334" y="2256"/>
                  <a:ext cx="79" cy="139"/>
                </a:xfrm>
                <a:custGeom>
                  <a:avLst/>
                  <a:gdLst>
                    <a:gd name="T0" fmla="*/ 39 w 157"/>
                    <a:gd name="T1" fmla="*/ 8 h 278"/>
                    <a:gd name="T2" fmla="*/ 59 w 157"/>
                    <a:gd name="T3" fmla="*/ 0 h 278"/>
                    <a:gd name="T4" fmla="*/ 85 w 157"/>
                    <a:gd name="T5" fmla="*/ 0 h 278"/>
                    <a:gd name="T6" fmla="*/ 108 w 157"/>
                    <a:gd name="T7" fmla="*/ 3 h 278"/>
                    <a:gd name="T8" fmla="*/ 122 w 157"/>
                    <a:gd name="T9" fmla="*/ 14 h 278"/>
                    <a:gd name="T10" fmla="*/ 133 w 157"/>
                    <a:gd name="T11" fmla="*/ 35 h 278"/>
                    <a:gd name="T12" fmla="*/ 146 w 157"/>
                    <a:gd name="T13" fmla="*/ 66 h 278"/>
                    <a:gd name="T14" fmla="*/ 155 w 157"/>
                    <a:gd name="T15" fmla="*/ 112 h 278"/>
                    <a:gd name="T16" fmla="*/ 157 w 157"/>
                    <a:gd name="T17" fmla="*/ 156 h 278"/>
                    <a:gd name="T18" fmla="*/ 155 w 157"/>
                    <a:gd name="T19" fmla="*/ 202 h 278"/>
                    <a:gd name="T20" fmla="*/ 146 w 157"/>
                    <a:gd name="T21" fmla="*/ 229 h 278"/>
                    <a:gd name="T22" fmla="*/ 138 w 157"/>
                    <a:gd name="T23" fmla="*/ 251 h 278"/>
                    <a:gd name="T24" fmla="*/ 124 w 157"/>
                    <a:gd name="T25" fmla="*/ 262 h 278"/>
                    <a:gd name="T26" fmla="*/ 102 w 157"/>
                    <a:gd name="T27" fmla="*/ 270 h 278"/>
                    <a:gd name="T28" fmla="*/ 77 w 157"/>
                    <a:gd name="T29" fmla="*/ 275 h 278"/>
                    <a:gd name="T30" fmla="*/ 52 w 157"/>
                    <a:gd name="T31" fmla="*/ 278 h 278"/>
                    <a:gd name="T32" fmla="*/ 25 w 157"/>
                    <a:gd name="T33" fmla="*/ 275 h 278"/>
                    <a:gd name="T34" fmla="*/ 6 w 157"/>
                    <a:gd name="T35" fmla="*/ 260 h 278"/>
                    <a:gd name="T36" fmla="*/ 0 w 157"/>
                    <a:gd name="T37" fmla="*/ 237 h 278"/>
                    <a:gd name="T38" fmla="*/ 0 w 157"/>
                    <a:gd name="T39" fmla="*/ 207 h 278"/>
                    <a:gd name="T40" fmla="*/ 12 w 157"/>
                    <a:gd name="T41" fmla="*/ 177 h 278"/>
                    <a:gd name="T42" fmla="*/ 36 w 157"/>
                    <a:gd name="T43" fmla="*/ 150 h 278"/>
                    <a:gd name="T44" fmla="*/ 44 w 157"/>
                    <a:gd name="T45" fmla="*/ 125 h 278"/>
                    <a:gd name="T46" fmla="*/ 39 w 157"/>
                    <a:gd name="T47" fmla="*/ 98 h 278"/>
                    <a:gd name="T48" fmla="*/ 28 w 157"/>
                    <a:gd name="T49" fmla="*/ 74 h 278"/>
                    <a:gd name="T50" fmla="*/ 22 w 157"/>
                    <a:gd name="T51" fmla="*/ 48 h 278"/>
                    <a:gd name="T52" fmla="*/ 29 w 157"/>
                    <a:gd name="T53" fmla="*/ 19 h 278"/>
                    <a:gd name="T54" fmla="*/ 39 w 157"/>
                    <a:gd name="T55" fmla="*/ 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7" h="278">
                      <a:moveTo>
                        <a:pt x="39" y="8"/>
                      </a:moveTo>
                      <a:lnTo>
                        <a:pt x="59" y="0"/>
                      </a:lnTo>
                      <a:lnTo>
                        <a:pt x="85" y="0"/>
                      </a:lnTo>
                      <a:lnTo>
                        <a:pt x="108" y="3"/>
                      </a:lnTo>
                      <a:lnTo>
                        <a:pt x="122" y="14"/>
                      </a:lnTo>
                      <a:lnTo>
                        <a:pt x="133" y="35"/>
                      </a:lnTo>
                      <a:lnTo>
                        <a:pt x="146" y="66"/>
                      </a:lnTo>
                      <a:lnTo>
                        <a:pt x="155" y="112"/>
                      </a:lnTo>
                      <a:lnTo>
                        <a:pt x="157" y="156"/>
                      </a:lnTo>
                      <a:lnTo>
                        <a:pt x="155" y="202"/>
                      </a:lnTo>
                      <a:lnTo>
                        <a:pt x="146" y="229"/>
                      </a:lnTo>
                      <a:lnTo>
                        <a:pt x="138" y="251"/>
                      </a:lnTo>
                      <a:lnTo>
                        <a:pt x="124" y="262"/>
                      </a:lnTo>
                      <a:lnTo>
                        <a:pt x="102" y="270"/>
                      </a:lnTo>
                      <a:lnTo>
                        <a:pt x="77" y="275"/>
                      </a:lnTo>
                      <a:lnTo>
                        <a:pt x="52" y="278"/>
                      </a:lnTo>
                      <a:lnTo>
                        <a:pt x="25" y="275"/>
                      </a:lnTo>
                      <a:lnTo>
                        <a:pt x="6" y="260"/>
                      </a:lnTo>
                      <a:lnTo>
                        <a:pt x="0" y="237"/>
                      </a:lnTo>
                      <a:lnTo>
                        <a:pt x="0" y="207"/>
                      </a:lnTo>
                      <a:lnTo>
                        <a:pt x="12" y="177"/>
                      </a:lnTo>
                      <a:lnTo>
                        <a:pt x="36" y="150"/>
                      </a:lnTo>
                      <a:lnTo>
                        <a:pt x="44" y="125"/>
                      </a:lnTo>
                      <a:lnTo>
                        <a:pt x="39" y="98"/>
                      </a:lnTo>
                      <a:lnTo>
                        <a:pt x="28" y="74"/>
                      </a:lnTo>
                      <a:lnTo>
                        <a:pt x="22" y="48"/>
                      </a:lnTo>
                      <a:lnTo>
                        <a:pt x="29" y="19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89" name="Freeform 57"/>
                <p:cNvSpPr>
                  <a:spLocks/>
                </p:cNvSpPr>
                <p:nvPr/>
              </p:nvSpPr>
              <p:spPr bwMode="auto">
                <a:xfrm>
                  <a:off x="3283" y="2340"/>
                  <a:ext cx="93" cy="54"/>
                </a:xfrm>
                <a:custGeom>
                  <a:avLst/>
                  <a:gdLst>
                    <a:gd name="T0" fmla="*/ 131 w 186"/>
                    <a:gd name="T1" fmla="*/ 31 h 107"/>
                    <a:gd name="T2" fmla="*/ 170 w 186"/>
                    <a:gd name="T3" fmla="*/ 43 h 107"/>
                    <a:gd name="T4" fmla="*/ 186 w 186"/>
                    <a:gd name="T5" fmla="*/ 63 h 107"/>
                    <a:gd name="T6" fmla="*/ 186 w 186"/>
                    <a:gd name="T7" fmla="*/ 84 h 107"/>
                    <a:gd name="T8" fmla="*/ 173 w 186"/>
                    <a:gd name="T9" fmla="*/ 104 h 107"/>
                    <a:gd name="T10" fmla="*/ 139 w 186"/>
                    <a:gd name="T11" fmla="*/ 107 h 107"/>
                    <a:gd name="T12" fmla="*/ 93 w 186"/>
                    <a:gd name="T13" fmla="*/ 82 h 107"/>
                    <a:gd name="T14" fmla="*/ 39 w 186"/>
                    <a:gd name="T15" fmla="*/ 47 h 107"/>
                    <a:gd name="T16" fmla="*/ 30 w 186"/>
                    <a:gd name="T17" fmla="*/ 39 h 107"/>
                    <a:gd name="T18" fmla="*/ 32 w 186"/>
                    <a:gd name="T19" fmla="*/ 57 h 107"/>
                    <a:gd name="T20" fmla="*/ 0 w 186"/>
                    <a:gd name="T21" fmla="*/ 63 h 107"/>
                    <a:gd name="T22" fmla="*/ 2 w 186"/>
                    <a:gd name="T23" fmla="*/ 30 h 107"/>
                    <a:gd name="T24" fmla="*/ 13 w 186"/>
                    <a:gd name="T25" fmla="*/ 5 h 107"/>
                    <a:gd name="T26" fmla="*/ 33 w 186"/>
                    <a:gd name="T27" fmla="*/ 0 h 107"/>
                    <a:gd name="T28" fmla="*/ 74 w 186"/>
                    <a:gd name="T29" fmla="*/ 14 h 107"/>
                    <a:gd name="T30" fmla="*/ 131 w 186"/>
                    <a:gd name="T31" fmla="*/ 3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7">
                      <a:moveTo>
                        <a:pt x="131" y="31"/>
                      </a:moveTo>
                      <a:lnTo>
                        <a:pt x="170" y="43"/>
                      </a:lnTo>
                      <a:lnTo>
                        <a:pt x="186" y="63"/>
                      </a:lnTo>
                      <a:lnTo>
                        <a:pt x="186" y="84"/>
                      </a:lnTo>
                      <a:lnTo>
                        <a:pt x="173" y="104"/>
                      </a:lnTo>
                      <a:lnTo>
                        <a:pt x="139" y="107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2" y="57"/>
                      </a:lnTo>
                      <a:lnTo>
                        <a:pt x="0" y="63"/>
                      </a:lnTo>
                      <a:lnTo>
                        <a:pt x="2" y="30"/>
                      </a:lnTo>
                      <a:lnTo>
                        <a:pt x="13" y="5"/>
                      </a:lnTo>
                      <a:lnTo>
                        <a:pt x="33" y="0"/>
                      </a:lnTo>
                      <a:lnTo>
                        <a:pt x="74" y="14"/>
                      </a:lnTo>
                      <a:lnTo>
                        <a:pt x="131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0" name="Freeform 58"/>
                <p:cNvSpPr>
                  <a:spLocks/>
                </p:cNvSpPr>
                <p:nvPr/>
              </p:nvSpPr>
              <p:spPr bwMode="auto">
                <a:xfrm>
                  <a:off x="3312" y="2330"/>
                  <a:ext cx="93" cy="54"/>
                </a:xfrm>
                <a:custGeom>
                  <a:avLst/>
                  <a:gdLst>
                    <a:gd name="T0" fmla="*/ 131 w 186"/>
                    <a:gd name="T1" fmla="*/ 32 h 108"/>
                    <a:gd name="T2" fmla="*/ 171 w 186"/>
                    <a:gd name="T3" fmla="*/ 43 h 108"/>
                    <a:gd name="T4" fmla="*/ 186 w 186"/>
                    <a:gd name="T5" fmla="*/ 64 h 108"/>
                    <a:gd name="T6" fmla="*/ 186 w 186"/>
                    <a:gd name="T7" fmla="*/ 84 h 108"/>
                    <a:gd name="T8" fmla="*/ 174 w 186"/>
                    <a:gd name="T9" fmla="*/ 105 h 108"/>
                    <a:gd name="T10" fmla="*/ 139 w 186"/>
                    <a:gd name="T11" fmla="*/ 108 h 108"/>
                    <a:gd name="T12" fmla="*/ 93 w 186"/>
                    <a:gd name="T13" fmla="*/ 82 h 108"/>
                    <a:gd name="T14" fmla="*/ 40 w 186"/>
                    <a:gd name="T15" fmla="*/ 48 h 108"/>
                    <a:gd name="T16" fmla="*/ 30 w 186"/>
                    <a:gd name="T17" fmla="*/ 40 h 108"/>
                    <a:gd name="T18" fmla="*/ 32 w 186"/>
                    <a:gd name="T19" fmla="*/ 57 h 108"/>
                    <a:gd name="T20" fmla="*/ 0 w 186"/>
                    <a:gd name="T21" fmla="*/ 64 h 108"/>
                    <a:gd name="T22" fmla="*/ 2 w 186"/>
                    <a:gd name="T23" fmla="*/ 30 h 108"/>
                    <a:gd name="T24" fmla="*/ 13 w 186"/>
                    <a:gd name="T25" fmla="*/ 5 h 108"/>
                    <a:gd name="T26" fmla="*/ 33 w 186"/>
                    <a:gd name="T27" fmla="*/ 0 h 108"/>
                    <a:gd name="T28" fmla="*/ 74 w 186"/>
                    <a:gd name="T29" fmla="*/ 15 h 108"/>
                    <a:gd name="T30" fmla="*/ 131 w 186"/>
                    <a:gd name="T31" fmla="*/ 3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8">
                      <a:moveTo>
                        <a:pt x="131" y="32"/>
                      </a:moveTo>
                      <a:lnTo>
                        <a:pt x="171" y="43"/>
                      </a:lnTo>
                      <a:lnTo>
                        <a:pt x="186" y="64"/>
                      </a:lnTo>
                      <a:lnTo>
                        <a:pt x="186" y="84"/>
                      </a:lnTo>
                      <a:lnTo>
                        <a:pt x="174" y="105"/>
                      </a:lnTo>
                      <a:lnTo>
                        <a:pt x="139" y="108"/>
                      </a:lnTo>
                      <a:lnTo>
                        <a:pt x="93" y="82"/>
                      </a:lnTo>
                      <a:lnTo>
                        <a:pt x="40" y="48"/>
                      </a:lnTo>
                      <a:lnTo>
                        <a:pt x="30" y="40"/>
                      </a:lnTo>
                      <a:lnTo>
                        <a:pt x="32" y="57"/>
                      </a:lnTo>
                      <a:lnTo>
                        <a:pt x="0" y="64"/>
                      </a:lnTo>
                      <a:lnTo>
                        <a:pt x="2" y="30"/>
                      </a:lnTo>
                      <a:lnTo>
                        <a:pt x="13" y="5"/>
                      </a:lnTo>
                      <a:lnTo>
                        <a:pt x="33" y="0"/>
                      </a:lnTo>
                      <a:lnTo>
                        <a:pt x="74" y="15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90" name="Group 59"/>
              <p:cNvGrpSpPr>
                <a:grpSpLocks/>
              </p:cNvGrpSpPr>
              <p:nvPr/>
            </p:nvGrpSpPr>
            <p:grpSpPr bwMode="auto">
              <a:xfrm>
                <a:off x="5388506" y="4201576"/>
                <a:ext cx="361150" cy="511023"/>
                <a:chOff x="2968" y="2214"/>
                <a:chExt cx="203" cy="253"/>
              </a:xfrm>
              <a:gradFill>
                <a:gsLst>
                  <a:gs pos="0">
                    <a:srgbClr val="FFFF00"/>
                  </a:gs>
                  <a:gs pos="100000">
                    <a:srgbClr val="FFFFAB"/>
                  </a:gs>
                </a:gsLst>
                <a:path path="shape">
                  <a:fillToRect l="50000" t="50000" r="50000" b="50000"/>
                </a:path>
              </a:gradFill>
            </p:grpSpPr>
            <p:sp>
              <p:nvSpPr>
                <p:cNvPr id="1221692" name="Freeform 60"/>
                <p:cNvSpPr>
                  <a:spLocks/>
                </p:cNvSpPr>
                <p:nvPr/>
              </p:nvSpPr>
              <p:spPr bwMode="auto">
                <a:xfrm>
                  <a:off x="3030" y="2214"/>
                  <a:ext cx="79" cy="86"/>
                </a:xfrm>
                <a:custGeom>
                  <a:avLst/>
                  <a:gdLst>
                    <a:gd name="T0" fmla="*/ 57 w 159"/>
                    <a:gd name="T1" fmla="*/ 36 h 174"/>
                    <a:gd name="T2" fmla="*/ 74 w 159"/>
                    <a:gd name="T3" fmla="*/ 17 h 174"/>
                    <a:gd name="T4" fmla="*/ 92 w 159"/>
                    <a:gd name="T5" fmla="*/ 6 h 174"/>
                    <a:gd name="T6" fmla="*/ 115 w 159"/>
                    <a:gd name="T7" fmla="*/ 0 h 174"/>
                    <a:gd name="T8" fmla="*/ 133 w 159"/>
                    <a:gd name="T9" fmla="*/ 8 h 174"/>
                    <a:gd name="T10" fmla="*/ 147 w 159"/>
                    <a:gd name="T11" fmla="*/ 25 h 174"/>
                    <a:gd name="T12" fmla="*/ 155 w 159"/>
                    <a:gd name="T13" fmla="*/ 51 h 174"/>
                    <a:gd name="T14" fmla="*/ 159 w 159"/>
                    <a:gd name="T15" fmla="*/ 84 h 174"/>
                    <a:gd name="T16" fmla="*/ 156 w 159"/>
                    <a:gd name="T17" fmla="*/ 107 h 174"/>
                    <a:gd name="T18" fmla="*/ 148 w 159"/>
                    <a:gd name="T19" fmla="*/ 136 h 174"/>
                    <a:gd name="T20" fmla="*/ 136 w 159"/>
                    <a:gd name="T21" fmla="*/ 158 h 174"/>
                    <a:gd name="T22" fmla="*/ 122 w 159"/>
                    <a:gd name="T23" fmla="*/ 167 h 174"/>
                    <a:gd name="T24" fmla="*/ 98 w 159"/>
                    <a:gd name="T25" fmla="*/ 174 h 174"/>
                    <a:gd name="T26" fmla="*/ 78 w 159"/>
                    <a:gd name="T27" fmla="*/ 172 h 174"/>
                    <a:gd name="T28" fmla="*/ 60 w 159"/>
                    <a:gd name="T29" fmla="*/ 164 h 174"/>
                    <a:gd name="T30" fmla="*/ 46 w 159"/>
                    <a:gd name="T31" fmla="*/ 134 h 174"/>
                    <a:gd name="T32" fmla="*/ 41 w 159"/>
                    <a:gd name="T33" fmla="*/ 110 h 174"/>
                    <a:gd name="T34" fmla="*/ 43 w 159"/>
                    <a:gd name="T35" fmla="*/ 103 h 174"/>
                    <a:gd name="T36" fmla="*/ 26 w 159"/>
                    <a:gd name="T37" fmla="*/ 98 h 174"/>
                    <a:gd name="T38" fmla="*/ 10 w 159"/>
                    <a:gd name="T39" fmla="*/ 93 h 174"/>
                    <a:gd name="T40" fmla="*/ 2 w 159"/>
                    <a:gd name="T41" fmla="*/ 84 h 174"/>
                    <a:gd name="T42" fmla="*/ 0 w 159"/>
                    <a:gd name="T43" fmla="*/ 77 h 174"/>
                    <a:gd name="T44" fmla="*/ 0 w 159"/>
                    <a:gd name="T45" fmla="*/ 73 h 174"/>
                    <a:gd name="T46" fmla="*/ 2 w 159"/>
                    <a:gd name="T47" fmla="*/ 68 h 174"/>
                    <a:gd name="T48" fmla="*/ 10 w 159"/>
                    <a:gd name="T49" fmla="*/ 68 h 174"/>
                    <a:gd name="T50" fmla="*/ 18 w 159"/>
                    <a:gd name="T51" fmla="*/ 69 h 174"/>
                    <a:gd name="T52" fmla="*/ 29 w 159"/>
                    <a:gd name="T53" fmla="*/ 74 h 174"/>
                    <a:gd name="T54" fmla="*/ 44 w 159"/>
                    <a:gd name="T55" fmla="*/ 81 h 174"/>
                    <a:gd name="T56" fmla="*/ 48 w 159"/>
                    <a:gd name="T57" fmla="*/ 60 h 174"/>
                    <a:gd name="T58" fmla="*/ 57 w 159"/>
                    <a:gd name="T59" fmla="*/ 3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74">
                      <a:moveTo>
                        <a:pt x="57" y="36"/>
                      </a:moveTo>
                      <a:lnTo>
                        <a:pt x="74" y="17"/>
                      </a:lnTo>
                      <a:lnTo>
                        <a:pt x="92" y="6"/>
                      </a:lnTo>
                      <a:lnTo>
                        <a:pt x="115" y="0"/>
                      </a:lnTo>
                      <a:lnTo>
                        <a:pt x="133" y="8"/>
                      </a:lnTo>
                      <a:lnTo>
                        <a:pt x="147" y="25"/>
                      </a:lnTo>
                      <a:lnTo>
                        <a:pt x="155" y="51"/>
                      </a:lnTo>
                      <a:lnTo>
                        <a:pt x="159" y="84"/>
                      </a:lnTo>
                      <a:lnTo>
                        <a:pt x="156" y="107"/>
                      </a:lnTo>
                      <a:lnTo>
                        <a:pt x="148" y="136"/>
                      </a:lnTo>
                      <a:lnTo>
                        <a:pt x="136" y="158"/>
                      </a:lnTo>
                      <a:lnTo>
                        <a:pt x="122" y="167"/>
                      </a:lnTo>
                      <a:lnTo>
                        <a:pt x="98" y="174"/>
                      </a:lnTo>
                      <a:lnTo>
                        <a:pt x="78" y="172"/>
                      </a:lnTo>
                      <a:lnTo>
                        <a:pt x="60" y="164"/>
                      </a:lnTo>
                      <a:lnTo>
                        <a:pt x="46" y="134"/>
                      </a:lnTo>
                      <a:lnTo>
                        <a:pt x="41" y="110"/>
                      </a:lnTo>
                      <a:lnTo>
                        <a:pt x="43" y="103"/>
                      </a:lnTo>
                      <a:lnTo>
                        <a:pt x="26" y="98"/>
                      </a:lnTo>
                      <a:lnTo>
                        <a:pt x="10" y="93"/>
                      </a:lnTo>
                      <a:lnTo>
                        <a:pt x="2" y="84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2" y="68"/>
                      </a:lnTo>
                      <a:lnTo>
                        <a:pt x="10" y="68"/>
                      </a:lnTo>
                      <a:lnTo>
                        <a:pt x="18" y="69"/>
                      </a:lnTo>
                      <a:lnTo>
                        <a:pt x="29" y="74"/>
                      </a:lnTo>
                      <a:lnTo>
                        <a:pt x="44" y="81"/>
                      </a:lnTo>
                      <a:lnTo>
                        <a:pt x="48" y="60"/>
                      </a:lnTo>
                      <a:lnTo>
                        <a:pt x="57" y="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3" name="Freeform 61"/>
                <p:cNvSpPr>
                  <a:spLocks/>
                </p:cNvSpPr>
                <p:nvPr/>
              </p:nvSpPr>
              <p:spPr bwMode="auto">
                <a:xfrm>
                  <a:off x="3074" y="2309"/>
                  <a:ext cx="97" cy="128"/>
                </a:xfrm>
                <a:custGeom>
                  <a:avLst/>
                  <a:gdLst>
                    <a:gd name="T0" fmla="*/ 41 w 193"/>
                    <a:gd name="T1" fmla="*/ 8 h 255"/>
                    <a:gd name="T2" fmla="*/ 20 w 193"/>
                    <a:gd name="T3" fmla="*/ 0 h 255"/>
                    <a:gd name="T4" fmla="*/ 3 w 193"/>
                    <a:gd name="T5" fmla="*/ 6 h 255"/>
                    <a:gd name="T6" fmla="*/ 0 w 193"/>
                    <a:gd name="T7" fmla="*/ 28 h 255"/>
                    <a:gd name="T8" fmla="*/ 17 w 193"/>
                    <a:gd name="T9" fmla="*/ 44 h 255"/>
                    <a:gd name="T10" fmla="*/ 47 w 193"/>
                    <a:gd name="T11" fmla="*/ 49 h 255"/>
                    <a:gd name="T12" fmla="*/ 75 w 193"/>
                    <a:gd name="T13" fmla="*/ 68 h 255"/>
                    <a:gd name="T14" fmla="*/ 96 w 193"/>
                    <a:gd name="T15" fmla="*/ 101 h 255"/>
                    <a:gd name="T16" fmla="*/ 110 w 193"/>
                    <a:gd name="T17" fmla="*/ 135 h 255"/>
                    <a:gd name="T18" fmla="*/ 124 w 193"/>
                    <a:gd name="T19" fmla="*/ 186 h 255"/>
                    <a:gd name="T20" fmla="*/ 126 w 193"/>
                    <a:gd name="T21" fmla="*/ 216 h 255"/>
                    <a:gd name="T22" fmla="*/ 108 w 193"/>
                    <a:gd name="T23" fmla="*/ 243 h 255"/>
                    <a:gd name="T24" fmla="*/ 108 w 193"/>
                    <a:gd name="T25" fmla="*/ 254 h 255"/>
                    <a:gd name="T26" fmla="*/ 122 w 193"/>
                    <a:gd name="T27" fmla="*/ 255 h 255"/>
                    <a:gd name="T28" fmla="*/ 130 w 193"/>
                    <a:gd name="T29" fmla="*/ 236 h 255"/>
                    <a:gd name="T30" fmla="*/ 135 w 193"/>
                    <a:gd name="T31" fmla="*/ 221 h 255"/>
                    <a:gd name="T32" fmla="*/ 152 w 193"/>
                    <a:gd name="T33" fmla="*/ 227 h 255"/>
                    <a:gd name="T34" fmla="*/ 171 w 193"/>
                    <a:gd name="T35" fmla="*/ 240 h 255"/>
                    <a:gd name="T36" fmla="*/ 184 w 193"/>
                    <a:gd name="T37" fmla="*/ 240 h 255"/>
                    <a:gd name="T38" fmla="*/ 193 w 193"/>
                    <a:gd name="T39" fmla="*/ 225 h 255"/>
                    <a:gd name="T40" fmla="*/ 185 w 193"/>
                    <a:gd name="T41" fmla="*/ 203 h 255"/>
                    <a:gd name="T42" fmla="*/ 163 w 193"/>
                    <a:gd name="T43" fmla="*/ 194 h 255"/>
                    <a:gd name="T44" fmla="*/ 141 w 193"/>
                    <a:gd name="T45" fmla="*/ 180 h 255"/>
                    <a:gd name="T46" fmla="*/ 132 w 193"/>
                    <a:gd name="T47" fmla="*/ 150 h 255"/>
                    <a:gd name="T48" fmla="*/ 121 w 193"/>
                    <a:gd name="T49" fmla="*/ 110 h 255"/>
                    <a:gd name="T50" fmla="*/ 111 w 193"/>
                    <a:gd name="T51" fmla="*/ 85 h 255"/>
                    <a:gd name="T52" fmla="*/ 94 w 193"/>
                    <a:gd name="T53" fmla="*/ 53 h 255"/>
                    <a:gd name="T54" fmla="*/ 72 w 193"/>
                    <a:gd name="T55" fmla="*/ 35 h 255"/>
                    <a:gd name="T56" fmla="*/ 50 w 193"/>
                    <a:gd name="T57" fmla="*/ 17 h 255"/>
                    <a:gd name="T58" fmla="*/ 41 w 193"/>
                    <a:gd name="T59" fmla="*/ 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3" h="255">
                      <a:moveTo>
                        <a:pt x="41" y="8"/>
                      </a:moveTo>
                      <a:lnTo>
                        <a:pt x="20" y="0"/>
                      </a:lnTo>
                      <a:lnTo>
                        <a:pt x="3" y="6"/>
                      </a:lnTo>
                      <a:lnTo>
                        <a:pt x="0" y="28"/>
                      </a:lnTo>
                      <a:lnTo>
                        <a:pt x="17" y="44"/>
                      </a:lnTo>
                      <a:lnTo>
                        <a:pt x="47" y="49"/>
                      </a:lnTo>
                      <a:lnTo>
                        <a:pt x="75" y="68"/>
                      </a:lnTo>
                      <a:lnTo>
                        <a:pt x="96" y="101"/>
                      </a:lnTo>
                      <a:lnTo>
                        <a:pt x="110" y="135"/>
                      </a:lnTo>
                      <a:lnTo>
                        <a:pt x="124" y="186"/>
                      </a:lnTo>
                      <a:lnTo>
                        <a:pt x="126" y="216"/>
                      </a:lnTo>
                      <a:lnTo>
                        <a:pt x="108" y="243"/>
                      </a:lnTo>
                      <a:lnTo>
                        <a:pt x="108" y="254"/>
                      </a:lnTo>
                      <a:lnTo>
                        <a:pt x="122" y="255"/>
                      </a:lnTo>
                      <a:lnTo>
                        <a:pt x="130" y="236"/>
                      </a:lnTo>
                      <a:lnTo>
                        <a:pt x="135" y="221"/>
                      </a:lnTo>
                      <a:lnTo>
                        <a:pt x="152" y="227"/>
                      </a:lnTo>
                      <a:lnTo>
                        <a:pt x="171" y="240"/>
                      </a:lnTo>
                      <a:lnTo>
                        <a:pt x="184" y="240"/>
                      </a:lnTo>
                      <a:lnTo>
                        <a:pt x="193" y="225"/>
                      </a:lnTo>
                      <a:lnTo>
                        <a:pt x="185" y="203"/>
                      </a:lnTo>
                      <a:lnTo>
                        <a:pt x="163" y="194"/>
                      </a:lnTo>
                      <a:lnTo>
                        <a:pt x="141" y="180"/>
                      </a:lnTo>
                      <a:lnTo>
                        <a:pt x="132" y="150"/>
                      </a:lnTo>
                      <a:lnTo>
                        <a:pt x="121" y="110"/>
                      </a:lnTo>
                      <a:lnTo>
                        <a:pt x="111" y="85"/>
                      </a:lnTo>
                      <a:lnTo>
                        <a:pt x="94" y="53"/>
                      </a:lnTo>
                      <a:lnTo>
                        <a:pt x="72" y="35"/>
                      </a:lnTo>
                      <a:lnTo>
                        <a:pt x="50" y="17"/>
                      </a:lnTo>
                      <a:lnTo>
                        <a:pt x="41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4" name="Freeform 62"/>
                <p:cNvSpPr>
                  <a:spLocks/>
                </p:cNvSpPr>
                <p:nvPr/>
              </p:nvSpPr>
              <p:spPr bwMode="auto">
                <a:xfrm>
                  <a:off x="2968" y="2314"/>
                  <a:ext cx="106" cy="153"/>
                </a:xfrm>
                <a:custGeom>
                  <a:avLst/>
                  <a:gdLst>
                    <a:gd name="T0" fmla="*/ 155 w 212"/>
                    <a:gd name="T1" fmla="*/ 16 h 306"/>
                    <a:gd name="T2" fmla="*/ 180 w 212"/>
                    <a:gd name="T3" fmla="*/ 0 h 306"/>
                    <a:gd name="T4" fmla="*/ 202 w 212"/>
                    <a:gd name="T5" fmla="*/ 5 h 306"/>
                    <a:gd name="T6" fmla="*/ 212 w 212"/>
                    <a:gd name="T7" fmla="*/ 29 h 306"/>
                    <a:gd name="T8" fmla="*/ 193 w 212"/>
                    <a:gd name="T9" fmla="*/ 48 h 306"/>
                    <a:gd name="T10" fmla="*/ 152 w 212"/>
                    <a:gd name="T11" fmla="*/ 65 h 306"/>
                    <a:gd name="T12" fmla="*/ 122 w 212"/>
                    <a:gd name="T13" fmla="*/ 90 h 306"/>
                    <a:gd name="T14" fmla="*/ 101 w 212"/>
                    <a:gd name="T15" fmla="*/ 133 h 306"/>
                    <a:gd name="T16" fmla="*/ 89 w 212"/>
                    <a:gd name="T17" fmla="*/ 172 h 306"/>
                    <a:gd name="T18" fmla="*/ 81 w 212"/>
                    <a:gd name="T19" fmla="*/ 234 h 306"/>
                    <a:gd name="T20" fmla="*/ 84 w 212"/>
                    <a:gd name="T21" fmla="*/ 265 h 306"/>
                    <a:gd name="T22" fmla="*/ 112 w 212"/>
                    <a:gd name="T23" fmla="*/ 289 h 306"/>
                    <a:gd name="T24" fmla="*/ 114 w 212"/>
                    <a:gd name="T25" fmla="*/ 300 h 306"/>
                    <a:gd name="T26" fmla="*/ 98 w 212"/>
                    <a:gd name="T27" fmla="*/ 306 h 306"/>
                    <a:gd name="T28" fmla="*/ 82 w 212"/>
                    <a:gd name="T29" fmla="*/ 289 h 306"/>
                    <a:gd name="T30" fmla="*/ 73 w 212"/>
                    <a:gd name="T31" fmla="*/ 272 h 306"/>
                    <a:gd name="T32" fmla="*/ 54 w 212"/>
                    <a:gd name="T33" fmla="*/ 284 h 306"/>
                    <a:gd name="T34" fmla="*/ 29 w 212"/>
                    <a:gd name="T35" fmla="*/ 303 h 306"/>
                    <a:gd name="T36" fmla="*/ 16 w 212"/>
                    <a:gd name="T37" fmla="*/ 306 h 306"/>
                    <a:gd name="T38" fmla="*/ 0 w 212"/>
                    <a:gd name="T39" fmla="*/ 294 h 306"/>
                    <a:gd name="T40" fmla="*/ 7 w 212"/>
                    <a:gd name="T41" fmla="*/ 267 h 306"/>
                    <a:gd name="T42" fmla="*/ 32 w 212"/>
                    <a:gd name="T43" fmla="*/ 249 h 306"/>
                    <a:gd name="T44" fmla="*/ 59 w 212"/>
                    <a:gd name="T45" fmla="*/ 229 h 306"/>
                    <a:gd name="T46" fmla="*/ 67 w 212"/>
                    <a:gd name="T47" fmla="*/ 194 h 306"/>
                    <a:gd name="T48" fmla="*/ 70 w 212"/>
                    <a:gd name="T49" fmla="*/ 147 h 306"/>
                    <a:gd name="T50" fmla="*/ 78 w 212"/>
                    <a:gd name="T51" fmla="*/ 119 h 306"/>
                    <a:gd name="T52" fmla="*/ 90 w 212"/>
                    <a:gd name="T53" fmla="*/ 79 h 306"/>
                    <a:gd name="T54" fmla="*/ 117 w 212"/>
                    <a:gd name="T55" fmla="*/ 56 h 306"/>
                    <a:gd name="T56" fmla="*/ 144 w 212"/>
                    <a:gd name="T57" fmla="*/ 29 h 306"/>
                    <a:gd name="T58" fmla="*/ 155 w 212"/>
                    <a:gd name="T59" fmla="*/ 16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12" h="306">
                      <a:moveTo>
                        <a:pt x="155" y="16"/>
                      </a:moveTo>
                      <a:lnTo>
                        <a:pt x="180" y="0"/>
                      </a:lnTo>
                      <a:lnTo>
                        <a:pt x="202" y="5"/>
                      </a:lnTo>
                      <a:lnTo>
                        <a:pt x="212" y="29"/>
                      </a:lnTo>
                      <a:lnTo>
                        <a:pt x="193" y="48"/>
                      </a:lnTo>
                      <a:lnTo>
                        <a:pt x="152" y="65"/>
                      </a:lnTo>
                      <a:lnTo>
                        <a:pt x="122" y="90"/>
                      </a:lnTo>
                      <a:lnTo>
                        <a:pt x="101" y="133"/>
                      </a:lnTo>
                      <a:lnTo>
                        <a:pt x="89" y="172"/>
                      </a:lnTo>
                      <a:lnTo>
                        <a:pt x="81" y="234"/>
                      </a:lnTo>
                      <a:lnTo>
                        <a:pt x="84" y="265"/>
                      </a:lnTo>
                      <a:lnTo>
                        <a:pt x="112" y="289"/>
                      </a:lnTo>
                      <a:lnTo>
                        <a:pt x="114" y="300"/>
                      </a:lnTo>
                      <a:lnTo>
                        <a:pt x="98" y="306"/>
                      </a:lnTo>
                      <a:lnTo>
                        <a:pt x="82" y="289"/>
                      </a:lnTo>
                      <a:lnTo>
                        <a:pt x="73" y="272"/>
                      </a:lnTo>
                      <a:lnTo>
                        <a:pt x="54" y="284"/>
                      </a:lnTo>
                      <a:lnTo>
                        <a:pt x="29" y="303"/>
                      </a:lnTo>
                      <a:lnTo>
                        <a:pt x="16" y="306"/>
                      </a:lnTo>
                      <a:lnTo>
                        <a:pt x="0" y="294"/>
                      </a:lnTo>
                      <a:lnTo>
                        <a:pt x="7" y="267"/>
                      </a:lnTo>
                      <a:lnTo>
                        <a:pt x="32" y="249"/>
                      </a:lnTo>
                      <a:lnTo>
                        <a:pt x="59" y="229"/>
                      </a:lnTo>
                      <a:lnTo>
                        <a:pt x="67" y="194"/>
                      </a:lnTo>
                      <a:lnTo>
                        <a:pt x="70" y="147"/>
                      </a:lnTo>
                      <a:lnTo>
                        <a:pt x="78" y="119"/>
                      </a:lnTo>
                      <a:lnTo>
                        <a:pt x="90" y="79"/>
                      </a:lnTo>
                      <a:lnTo>
                        <a:pt x="117" y="56"/>
                      </a:lnTo>
                      <a:lnTo>
                        <a:pt x="144" y="29"/>
                      </a:lnTo>
                      <a:lnTo>
                        <a:pt x="155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5" name="Freeform 63"/>
                <p:cNvSpPr>
                  <a:spLocks/>
                </p:cNvSpPr>
                <p:nvPr/>
              </p:nvSpPr>
              <p:spPr bwMode="auto">
                <a:xfrm>
                  <a:off x="3033" y="2308"/>
                  <a:ext cx="78" cy="139"/>
                </a:xfrm>
                <a:custGeom>
                  <a:avLst/>
                  <a:gdLst>
                    <a:gd name="T0" fmla="*/ 37 w 156"/>
                    <a:gd name="T1" fmla="*/ 8 h 278"/>
                    <a:gd name="T2" fmla="*/ 58 w 156"/>
                    <a:gd name="T3" fmla="*/ 0 h 278"/>
                    <a:gd name="T4" fmla="*/ 83 w 156"/>
                    <a:gd name="T5" fmla="*/ 0 h 278"/>
                    <a:gd name="T6" fmla="*/ 107 w 156"/>
                    <a:gd name="T7" fmla="*/ 3 h 278"/>
                    <a:gd name="T8" fmla="*/ 119 w 156"/>
                    <a:gd name="T9" fmla="*/ 14 h 278"/>
                    <a:gd name="T10" fmla="*/ 132 w 156"/>
                    <a:gd name="T11" fmla="*/ 35 h 278"/>
                    <a:gd name="T12" fmla="*/ 143 w 156"/>
                    <a:gd name="T13" fmla="*/ 67 h 278"/>
                    <a:gd name="T14" fmla="*/ 152 w 156"/>
                    <a:gd name="T15" fmla="*/ 112 h 278"/>
                    <a:gd name="T16" fmla="*/ 156 w 156"/>
                    <a:gd name="T17" fmla="*/ 156 h 278"/>
                    <a:gd name="T18" fmla="*/ 152 w 156"/>
                    <a:gd name="T19" fmla="*/ 202 h 278"/>
                    <a:gd name="T20" fmla="*/ 143 w 156"/>
                    <a:gd name="T21" fmla="*/ 229 h 278"/>
                    <a:gd name="T22" fmla="*/ 135 w 156"/>
                    <a:gd name="T23" fmla="*/ 251 h 278"/>
                    <a:gd name="T24" fmla="*/ 121 w 156"/>
                    <a:gd name="T25" fmla="*/ 262 h 278"/>
                    <a:gd name="T26" fmla="*/ 100 w 156"/>
                    <a:gd name="T27" fmla="*/ 270 h 278"/>
                    <a:gd name="T28" fmla="*/ 75 w 156"/>
                    <a:gd name="T29" fmla="*/ 275 h 278"/>
                    <a:gd name="T30" fmla="*/ 50 w 156"/>
                    <a:gd name="T31" fmla="*/ 278 h 278"/>
                    <a:gd name="T32" fmla="*/ 25 w 156"/>
                    <a:gd name="T33" fmla="*/ 275 h 278"/>
                    <a:gd name="T34" fmla="*/ 4 w 156"/>
                    <a:gd name="T35" fmla="*/ 260 h 278"/>
                    <a:gd name="T36" fmla="*/ 0 w 156"/>
                    <a:gd name="T37" fmla="*/ 237 h 278"/>
                    <a:gd name="T38" fmla="*/ 0 w 156"/>
                    <a:gd name="T39" fmla="*/ 207 h 278"/>
                    <a:gd name="T40" fmla="*/ 11 w 156"/>
                    <a:gd name="T41" fmla="*/ 177 h 278"/>
                    <a:gd name="T42" fmla="*/ 34 w 156"/>
                    <a:gd name="T43" fmla="*/ 150 h 278"/>
                    <a:gd name="T44" fmla="*/ 42 w 156"/>
                    <a:gd name="T45" fmla="*/ 125 h 278"/>
                    <a:gd name="T46" fmla="*/ 37 w 156"/>
                    <a:gd name="T47" fmla="*/ 98 h 278"/>
                    <a:gd name="T48" fmla="*/ 26 w 156"/>
                    <a:gd name="T49" fmla="*/ 74 h 278"/>
                    <a:gd name="T50" fmla="*/ 20 w 156"/>
                    <a:gd name="T51" fmla="*/ 48 h 278"/>
                    <a:gd name="T52" fmla="*/ 28 w 156"/>
                    <a:gd name="T53" fmla="*/ 19 h 278"/>
                    <a:gd name="T54" fmla="*/ 37 w 156"/>
                    <a:gd name="T55" fmla="*/ 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6" h="278">
                      <a:moveTo>
                        <a:pt x="37" y="8"/>
                      </a:moveTo>
                      <a:lnTo>
                        <a:pt x="58" y="0"/>
                      </a:lnTo>
                      <a:lnTo>
                        <a:pt x="83" y="0"/>
                      </a:lnTo>
                      <a:lnTo>
                        <a:pt x="107" y="3"/>
                      </a:lnTo>
                      <a:lnTo>
                        <a:pt x="119" y="14"/>
                      </a:lnTo>
                      <a:lnTo>
                        <a:pt x="132" y="35"/>
                      </a:lnTo>
                      <a:lnTo>
                        <a:pt x="143" y="67"/>
                      </a:lnTo>
                      <a:lnTo>
                        <a:pt x="152" y="112"/>
                      </a:lnTo>
                      <a:lnTo>
                        <a:pt x="156" y="156"/>
                      </a:lnTo>
                      <a:lnTo>
                        <a:pt x="152" y="202"/>
                      </a:lnTo>
                      <a:lnTo>
                        <a:pt x="143" y="229"/>
                      </a:lnTo>
                      <a:lnTo>
                        <a:pt x="135" y="251"/>
                      </a:lnTo>
                      <a:lnTo>
                        <a:pt x="121" y="262"/>
                      </a:lnTo>
                      <a:lnTo>
                        <a:pt x="100" y="270"/>
                      </a:lnTo>
                      <a:lnTo>
                        <a:pt x="75" y="275"/>
                      </a:lnTo>
                      <a:lnTo>
                        <a:pt x="50" y="278"/>
                      </a:lnTo>
                      <a:lnTo>
                        <a:pt x="25" y="275"/>
                      </a:lnTo>
                      <a:lnTo>
                        <a:pt x="4" y="260"/>
                      </a:lnTo>
                      <a:lnTo>
                        <a:pt x="0" y="237"/>
                      </a:lnTo>
                      <a:lnTo>
                        <a:pt x="0" y="207"/>
                      </a:lnTo>
                      <a:lnTo>
                        <a:pt x="11" y="177"/>
                      </a:lnTo>
                      <a:lnTo>
                        <a:pt x="34" y="150"/>
                      </a:lnTo>
                      <a:lnTo>
                        <a:pt x="42" y="125"/>
                      </a:lnTo>
                      <a:lnTo>
                        <a:pt x="37" y="98"/>
                      </a:lnTo>
                      <a:lnTo>
                        <a:pt x="26" y="74"/>
                      </a:lnTo>
                      <a:lnTo>
                        <a:pt x="20" y="48"/>
                      </a:lnTo>
                      <a:lnTo>
                        <a:pt x="28" y="19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6" name="Freeform 64"/>
                <p:cNvSpPr>
                  <a:spLocks/>
                </p:cNvSpPr>
                <p:nvPr/>
              </p:nvSpPr>
              <p:spPr bwMode="auto">
                <a:xfrm>
                  <a:off x="2981" y="2393"/>
                  <a:ext cx="93" cy="53"/>
                </a:xfrm>
                <a:custGeom>
                  <a:avLst/>
                  <a:gdLst>
                    <a:gd name="T0" fmla="*/ 130 w 186"/>
                    <a:gd name="T1" fmla="*/ 32 h 107"/>
                    <a:gd name="T2" fmla="*/ 170 w 186"/>
                    <a:gd name="T3" fmla="*/ 43 h 107"/>
                    <a:gd name="T4" fmla="*/ 186 w 186"/>
                    <a:gd name="T5" fmla="*/ 63 h 107"/>
                    <a:gd name="T6" fmla="*/ 186 w 186"/>
                    <a:gd name="T7" fmla="*/ 84 h 107"/>
                    <a:gd name="T8" fmla="*/ 173 w 186"/>
                    <a:gd name="T9" fmla="*/ 104 h 107"/>
                    <a:gd name="T10" fmla="*/ 138 w 186"/>
                    <a:gd name="T11" fmla="*/ 107 h 107"/>
                    <a:gd name="T12" fmla="*/ 93 w 186"/>
                    <a:gd name="T13" fmla="*/ 82 h 107"/>
                    <a:gd name="T14" fmla="*/ 39 w 186"/>
                    <a:gd name="T15" fmla="*/ 47 h 107"/>
                    <a:gd name="T16" fmla="*/ 30 w 186"/>
                    <a:gd name="T17" fmla="*/ 39 h 107"/>
                    <a:gd name="T18" fmla="*/ 31 w 186"/>
                    <a:gd name="T19" fmla="*/ 57 h 107"/>
                    <a:gd name="T20" fmla="*/ 0 w 186"/>
                    <a:gd name="T21" fmla="*/ 63 h 107"/>
                    <a:gd name="T22" fmla="*/ 1 w 186"/>
                    <a:gd name="T23" fmla="*/ 30 h 107"/>
                    <a:gd name="T24" fmla="*/ 12 w 186"/>
                    <a:gd name="T25" fmla="*/ 5 h 107"/>
                    <a:gd name="T26" fmla="*/ 33 w 186"/>
                    <a:gd name="T27" fmla="*/ 0 h 107"/>
                    <a:gd name="T28" fmla="*/ 74 w 186"/>
                    <a:gd name="T29" fmla="*/ 14 h 107"/>
                    <a:gd name="T30" fmla="*/ 130 w 186"/>
                    <a:gd name="T31" fmla="*/ 3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7">
                      <a:moveTo>
                        <a:pt x="130" y="32"/>
                      </a:moveTo>
                      <a:lnTo>
                        <a:pt x="170" y="43"/>
                      </a:lnTo>
                      <a:lnTo>
                        <a:pt x="186" y="63"/>
                      </a:lnTo>
                      <a:lnTo>
                        <a:pt x="186" y="84"/>
                      </a:lnTo>
                      <a:lnTo>
                        <a:pt x="173" y="104"/>
                      </a:lnTo>
                      <a:lnTo>
                        <a:pt x="138" y="107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1" y="57"/>
                      </a:lnTo>
                      <a:lnTo>
                        <a:pt x="0" y="63"/>
                      </a:lnTo>
                      <a:lnTo>
                        <a:pt x="1" y="30"/>
                      </a:lnTo>
                      <a:lnTo>
                        <a:pt x="12" y="5"/>
                      </a:lnTo>
                      <a:lnTo>
                        <a:pt x="33" y="0"/>
                      </a:lnTo>
                      <a:lnTo>
                        <a:pt x="74" y="14"/>
                      </a:lnTo>
                      <a:lnTo>
                        <a:pt x="130" y="3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697" name="Freeform 65"/>
                <p:cNvSpPr>
                  <a:spLocks/>
                </p:cNvSpPr>
                <p:nvPr/>
              </p:nvSpPr>
              <p:spPr bwMode="auto">
                <a:xfrm>
                  <a:off x="3010" y="2382"/>
                  <a:ext cx="93" cy="55"/>
                </a:xfrm>
                <a:custGeom>
                  <a:avLst/>
                  <a:gdLst>
                    <a:gd name="T0" fmla="*/ 131 w 186"/>
                    <a:gd name="T1" fmla="*/ 31 h 108"/>
                    <a:gd name="T2" fmla="*/ 170 w 186"/>
                    <a:gd name="T3" fmla="*/ 42 h 108"/>
                    <a:gd name="T4" fmla="*/ 186 w 186"/>
                    <a:gd name="T5" fmla="*/ 63 h 108"/>
                    <a:gd name="T6" fmla="*/ 186 w 186"/>
                    <a:gd name="T7" fmla="*/ 85 h 108"/>
                    <a:gd name="T8" fmla="*/ 173 w 186"/>
                    <a:gd name="T9" fmla="*/ 104 h 108"/>
                    <a:gd name="T10" fmla="*/ 139 w 186"/>
                    <a:gd name="T11" fmla="*/ 108 h 108"/>
                    <a:gd name="T12" fmla="*/ 93 w 186"/>
                    <a:gd name="T13" fmla="*/ 82 h 108"/>
                    <a:gd name="T14" fmla="*/ 39 w 186"/>
                    <a:gd name="T15" fmla="*/ 47 h 108"/>
                    <a:gd name="T16" fmla="*/ 30 w 186"/>
                    <a:gd name="T17" fmla="*/ 39 h 108"/>
                    <a:gd name="T18" fmla="*/ 31 w 186"/>
                    <a:gd name="T19" fmla="*/ 56 h 108"/>
                    <a:gd name="T20" fmla="*/ 0 w 186"/>
                    <a:gd name="T21" fmla="*/ 63 h 108"/>
                    <a:gd name="T22" fmla="*/ 2 w 186"/>
                    <a:gd name="T23" fmla="*/ 29 h 108"/>
                    <a:gd name="T24" fmla="*/ 13 w 186"/>
                    <a:gd name="T25" fmla="*/ 3 h 108"/>
                    <a:gd name="T26" fmla="*/ 33 w 186"/>
                    <a:gd name="T27" fmla="*/ 0 h 108"/>
                    <a:gd name="T28" fmla="*/ 74 w 186"/>
                    <a:gd name="T29" fmla="*/ 12 h 108"/>
                    <a:gd name="T30" fmla="*/ 131 w 186"/>
                    <a:gd name="T31" fmla="*/ 3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8">
                      <a:moveTo>
                        <a:pt x="131" y="31"/>
                      </a:moveTo>
                      <a:lnTo>
                        <a:pt x="170" y="42"/>
                      </a:lnTo>
                      <a:lnTo>
                        <a:pt x="186" y="63"/>
                      </a:lnTo>
                      <a:lnTo>
                        <a:pt x="186" y="85"/>
                      </a:lnTo>
                      <a:lnTo>
                        <a:pt x="173" y="104"/>
                      </a:lnTo>
                      <a:lnTo>
                        <a:pt x="139" y="108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1" y="56"/>
                      </a:lnTo>
                      <a:lnTo>
                        <a:pt x="0" y="63"/>
                      </a:lnTo>
                      <a:lnTo>
                        <a:pt x="2" y="29"/>
                      </a:lnTo>
                      <a:lnTo>
                        <a:pt x="13" y="3"/>
                      </a:lnTo>
                      <a:lnTo>
                        <a:pt x="33" y="0"/>
                      </a:lnTo>
                      <a:lnTo>
                        <a:pt x="74" y="12"/>
                      </a:lnTo>
                      <a:lnTo>
                        <a:pt x="131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sp>
            <p:nvSpPr>
              <p:cNvPr id="1221698" name="Freeform 66"/>
              <p:cNvSpPr>
                <a:spLocks/>
              </p:cNvSpPr>
              <p:nvPr/>
            </p:nvSpPr>
            <p:spPr bwMode="auto">
              <a:xfrm>
                <a:off x="5107414" y="4619686"/>
                <a:ext cx="165453" cy="107052"/>
              </a:xfrm>
              <a:custGeom>
                <a:avLst/>
                <a:gdLst>
                  <a:gd name="T0" fmla="*/ 131 w 186"/>
                  <a:gd name="T1" fmla="*/ 31 h 107"/>
                  <a:gd name="T2" fmla="*/ 170 w 186"/>
                  <a:gd name="T3" fmla="*/ 42 h 107"/>
                  <a:gd name="T4" fmla="*/ 186 w 186"/>
                  <a:gd name="T5" fmla="*/ 63 h 107"/>
                  <a:gd name="T6" fmla="*/ 186 w 186"/>
                  <a:gd name="T7" fmla="*/ 83 h 107"/>
                  <a:gd name="T8" fmla="*/ 173 w 186"/>
                  <a:gd name="T9" fmla="*/ 104 h 107"/>
                  <a:gd name="T10" fmla="*/ 138 w 186"/>
                  <a:gd name="T11" fmla="*/ 107 h 107"/>
                  <a:gd name="T12" fmla="*/ 93 w 186"/>
                  <a:gd name="T13" fmla="*/ 82 h 107"/>
                  <a:gd name="T14" fmla="*/ 39 w 186"/>
                  <a:gd name="T15" fmla="*/ 47 h 107"/>
                  <a:gd name="T16" fmla="*/ 30 w 186"/>
                  <a:gd name="T17" fmla="*/ 39 h 107"/>
                  <a:gd name="T18" fmla="*/ 31 w 186"/>
                  <a:gd name="T19" fmla="*/ 57 h 107"/>
                  <a:gd name="T20" fmla="*/ 0 w 186"/>
                  <a:gd name="T21" fmla="*/ 63 h 107"/>
                  <a:gd name="T22" fmla="*/ 1 w 186"/>
                  <a:gd name="T23" fmla="*/ 30 h 107"/>
                  <a:gd name="T24" fmla="*/ 12 w 186"/>
                  <a:gd name="T25" fmla="*/ 5 h 107"/>
                  <a:gd name="T26" fmla="*/ 33 w 186"/>
                  <a:gd name="T27" fmla="*/ 0 h 107"/>
                  <a:gd name="T28" fmla="*/ 74 w 186"/>
                  <a:gd name="T29" fmla="*/ 14 h 107"/>
                  <a:gd name="T30" fmla="*/ 131 w 186"/>
                  <a:gd name="T31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07">
                    <a:moveTo>
                      <a:pt x="131" y="31"/>
                    </a:moveTo>
                    <a:lnTo>
                      <a:pt x="170" y="42"/>
                    </a:lnTo>
                    <a:lnTo>
                      <a:pt x="186" y="63"/>
                    </a:lnTo>
                    <a:lnTo>
                      <a:pt x="186" y="83"/>
                    </a:lnTo>
                    <a:lnTo>
                      <a:pt x="173" y="104"/>
                    </a:lnTo>
                    <a:lnTo>
                      <a:pt x="138" y="107"/>
                    </a:lnTo>
                    <a:lnTo>
                      <a:pt x="93" y="82"/>
                    </a:lnTo>
                    <a:lnTo>
                      <a:pt x="39" y="47"/>
                    </a:lnTo>
                    <a:lnTo>
                      <a:pt x="30" y="39"/>
                    </a:lnTo>
                    <a:lnTo>
                      <a:pt x="31" y="57"/>
                    </a:lnTo>
                    <a:lnTo>
                      <a:pt x="0" y="63"/>
                    </a:lnTo>
                    <a:lnTo>
                      <a:pt x="1" y="30"/>
                    </a:lnTo>
                    <a:lnTo>
                      <a:pt x="12" y="5"/>
                    </a:lnTo>
                    <a:lnTo>
                      <a:pt x="33" y="0"/>
                    </a:lnTo>
                    <a:lnTo>
                      <a:pt x="74" y="14"/>
                    </a:lnTo>
                    <a:lnTo>
                      <a:pt x="13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 sz="1600">
                  <a:latin typeface="+mn-lt"/>
                </a:endParaRPr>
              </a:p>
            </p:txBody>
          </p:sp>
          <p:grpSp>
            <p:nvGrpSpPr>
              <p:cNvPr id="2091" name="Group 67"/>
              <p:cNvGrpSpPr>
                <a:grpSpLocks/>
              </p:cNvGrpSpPr>
              <p:nvPr/>
            </p:nvGrpSpPr>
            <p:grpSpPr bwMode="auto">
              <a:xfrm>
                <a:off x="5655366" y="4151080"/>
                <a:ext cx="266860" cy="470626"/>
                <a:chOff x="3118" y="2189"/>
                <a:chExt cx="150" cy="233"/>
              </a:xfrm>
            </p:grpSpPr>
            <p:sp>
              <p:nvSpPr>
                <p:cNvPr id="1221700" name="Freeform 68"/>
                <p:cNvSpPr>
                  <a:spLocks/>
                </p:cNvSpPr>
                <p:nvPr/>
              </p:nvSpPr>
              <p:spPr bwMode="auto">
                <a:xfrm>
                  <a:off x="3167" y="2189"/>
                  <a:ext cx="79" cy="87"/>
                </a:xfrm>
                <a:custGeom>
                  <a:avLst/>
                  <a:gdLst>
                    <a:gd name="T0" fmla="*/ 57 w 160"/>
                    <a:gd name="T1" fmla="*/ 36 h 174"/>
                    <a:gd name="T2" fmla="*/ 75 w 160"/>
                    <a:gd name="T3" fmla="*/ 18 h 174"/>
                    <a:gd name="T4" fmla="*/ 92 w 160"/>
                    <a:gd name="T5" fmla="*/ 7 h 174"/>
                    <a:gd name="T6" fmla="*/ 116 w 160"/>
                    <a:gd name="T7" fmla="*/ 0 h 174"/>
                    <a:gd name="T8" fmla="*/ 133 w 160"/>
                    <a:gd name="T9" fmla="*/ 8 h 174"/>
                    <a:gd name="T10" fmla="*/ 147 w 160"/>
                    <a:gd name="T11" fmla="*/ 25 h 174"/>
                    <a:gd name="T12" fmla="*/ 155 w 160"/>
                    <a:gd name="T13" fmla="*/ 51 h 174"/>
                    <a:gd name="T14" fmla="*/ 160 w 160"/>
                    <a:gd name="T15" fmla="*/ 84 h 174"/>
                    <a:gd name="T16" fmla="*/ 156 w 160"/>
                    <a:gd name="T17" fmla="*/ 107 h 174"/>
                    <a:gd name="T18" fmla="*/ 149 w 160"/>
                    <a:gd name="T19" fmla="*/ 136 h 174"/>
                    <a:gd name="T20" fmla="*/ 136 w 160"/>
                    <a:gd name="T21" fmla="*/ 158 h 174"/>
                    <a:gd name="T22" fmla="*/ 122 w 160"/>
                    <a:gd name="T23" fmla="*/ 167 h 174"/>
                    <a:gd name="T24" fmla="*/ 98 w 160"/>
                    <a:gd name="T25" fmla="*/ 174 h 174"/>
                    <a:gd name="T26" fmla="*/ 78 w 160"/>
                    <a:gd name="T27" fmla="*/ 172 h 174"/>
                    <a:gd name="T28" fmla="*/ 60 w 160"/>
                    <a:gd name="T29" fmla="*/ 164 h 174"/>
                    <a:gd name="T30" fmla="*/ 46 w 160"/>
                    <a:gd name="T31" fmla="*/ 134 h 174"/>
                    <a:gd name="T32" fmla="*/ 41 w 160"/>
                    <a:gd name="T33" fmla="*/ 111 h 174"/>
                    <a:gd name="T34" fmla="*/ 43 w 160"/>
                    <a:gd name="T35" fmla="*/ 103 h 174"/>
                    <a:gd name="T36" fmla="*/ 26 w 160"/>
                    <a:gd name="T37" fmla="*/ 98 h 174"/>
                    <a:gd name="T38" fmla="*/ 10 w 160"/>
                    <a:gd name="T39" fmla="*/ 93 h 174"/>
                    <a:gd name="T40" fmla="*/ 2 w 160"/>
                    <a:gd name="T41" fmla="*/ 84 h 174"/>
                    <a:gd name="T42" fmla="*/ 0 w 160"/>
                    <a:gd name="T43" fmla="*/ 77 h 174"/>
                    <a:gd name="T44" fmla="*/ 0 w 160"/>
                    <a:gd name="T45" fmla="*/ 73 h 174"/>
                    <a:gd name="T46" fmla="*/ 2 w 160"/>
                    <a:gd name="T47" fmla="*/ 68 h 174"/>
                    <a:gd name="T48" fmla="*/ 10 w 160"/>
                    <a:gd name="T49" fmla="*/ 68 h 174"/>
                    <a:gd name="T50" fmla="*/ 18 w 160"/>
                    <a:gd name="T51" fmla="*/ 70 h 174"/>
                    <a:gd name="T52" fmla="*/ 29 w 160"/>
                    <a:gd name="T53" fmla="*/ 74 h 174"/>
                    <a:gd name="T54" fmla="*/ 45 w 160"/>
                    <a:gd name="T55" fmla="*/ 81 h 174"/>
                    <a:gd name="T56" fmla="*/ 48 w 160"/>
                    <a:gd name="T57" fmla="*/ 60 h 174"/>
                    <a:gd name="T58" fmla="*/ 57 w 160"/>
                    <a:gd name="T59" fmla="*/ 3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0" h="174">
                      <a:moveTo>
                        <a:pt x="57" y="36"/>
                      </a:moveTo>
                      <a:lnTo>
                        <a:pt x="75" y="18"/>
                      </a:lnTo>
                      <a:lnTo>
                        <a:pt x="92" y="7"/>
                      </a:lnTo>
                      <a:lnTo>
                        <a:pt x="116" y="0"/>
                      </a:lnTo>
                      <a:lnTo>
                        <a:pt x="133" y="8"/>
                      </a:lnTo>
                      <a:lnTo>
                        <a:pt x="147" y="25"/>
                      </a:lnTo>
                      <a:lnTo>
                        <a:pt x="155" y="51"/>
                      </a:lnTo>
                      <a:lnTo>
                        <a:pt x="160" y="84"/>
                      </a:lnTo>
                      <a:lnTo>
                        <a:pt x="156" y="107"/>
                      </a:lnTo>
                      <a:lnTo>
                        <a:pt x="149" y="136"/>
                      </a:lnTo>
                      <a:lnTo>
                        <a:pt x="136" y="158"/>
                      </a:lnTo>
                      <a:lnTo>
                        <a:pt x="122" y="167"/>
                      </a:lnTo>
                      <a:lnTo>
                        <a:pt x="98" y="174"/>
                      </a:lnTo>
                      <a:lnTo>
                        <a:pt x="78" y="172"/>
                      </a:lnTo>
                      <a:lnTo>
                        <a:pt x="60" y="164"/>
                      </a:lnTo>
                      <a:lnTo>
                        <a:pt x="46" y="134"/>
                      </a:lnTo>
                      <a:lnTo>
                        <a:pt x="41" y="111"/>
                      </a:lnTo>
                      <a:lnTo>
                        <a:pt x="43" y="103"/>
                      </a:lnTo>
                      <a:lnTo>
                        <a:pt x="26" y="98"/>
                      </a:lnTo>
                      <a:lnTo>
                        <a:pt x="10" y="93"/>
                      </a:lnTo>
                      <a:lnTo>
                        <a:pt x="2" y="84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2" y="68"/>
                      </a:lnTo>
                      <a:lnTo>
                        <a:pt x="10" y="68"/>
                      </a:lnTo>
                      <a:lnTo>
                        <a:pt x="18" y="70"/>
                      </a:lnTo>
                      <a:lnTo>
                        <a:pt x="29" y="74"/>
                      </a:lnTo>
                      <a:lnTo>
                        <a:pt x="45" y="81"/>
                      </a:lnTo>
                      <a:lnTo>
                        <a:pt x="48" y="60"/>
                      </a:lnTo>
                      <a:lnTo>
                        <a:pt x="57" y="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1" name="Freeform 69"/>
                <p:cNvSpPr>
                  <a:spLocks/>
                </p:cNvSpPr>
                <p:nvPr/>
              </p:nvSpPr>
              <p:spPr bwMode="auto">
                <a:xfrm>
                  <a:off x="3170" y="2284"/>
                  <a:ext cx="78" cy="138"/>
                </a:xfrm>
                <a:custGeom>
                  <a:avLst/>
                  <a:gdLst>
                    <a:gd name="T0" fmla="*/ 38 w 156"/>
                    <a:gd name="T1" fmla="*/ 8 h 278"/>
                    <a:gd name="T2" fmla="*/ 58 w 156"/>
                    <a:gd name="T3" fmla="*/ 0 h 278"/>
                    <a:gd name="T4" fmla="*/ 83 w 156"/>
                    <a:gd name="T5" fmla="*/ 0 h 278"/>
                    <a:gd name="T6" fmla="*/ 107 w 156"/>
                    <a:gd name="T7" fmla="*/ 4 h 278"/>
                    <a:gd name="T8" fmla="*/ 120 w 156"/>
                    <a:gd name="T9" fmla="*/ 15 h 278"/>
                    <a:gd name="T10" fmla="*/ 132 w 156"/>
                    <a:gd name="T11" fmla="*/ 35 h 278"/>
                    <a:gd name="T12" fmla="*/ 143 w 156"/>
                    <a:gd name="T13" fmla="*/ 67 h 278"/>
                    <a:gd name="T14" fmla="*/ 153 w 156"/>
                    <a:gd name="T15" fmla="*/ 112 h 278"/>
                    <a:gd name="T16" fmla="*/ 156 w 156"/>
                    <a:gd name="T17" fmla="*/ 157 h 278"/>
                    <a:gd name="T18" fmla="*/ 153 w 156"/>
                    <a:gd name="T19" fmla="*/ 202 h 278"/>
                    <a:gd name="T20" fmla="*/ 143 w 156"/>
                    <a:gd name="T21" fmla="*/ 229 h 278"/>
                    <a:gd name="T22" fmla="*/ 135 w 156"/>
                    <a:gd name="T23" fmla="*/ 251 h 278"/>
                    <a:gd name="T24" fmla="*/ 121 w 156"/>
                    <a:gd name="T25" fmla="*/ 262 h 278"/>
                    <a:gd name="T26" fmla="*/ 101 w 156"/>
                    <a:gd name="T27" fmla="*/ 270 h 278"/>
                    <a:gd name="T28" fmla="*/ 75 w 156"/>
                    <a:gd name="T29" fmla="*/ 275 h 278"/>
                    <a:gd name="T30" fmla="*/ 50 w 156"/>
                    <a:gd name="T31" fmla="*/ 278 h 278"/>
                    <a:gd name="T32" fmla="*/ 25 w 156"/>
                    <a:gd name="T33" fmla="*/ 275 h 278"/>
                    <a:gd name="T34" fmla="*/ 5 w 156"/>
                    <a:gd name="T35" fmla="*/ 261 h 278"/>
                    <a:gd name="T36" fmla="*/ 0 w 156"/>
                    <a:gd name="T37" fmla="*/ 237 h 278"/>
                    <a:gd name="T38" fmla="*/ 0 w 156"/>
                    <a:gd name="T39" fmla="*/ 207 h 278"/>
                    <a:gd name="T40" fmla="*/ 11 w 156"/>
                    <a:gd name="T41" fmla="*/ 177 h 278"/>
                    <a:gd name="T42" fmla="*/ 34 w 156"/>
                    <a:gd name="T43" fmla="*/ 150 h 278"/>
                    <a:gd name="T44" fmla="*/ 42 w 156"/>
                    <a:gd name="T45" fmla="*/ 125 h 278"/>
                    <a:gd name="T46" fmla="*/ 38 w 156"/>
                    <a:gd name="T47" fmla="*/ 98 h 278"/>
                    <a:gd name="T48" fmla="*/ 27 w 156"/>
                    <a:gd name="T49" fmla="*/ 75 h 278"/>
                    <a:gd name="T50" fmla="*/ 20 w 156"/>
                    <a:gd name="T51" fmla="*/ 48 h 278"/>
                    <a:gd name="T52" fmla="*/ 28 w 156"/>
                    <a:gd name="T53" fmla="*/ 19 h 278"/>
                    <a:gd name="T54" fmla="*/ 38 w 156"/>
                    <a:gd name="T55" fmla="*/ 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6" h="278">
                      <a:moveTo>
                        <a:pt x="38" y="8"/>
                      </a:moveTo>
                      <a:lnTo>
                        <a:pt x="58" y="0"/>
                      </a:lnTo>
                      <a:lnTo>
                        <a:pt x="83" y="0"/>
                      </a:lnTo>
                      <a:lnTo>
                        <a:pt x="107" y="4"/>
                      </a:lnTo>
                      <a:lnTo>
                        <a:pt x="120" y="15"/>
                      </a:lnTo>
                      <a:lnTo>
                        <a:pt x="132" y="35"/>
                      </a:lnTo>
                      <a:lnTo>
                        <a:pt x="143" y="67"/>
                      </a:lnTo>
                      <a:lnTo>
                        <a:pt x="153" y="112"/>
                      </a:lnTo>
                      <a:lnTo>
                        <a:pt x="156" y="157"/>
                      </a:lnTo>
                      <a:lnTo>
                        <a:pt x="153" y="202"/>
                      </a:lnTo>
                      <a:lnTo>
                        <a:pt x="143" y="229"/>
                      </a:lnTo>
                      <a:lnTo>
                        <a:pt x="135" y="251"/>
                      </a:lnTo>
                      <a:lnTo>
                        <a:pt x="121" y="262"/>
                      </a:lnTo>
                      <a:lnTo>
                        <a:pt x="101" y="270"/>
                      </a:lnTo>
                      <a:lnTo>
                        <a:pt x="75" y="275"/>
                      </a:lnTo>
                      <a:lnTo>
                        <a:pt x="50" y="278"/>
                      </a:lnTo>
                      <a:lnTo>
                        <a:pt x="25" y="275"/>
                      </a:lnTo>
                      <a:lnTo>
                        <a:pt x="5" y="261"/>
                      </a:lnTo>
                      <a:lnTo>
                        <a:pt x="0" y="237"/>
                      </a:lnTo>
                      <a:lnTo>
                        <a:pt x="0" y="207"/>
                      </a:lnTo>
                      <a:lnTo>
                        <a:pt x="11" y="177"/>
                      </a:lnTo>
                      <a:lnTo>
                        <a:pt x="34" y="150"/>
                      </a:lnTo>
                      <a:lnTo>
                        <a:pt x="42" y="125"/>
                      </a:lnTo>
                      <a:lnTo>
                        <a:pt x="38" y="98"/>
                      </a:lnTo>
                      <a:lnTo>
                        <a:pt x="27" y="75"/>
                      </a:lnTo>
                      <a:lnTo>
                        <a:pt x="20" y="48"/>
                      </a:lnTo>
                      <a:lnTo>
                        <a:pt x="28" y="19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2" name="Freeform 70"/>
                <p:cNvSpPr>
                  <a:spLocks/>
                </p:cNvSpPr>
                <p:nvPr/>
              </p:nvSpPr>
              <p:spPr bwMode="auto">
                <a:xfrm>
                  <a:off x="3118" y="2367"/>
                  <a:ext cx="93" cy="55"/>
                </a:xfrm>
                <a:custGeom>
                  <a:avLst/>
                  <a:gdLst>
                    <a:gd name="T0" fmla="*/ 131 w 186"/>
                    <a:gd name="T1" fmla="*/ 31 h 108"/>
                    <a:gd name="T2" fmla="*/ 170 w 186"/>
                    <a:gd name="T3" fmla="*/ 42 h 108"/>
                    <a:gd name="T4" fmla="*/ 186 w 186"/>
                    <a:gd name="T5" fmla="*/ 63 h 108"/>
                    <a:gd name="T6" fmla="*/ 186 w 186"/>
                    <a:gd name="T7" fmla="*/ 85 h 108"/>
                    <a:gd name="T8" fmla="*/ 173 w 186"/>
                    <a:gd name="T9" fmla="*/ 104 h 108"/>
                    <a:gd name="T10" fmla="*/ 138 w 186"/>
                    <a:gd name="T11" fmla="*/ 108 h 108"/>
                    <a:gd name="T12" fmla="*/ 93 w 186"/>
                    <a:gd name="T13" fmla="*/ 82 h 108"/>
                    <a:gd name="T14" fmla="*/ 39 w 186"/>
                    <a:gd name="T15" fmla="*/ 47 h 108"/>
                    <a:gd name="T16" fmla="*/ 30 w 186"/>
                    <a:gd name="T17" fmla="*/ 39 h 108"/>
                    <a:gd name="T18" fmla="*/ 31 w 186"/>
                    <a:gd name="T19" fmla="*/ 56 h 108"/>
                    <a:gd name="T20" fmla="*/ 0 w 186"/>
                    <a:gd name="T21" fmla="*/ 63 h 108"/>
                    <a:gd name="T22" fmla="*/ 1 w 186"/>
                    <a:gd name="T23" fmla="*/ 30 h 108"/>
                    <a:gd name="T24" fmla="*/ 12 w 186"/>
                    <a:gd name="T25" fmla="*/ 3 h 108"/>
                    <a:gd name="T26" fmla="*/ 33 w 186"/>
                    <a:gd name="T27" fmla="*/ 0 h 108"/>
                    <a:gd name="T28" fmla="*/ 74 w 186"/>
                    <a:gd name="T29" fmla="*/ 12 h 108"/>
                    <a:gd name="T30" fmla="*/ 131 w 186"/>
                    <a:gd name="T31" fmla="*/ 31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8">
                      <a:moveTo>
                        <a:pt x="131" y="31"/>
                      </a:moveTo>
                      <a:lnTo>
                        <a:pt x="170" y="42"/>
                      </a:lnTo>
                      <a:lnTo>
                        <a:pt x="186" y="63"/>
                      </a:lnTo>
                      <a:lnTo>
                        <a:pt x="186" y="85"/>
                      </a:lnTo>
                      <a:lnTo>
                        <a:pt x="173" y="104"/>
                      </a:lnTo>
                      <a:lnTo>
                        <a:pt x="138" y="108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1" y="56"/>
                      </a:lnTo>
                      <a:lnTo>
                        <a:pt x="0" y="63"/>
                      </a:lnTo>
                      <a:lnTo>
                        <a:pt x="1" y="30"/>
                      </a:lnTo>
                      <a:lnTo>
                        <a:pt x="12" y="3"/>
                      </a:lnTo>
                      <a:lnTo>
                        <a:pt x="33" y="0"/>
                      </a:lnTo>
                      <a:lnTo>
                        <a:pt x="74" y="12"/>
                      </a:lnTo>
                      <a:lnTo>
                        <a:pt x="131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3" name="Freeform 71"/>
                <p:cNvSpPr>
                  <a:spLocks/>
                </p:cNvSpPr>
                <p:nvPr/>
              </p:nvSpPr>
              <p:spPr bwMode="auto">
                <a:xfrm>
                  <a:off x="3147" y="2358"/>
                  <a:ext cx="93" cy="53"/>
                </a:xfrm>
                <a:custGeom>
                  <a:avLst/>
                  <a:gdLst>
                    <a:gd name="T0" fmla="*/ 131 w 186"/>
                    <a:gd name="T1" fmla="*/ 31 h 107"/>
                    <a:gd name="T2" fmla="*/ 170 w 186"/>
                    <a:gd name="T3" fmla="*/ 42 h 107"/>
                    <a:gd name="T4" fmla="*/ 186 w 186"/>
                    <a:gd name="T5" fmla="*/ 63 h 107"/>
                    <a:gd name="T6" fmla="*/ 186 w 186"/>
                    <a:gd name="T7" fmla="*/ 83 h 107"/>
                    <a:gd name="T8" fmla="*/ 173 w 186"/>
                    <a:gd name="T9" fmla="*/ 104 h 107"/>
                    <a:gd name="T10" fmla="*/ 139 w 186"/>
                    <a:gd name="T11" fmla="*/ 107 h 107"/>
                    <a:gd name="T12" fmla="*/ 93 w 186"/>
                    <a:gd name="T13" fmla="*/ 82 h 107"/>
                    <a:gd name="T14" fmla="*/ 39 w 186"/>
                    <a:gd name="T15" fmla="*/ 47 h 107"/>
                    <a:gd name="T16" fmla="*/ 30 w 186"/>
                    <a:gd name="T17" fmla="*/ 39 h 107"/>
                    <a:gd name="T18" fmla="*/ 32 w 186"/>
                    <a:gd name="T19" fmla="*/ 56 h 107"/>
                    <a:gd name="T20" fmla="*/ 0 w 186"/>
                    <a:gd name="T21" fmla="*/ 63 h 107"/>
                    <a:gd name="T22" fmla="*/ 2 w 186"/>
                    <a:gd name="T23" fmla="*/ 30 h 107"/>
                    <a:gd name="T24" fmla="*/ 13 w 186"/>
                    <a:gd name="T25" fmla="*/ 4 h 107"/>
                    <a:gd name="T26" fmla="*/ 33 w 186"/>
                    <a:gd name="T27" fmla="*/ 0 h 107"/>
                    <a:gd name="T28" fmla="*/ 74 w 186"/>
                    <a:gd name="T29" fmla="*/ 14 h 107"/>
                    <a:gd name="T30" fmla="*/ 131 w 186"/>
                    <a:gd name="T31" fmla="*/ 3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7">
                      <a:moveTo>
                        <a:pt x="131" y="31"/>
                      </a:moveTo>
                      <a:lnTo>
                        <a:pt x="170" y="42"/>
                      </a:lnTo>
                      <a:lnTo>
                        <a:pt x="186" y="63"/>
                      </a:lnTo>
                      <a:lnTo>
                        <a:pt x="186" y="83"/>
                      </a:lnTo>
                      <a:lnTo>
                        <a:pt x="173" y="104"/>
                      </a:lnTo>
                      <a:lnTo>
                        <a:pt x="139" y="107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2" y="56"/>
                      </a:lnTo>
                      <a:lnTo>
                        <a:pt x="0" y="63"/>
                      </a:lnTo>
                      <a:lnTo>
                        <a:pt x="2" y="30"/>
                      </a:lnTo>
                      <a:lnTo>
                        <a:pt x="13" y="4"/>
                      </a:lnTo>
                      <a:lnTo>
                        <a:pt x="33" y="0"/>
                      </a:lnTo>
                      <a:lnTo>
                        <a:pt x="74" y="14"/>
                      </a:lnTo>
                      <a:lnTo>
                        <a:pt x="131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4" name="Freeform 72"/>
                <p:cNvSpPr>
                  <a:spLocks/>
                </p:cNvSpPr>
                <p:nvPr/>
              </p:nvSpPr>
              <p:spPr bwMode="auto">
                <a:xfrm>
                  <a:off x="3194" y="2288"/>
                  <a:ext cx="74" cy="108"/>
                </a:xfrm>
                <a:custGeom>
                  <a:avLst/>
                  <a:gdLst>
                    <a:gd name="T0" fmla="*/ 55 w 148"/>
                    <a:gd name="T1" fmla="*/ 0 h 216"/>
                    <a:gd name="T2" fmla="*/ 100 w 148"/>
                    <a:gd name="T3" fmla="*/ 25 h 216"/>
                    <a:gd name="T4" fmla="*/ 132 w 148"/>
                    <a:gd name="T5" fmla="*/ 77 h 216"/>
                    <a:gd name="T6" fmla="*/ 148 w 148"/>
                    <a:gd name="T7" fmla="*/ 124 h 216"/>
                    <a:gd name="T8" fmla="*/ 135 w 148"/>
                    <a:gd name="T9" fmla="*/ 145 h 216"/>
                    <a:gd name="T10" fmla="*/ 99 w 148"/>
                    <a:gd name="T11" fmla="*/ 165 h 216"/>
                    <a:gd name="T12" fmla="*/ 60 w 148"/>
                    <a:gd name="T13" fmla="*/ 173 h 216"/>
                    <a:gd name="T14" fmla="*/ 55 w 148"/>
                    <a:gd name="T15" fmla="*/ 181 h 216"/>
                    <a:gd name="T16" fmla="*/ 48 w 148"/>
                    <a:gd name="T17" fmla="*/ 189 h 216"/>
                    <a:gd name="T18" fmla="*/ 44 w 148"/>
                    <a:gd name="T19" fmla="*/ 197 h 216"/>
                    <a:gd name="T20" fmla="*/ 44 w 148"/>
                    <a:gd name="T21" fmla="*/ 205 h 216"/>
                    <a:gd name="T22" fmla="*/ 39 w 148"/>
                    <a:gd name="T23" fmla="*/ 213 h 216"/>
                    <a:gd name="T24" fmla="*/ 28 w 148"/>
                    <a:gd name="T25" fmla="*/ 216 h 216"/>
                    <a:gd name="T26" fmla="*/ 20 w 148"/>
                    <a:gd name="T27" fmla="*/ 216 h 216"/>
                    <a:gd name="T28" fmla="*/ 15 w 148"/>
                    <a:gd name="T29" fmla="*/ 208 h 216"/>
                    <a:gd name="T30" fmla="*/ 15 w 148"/>
                    <a:gd name="T31" fmla="*/ 200 h 216"/>
                    <a:gd name="T32" fmla="*/ 20 w 148"/>
                    <a:gd name="T33" fmla="*/ 192 h 216"/>
                    <a:gd name="T34" fmla="*/ 28 w 148"/>
                    <a:gd name="T35" fmla="*/ 184 h 216"/>
                    <a:gd name="T36" fmla="*/ 19 w 148"/>
                    <a:gd name="T37" fmla="*/ 184 h 216"/>
                    <a:gd name="T38" fmla="*/ 11 w 148"/>
                    <a:gd name="T39" fmla="*/ 186 h 216"/>
                    <a:gd name="T40" fmla="*/ 0 w 148"/>
                    <a:gd name="T41" fmla="*/ 184 h 216"/>
                    <a:gd name="T42" fmla="*/ 0 w 148"/>
                    <a:gd name="T43" fmla="*/ 176 h 216"/>
                    <a:gd name="T44" fmla="*/ 0 w 148"/>
                    <a:gd name="T45" fmla="*/ 169 h 216"/>
                    <a:gd name="T46" fmla="*/ 8 w 148"/>
                    <a:gd name="T47" fmla="*/ 162 h 216"/>
                    <a:gd name="T48" fmla="*/ 15 w 148"/>
                    <a:gd name="T49" fmla="*/ 162 h 216"/>
                    <a:gd name="T50" fmla="*/ 23 w 148"/>
                    <a:gd name="T51" fmla="*/ 162 h 216"/>
                    <a:gd name="T52" fmla="*/ 31 w 148"/>
                    <a:gd name="T53" fmla="*/ 161 h 216"/>
                    <a:gd name="T54" fmla="*/ 28 w 148"/>
                    <a:gd name="T55" fmla="*/ 153 h 216"/>
                    <a:gd name="T56" fmla="*/ 20 w 148"/>
                    <a:gd name="T57" fmla="*/ 148 h 216"/>
                    <a:gd name="T58" fmla="*/ 19 w 148"/>
                    <a:gd name="T59" fmla="*/ 140 h 216"/>
                    <a:gd name="T60" fmla="*/ 19 w 148"/>
                    <a:gd name="T61" fmla="*/ 132 h 216"/>
                    <a:gd name="T62" fmla="*/ 25 w 148"/>
                    <a:gd name="T63" fmla="*/ 126 h 216"/>
                    <a:gd name="T64" fmla="*/ 33 w 148"/>
                    <a:gd name="T65" fmla="*/ 126 h 216"/>
                    <a:gd name="T66" fmla="*/ 41 w 148"/>
                    <a:gd name="T67" fmla="*/ 132 h 216"/>
                    <a:gd name="T68" fmla="*/ 48 w 148"/>
                    <a:gd name="T69" fmla="*/ 137 h 216"/>
                    <a:gd name="T70" fmla="*/ 56 w 148"/>
                    <a:gd name="T71" fmla="*/ 140 h 216"/>
                    <a:gd name="T72" fmla="*/ 64 w 148"/>
                    <a:gd name="T73" fmla="*/ 145 h 216"/>
                    <a:gd name="T74" fmla="*/ 104 w 148"/>
                    <a:gd name="T75" fmla="*/ 134 h 216"/>
                    <a:gd name="T76" fmla="*/ 123 w 148"/>
                    <a:gd name="T77" fmla="*/ 118 h 216"/>
                    <a:gd name="T78" fmla="*/ 107 w 148"/>
                    <a:gd name="T79" fmla="*/ 82 h 216"/>
                    <a:gd name="T80" fmla="*/ 67 w 148"/>
                    <a:gd name="T81" fmla="*/ 52 h 216"/>
                    <a:gd name="T82" fmla="*/ 36 w 148"/>
                    <a:gd name="T83" fmla="*/ 28 h 216"/>
                    <a:gd name="T84" fmla="*/ 33 w 148"/>
                    <a:gd name="T85" fmla="*/ 6 h 216"/>
                    <a:gd name="T86" fmla="*/ 55 w 148"/>
                    <a:gd name="T8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8" h="216">
                      <a:moveTo>
                        <a:pt x="55" y="0"/>
                      </a:moveTo>
                      <a:lnTo>
                        <a:pt x="100" y="25"/>
                      </a:lnTo>
                      <a:lnTo>
                        <a:pt x="132" y="77"/>
                      </a:lnTo>
                      <a:lnTo>
                        <a:pt x="148" y="124"/>
                      </a:lnTo>
                      <a:lnTo>
                        <a:pt x="135" y="145"/>
                      </a:lnTo>
                      <a:lnTo>
                        <a:pt x="99" y="165"/>
                      </a:lnTo>
                      <a:lnTo>
                        <a:pt x="60" y="173"/>
                      </a:lnTo>
                      <a:lnTo>
                        <a:pt x="55" y="181"/>
                      </a:lnTo>
                      <a:lnTo>
                        <a:pt x="48" y="189"/>
                      </a:lnTo>
                      <a:lnTo>
                        <a:pt x="44" y="197"/>
                      </a:lnTo>
                      <a:lnTo>
                        <a:pt x="44" y="205"/>
                      </a:lnTo>
                      <a:lnTo>
                        <a:pt x="39" y="213"/>
                      </a:lnTo>
                      <a:lnTo>
                        <a:pt x="28" y="216"/>
                      </a:lnTo>
                      <a:lnTo>
                        <a:pt x="20" y="216"/>
                      </a:lnTo>
                      <a:lnTo>
                        <a:pt x="15" y="208"/>
                      </a:lnTo>
                      <a:lnTo>
                        <a:pt x="15" y="200"/>
                      </a:lnTo>
                      <a:lnTo>
                        <a:pt x="20" y="192"/>
                      </a:lnTo>
                      <a:lnTo>
                        <a:pt x="28" y="184"/>
                      </a:lnTo>
                      <a:lnTo>
                        <a:pt x="19" y="184"/>
                      </a:lnTo>
                      <a:lnTo>
                        <a:pt x="11" y="186"/>
                      </a:lnTo>
                      <a:lnTo>
                        <a:pt x="0" y="184"/>
                      </a:lnTo>
                      <a:lnTo>
                        <a:pt x="0" y="176"/>
                      </a:lnTo>
                      <a:lnTo>
                        <a:pt x="0" y="169"/>
                      </a:lnTo>
                      <a:lnTo>
                        <a:pt x="8" y="162"/>
                      </a:lnTo>
                      <a:lnTo>
                        <a:pt x="15" y="162"/>
                      </a:lnTo>
                      <a:lnTo>
                        <a:pt x="23" y="162"/>
                      </a:lnTo>
                      <a:lnTo>
                        <a:pt x="31" y="161"/>
                      </a:lnTo>
                      <a:lnTo>
                        <a:pt x="28" y="153"/>
                      </a:lnTo>
                      <a:lnTo>
                        <a:pt x="20" y="148"/>
                      </a:lnTo>
                      <a:lnTo>
                        <a:pt x="19" y="140"/>
                      </a:lnTo>
                      <a:lnTo>
                        <a:pt x="19" y="132"/>
                      </a:lnTo>
                      <a:lnTo>
                        <a:pt x="25" y="126"/>
                      </a:lnTo>
                      <a:lnTo>
                        <a:pt x="33" y="126"/>
                      </a:lnTo>
                      <a:lnTo>
                        <a:pt x="41" y="132"/>
                      </a:lnTo>
                      <a:lnTo>
                        <a:pt x="48" y="137"/>
                      </a:lnTo>
                      <a:lnTo>
                        <a:pt x="56" y="140"/>
                      </a:lnTo>
                      <a:lnTo>
                        <a:pt x="64" y="145"/>
                      </a:lnTo>
                      <a:lnTo>
                        <a:pt x="104" y="134"/>
                      </a:lnTo>
                      <a:lnTo>
                        <a:pt x="123" y="118"/>
                      </a:lnTo>
                      <a:lnTo>
                        <a:pt x="107" y="82"/>
                      </a:lnTo>
                      <a:lnTo>
                        <a:pt x="67" y="52"/>
                      </a:lnTo>
                      <a:lnTo>
                        <a:pt x="36" y="28"/>
                      </a:lnTo>
                      <a:lnTo>
                        <a:pt x="33" y="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5" name="Freeform 73"/>
                <p:cNvSpPr>
                  <a:spLocks/>
                </p:cNvSpPr>
                <p:nvPr/>
              </p:nvSpPr>
              <p:spPr bwMode="auto">
                <a:xfrm>
                  <a:off x="3142" y="2289"/>
                  <a:ext cx="74" cy="109"/>
                </a:xfrm>
                <a:custGeom>
                  <a:avLst/>
                  <a:gdLst>
                    <a:gd name="T0" fmla="*/ 93 w 148"/>
                    <a:gd name="T1" fmla="*/ 0 h 218"/>
                    <a:gd name="T2" fmla="*/ 47 w 148"/>
                    <a:gd name="T3" fmla="*/ 27 h 218"/>
                    <a:gd name="T4" fmla="*/ 15 w 148"/>
                    <a:gd name="T5" fmla="*/ 79 h 218"/>
                    <a:gd name="T6" fmla="*/ 0 w 148"/>
                    <a:gd name="T7" fmla="*/ 127 h 218"/>
                    <a:gd name="T8" fmla="*/ 12 w 148"/>
                    <a:gd name="T9" fmla="*/ 147 h 218"/>
                    <a:gd name="T10" fmla="*/ 48 w 148"/>
                    <a:gd name="T11" fmla="*/ 168 h 218"/>
                    <a:gd name="T12" fmla="*/ 88 w 148"/>
                    <a:gd name="T13" fmla="*/ 175 h 218"/>
                    <a:gd name="T14" fmla="*/ 93 w 148"/>
                    <a:gd name="T15" fmla="*/ 183 h 218"/>
                    <a:gd name="T16" fmla="*/ 99 w 148"/>
                    <a:gd name="T17" fmla="*/ 191 h 218"/>
                    <a:gd name="T18" fmla="*/ 104 w 148"/>
                    <a:gd name="T19" fmla="*/ 199 h 218"/>
                    <a:gd name="T20" fmla="*/ 104 w 148"/>
                    <a:gd name="T21" fmla="*/ 207 h 218"/>
                    <a:gd name="T22" fmla="*/ 108 w 148"/>
                    <a:gd name="T23" fmla="*/ 215 h 218"/>
                    <a:gd name="T24" fmla="*/ 119 w 148"/>
                    <a:gd name="T25" fmla="*/ 218 h 218"/>
                    <a:gd name="T26" fmla="*/ 127 w 148"/>
                    <a:gd name="T27" fmla="*/ 218 h 218"/>
                    <a:gd name="T28" fmla="*/ 132 w 148"/>
                    <a:gd name="T29" fmla="*/ 210 h 218"/>
                    <a:gd name="T30" fmla="*/ 132 w 148"/>
                    <a:gd name="T31" fmla="*/ 202 h 218"/>
                    <a:gd name="T32" fmla="*/ 127 w 148"/>
                    <a:gd name="T33" fmla="*/ 194 h 218"/>
                    <a:gd name="T34" fmla="*/ 119 w 148"/>
                    <a:gd name="T35" fmla="*/ 187 h 218"/>
                    <a:gd name="T36" fmla="*/ 129 w 148"/>
                    <a:gd name="T37" fmla="*/ 187 h 218"/>
                    <a:gd name="T38" fmla="*/ 137 w 148"/>
                    <a:gd name="T39" fmla="*/ 190 h 218"/>
                    <a:gd name="T40" fmla="*/ 148 w 148"/>
                    <a:gd name="T41" fmla="*/ 187 h 218"/>
                    <a:gd name="T42" fmla="*/ 148 w 148"/>
                    <a:gd name="T43" fmla="*/ 179 h 218"/>
                    <a:gd name="T44" fmla="*/ 148 w 148"/>
                    <a:gd name="T45" fmla="*/ 171 h 218"/>
                    <a:gd name="T46" fmla="*/ 140 w 148"/>
                    <a:gd name="T47" fmla="*/ 166 h 218"/>
                    <a:gd name="T48" fmla="*/ 132 w 148"/>
                    <a:gd name="T49" fmla="*/ 166 h 218"/>
                    <a:gd name="T50" fmla="*/ 124 w 148"/>
                    <a:gd name="T51" fmla="*/ 166 h 218"/>
                    <a:gd name="T52" fmla="*/ 116 w 148"/>
                    <a:gd name="T53" fmla="*/ 163 h 218"/>
                    <a:gd name="T54" fmla="*/ 119 w 148"/>
                    <a:gd name="T55" fmla="*/ 155 h 218"/>
                    <a:gd name="T56" fmla="*/ 127 w 148"/>
                    <a:gd name="T57" fmla="*/ 150 h 218"/>
                    <a:gd name="T58" fmla="*/ 129 w 148"/>
                    <a:gd name="T59" fmla="*/ 142 h 218"/>
                    <a:gd name="T60" fmla="*/ 129 w 148"/>
                    <a:gd name="T61" fmla="*/ 134 h 218"/>
                    <a:gd name="T62" fmla="*/ 123 w 148"/>
                    <a:gd name="T63" fmla="*/ 128 h 218"/>
                    <a:gd name="T64" fmla="*/ 115 w 148"/>
                    <a:gd name="T65" fmla="*/ 128 h 218"/>
                    <a:gd name="T66" fmla="*/ 107 w 148"/>
                    <a:gd name="T67" fmla="*/ 134 h 218"/>
                    <a:gd name="T68" fmla="*/ 99 w 148"/>
                    <a:gd name="T69" fmla="*/ 139 h 218"/>
                    <a:gd name="T70" fmla="*/ 91 w 148"/>
                    <a:gd name="T71" fmla="*/ 142 h 218"/>
                    <a:gd name="T72" fmla="*/ 83 w 148"/>
                    <a:gd name="T73" fmla="*/ 147 h 218"/>
                    <a:gd name="T74" fmla="*/ 44 w 148"/>
                    <a:gd name="T75" fmla="*/ 136 h 218"/>
                    <a:gd name="T76" fmla="*/ 25 w 148"/>
                    <a:gd name="T77" fmla="*/ 120 h 218"/>
                    <a:gd name="T78" fmla="*/ 41 w 148"/>
                    <a:gd name="T79" fmla="*/ 84 h 218"/>
                    <a:gd name="T80" fmla="*/ 80 w 148"/>
                    <a:gd name="T81" fmla="*/ 52 h 218"/>
                    <a:gd name="T82" fmla="*/ 112 w 148"/>
                    <a:gd name="T83" fmla="*/ 29 h 218"/>
                    <a:gd name="T84" fmla="*/ 115 w 148"/>
                    <a:gd name="T85" fmla="*/ 8 h 218"/>
                    <a:gd name="T86" fmla="*/ 93 w 148"/>
                    <a:gd name="T8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8" h="218">
                      <a:moveTo>
                        <a:pt x="93" y="0"/>
                      </a:moveTo>
                      <a:lnTo>
                        <a:pt x="47" y="27"/>
                      </a:lnTo>
                      <a:lnTo>
                        <a:pt x="15" y="79"/>
                      </a:lnTo>
                      <a:lnTo>
                        <a:pt x="0" y="127"/>
                      </a:lnTo>
                      <a:lnTo>
                        <a:pt x="12" y="147"/>
                      </a:lnTo>
                      <a:lnTo>
                        <a:pt x="48" y="168"/>
                      </a:lnTo>
                      <a:lnTo>
                        <a:pt x="88" y="175"/>
                      </a:lnTo>
                      <a:lnTo>
                        <a:pt x="93" y="183"/>
                      </a:lnTo>
                      <a:lnTo>
                        <a:pt x="99" y="191"/>
                      </a:lnTo>
                      <a:lnTo>
                        <a:pt x="104" y="199"/>
                      </a:lnTo>
                      <a:lnTo>
                        <a:pt x="104" y="207"/>
                      </a:lnTo>
                      <a:lnTo>
                        <a:pt x="108" y="215"/>
                      </a:lnTo>
                      <a:lnTo>
                        <a:pt x="119" y="218"/>
                      </a:lnTo>
                      <a:lnTo>
                        <a:pt x="127" y="218"/>
                      </a:lnTo>
                      <a:lnTo>
                        <a:pt x="132" y="210"/>
                      </a:lnTo>
                      <a:lnTo>
                        <a:pt x="132" y="202"/>
                      </a:lnTo>
                      <a:lnTo>
                        <a:pt x="127" y="194"/>
                      </a:lnTo>
                      <a:lnTo>
                        <a:pt x="119" y="187"/>
                      </a:lnTo>
                      <a:lnTo>
                        <a:pt x="129" y="187"/>
                      </a:lnTo>
                      <a:lnTo>
                        <a:pt x="137" y="190"/>
                      </a:lnTo>
                      <a:lnTo>
                        <a:pt x="148" y="187"/>
                      </a:lnTo>
                      <a:lnTo>
                        <a:pt x="148" y="179"/>
                      </a:lnTo>
                      <a:lnTo>
                        <a:pt x="148" y="171"/>
                      </a:lnTo>
                      <a:lnTo>
                        <a:pt x="140" y="166"/>
                      </a:lnTo>
                      <a:lnTo>
                        <a:pt x="132" y="166"/>
                      </a:lnTo>
                      <a:lnTo>
                        <a:pt x="124" y="166"/>
                      </a:lnTo>
                      <a:lnTo>
                        <a:pt x="116" y="163"/>
                      </a:lnTo>
                      <a:lnTo>
                        <a:pt x="119" y="155"/>
                      </a:lnTo>
                      <a:lnTo>
                        <a:pt x="127" y="150"/>
                      </a:lnTo>
                      <a:lnTo>
                        <a:pt x="129" y="142"/>
                      </a:lnTo>
                      <a:lnTo>
                        <a:pt x="129" y="134"/>
                      </a:lnTo>
                      <a:lnTo>
                        <a:pt x="123" y="128"/>
                      </a:lnTo>
                      <a:lnTo>
                        <a:pt x="115" y="128"/>
                      </a:lnTo>
                      <a:lnTo>
                        <a:pt x="107" y="134"/>
                      </a:lnTo>
                      <a:lnTo>
                        <a:pt x="99" y="139"/>
                      </a:lnTo>
                      <a:lnTo>
                        <a:pt x="91" y="142"/>
                      </a:lnTo>
                      <a:lnTo>
                        <a:pt x="83" y="147"/>
                      </a:lnTo>
                      <a:lnTo>
                        <a:pt x="44" y="136"/>
                      </a:lnTo>
                      <a:lnTo>
                        <a:pt x="25" y="120"/>
                      </a:lnTo>
                      <a:lnTo>
                        <a:pt x="41" y="84"/>
                      </a:lnTo>
                      <a:lnTo>
                        <a:pt x="80" y="52"/>
                      </a:lnTo>
                      <a:lnTo>
                        <a:pt x="112" y="29"/>
                      </a:lnTo>
                      <a:lnTo>
                        <a:pt x="115" y="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  <p:grpSp>
            <p:nvGrpSpPr>
              <p:cNvPr id="2092" name="Group 74"/>
              <p:cNvGrpSpPr>
                <a:grpSpLocks/>
              </p:cNvGrpSpPr>
              <p:nvPr/>
            </p:nvGrpSpPr>
            <p:grpSpPr bwMode="auto">
              <a:xfrm>
                <a:off x="4872577" y="4258132"/>
                <a:ext cx="526603" cy="561520"/>
                <a:chOff x="2678" y="2242"/>
                <a:chExt cx="296" cy="278"/>
              </a:xfrm>
              <a:gradFill>
                <a:gsLst>
                  <a:gs pos="0">
                    <a:srgbClr val="FFFF00"/>
                  </a:gs>
                  <a:gs pos="100000">
                    <a:srgbClr val="FFFFAB"/>
                  </a:gs>
                </a:gsLst>
                <a:path path="shape">
                  <a:fillToRect l="50000" t="50000" r="50000" b="50000"/>
                </a:path>
              </a:gradFill>
            </p:grpSpPr>
            <p:sp>
              <p:nvSpPr>
                <p:cNvPr id="1221707" name="Freeform 75"/>
                <p:cNvSpPr>
                  <a:spLocks/>
                </p:cNvSpPr>
                <p:nvPr/>
              </p:nvSpPr>
              <p:spPr bwMode="auto">
                <a:xfrm>
                  <a:off x="2726" y="2263"/>
                  <a:ext cx="80" cy="87"/>
                </a:xfrm>
                <a:custGeom>
                  <a:avLst/>
                  <a:gdLst>
                    <a:gd name="T0" fmla="*/ 58 w 159"/>
                    <a:gd name="T1" fmla="*/ 37 h 174"/>
                    <a:gd name="T2" fmla="*/ 75 w 159"/>
                    <a:gd name="T3" fmla="*/ 18 h 174"/>
                    <a:gd name="T4" fmla="*/ 93 w 159"/>
                    <a:gd name="T5" fmla="*/ 7 h 174"/>
                    <a:gd name="T6" fmla="*/ 116 w 159"/>
                    <a:gd name="T7" fmla="*/ 0 h 174"/>
                    <a:gd name="T8" fmla="*/ 134 w 159"/>
                    <a:gd name="T9" fmla="*/ 8 h 174"/>
                    <a:gd name="T10" fmla="*/ 148 w 159"/>
                    <a:gd name="T11" fmla="*/ 26 h 174"/>
                    <a:gd name="T12" fmla="*/ 156 w 159"/>
                    <a:gd name="T13" fmla="*/ 51 h 174"/>
                    <a:gd name="T14" fmla="*/ 159 w 159"/>
                    <a:gd name="T15" fmla="*/ 84 h 174"/>
                    <a:gd name="T16" fmla="*/ 157 w 159"/>
                    <a:gd name="T17" fmla="*/ 108 h 174"/>
                    <a:gd name="T18" fmla="*/ 149 w 159"/>
                    <a:gd name="T19" fmla="*/ 136 h 174"/>
                    <a:gd name="T20" fmla="*/ 137 w 159"/>
                    <a:gd name="T21" fmla="*/ 158 h 174"/>
                    <a:gd name="T22" fmla="*/ 123 w 159"/>
                    <a:gd name="T23" fmla="*/ 168 h 174"/>
                    <a:gd name="T24" fmla="*/ 99 w 159"/>
                    <a:gd name="T25" fmla="*/ 174 h 174"/>
                    <a:gd name="T26" fmla="*/ 79 w 159"/>
                    <a:gd name="T27" fmla="*/ 172 h 174"/>
                    <a:gd name="T28" fmla="*/ 61 w 159"/>
                    <a:gd name="T29" fmla="*/ 164 h 174"/>
                    <a:gd name="T30" fmla="*/ 47 w 159"/>
                    <a:gd name="T31" fmla="*/ 134 h 174"/>
                    <a:gd name="T32" fmla="*/ 42 w 159"/>
                    <a:gd name="T33" fmla="*/ 111 h 174"/>
                    <a:gd name="T34" fmla="*/ 44 w 159"/>
                    <a:gd name="T35" fmla="*/ 103 h 174"/>
                    <a:gd name="T36" fmla="*/ 27 w 159"/>
                    <a:gd name="T37" fmla="*/ 98 h 174"/>
                    <a:gd name="T38" fmla="*/ 11 w 159"/>
                    <a:gd name="T39" fmla="*/ 93 h 174"/>
                    <a:gd name="T40" fmla="*/ 3 w 159"/>
                    <a:gd name="T41" fmla="*/ 84 h 174"/>
                    <a:gd name="T42" fmla="*/ 0 w 159"/>
                    <a:gd name="T43" fmla="*/ 78 h 174"/>
                    <a:gd name="T44" fmla="*/ 0 w 159"/>
                    <a:gd name="T45" fmla="*/ 73 h 174"/>
                    <a:gd name="T46" fmla="*/ 3 w 159"/>
                    <a:gd name="T47" fmla="*/ 68 h 174"/>
                    <a:gd name="T48" fmla="*/ 11 w 159"/>
                    <a:gd name="T49" fmla="*/ 68 h 174"/>
                    <a:gd name="T50" fmla="*/ 19 w 159"/>
                    <a:gd name="T51" fmla="*/ 70 h 174"/>
                    <a:gd name="T52" fmla="*/ 30 w 159"/>
                    <a:gd name="T53" fmla="*/ 75 h 174"/>
                    <a:gd name="T54" fmla="*/ 45 w 159"/>
                    <a:gd name="T55" fmla="*/ 81 h 174"/>
                    <a:gd name="T56" fmla="*/ 49 w 159"/>
                    <a:gd name="T57" fmla="*/ 60 h 174"/>
                    <a:gd name="T58" fmla="*/ 58 w 159"/>
                    <a:gd name="T59" fmla="*/ 3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74">
                      <a:moveTo>
                        <a:pt x="58" y="37"/>
                      </a:moveTo>
                      <a:lnTo>
                        <a:pt x="75" y="18"/>
                      </a:lnTo>
                      <a:lnTo>
                        <a:pt x="93" y="7"/>
                      </a:lnTo>
                      <a:lnTo>
                        <a:pt x="116" y="0"/>
                      </a:lnTo>
                      <a:lnTo>
                        <a:pt x="134" y="8"/>
                      </a:lnTo>
                      <a:lnTo>
                        <a:pt x="148" y="26"/>
                      </a:lnTo>
                      <a:lnTo>
                        <a:pt x="156" y="51"/>
                      </a:lnTo>
                      <a:lnTo>
                        <a:pt x="159" y="84"/>
                      </a:lnTo>
                      <a:lnTo>
                        <a:pt x="157" y="108"/>
                      </a:lnTo>
                      <a:lnTo>
                        <a:pt x="149" y="136"/>
                      </a:lnTo>
                      <a:lnTo>
                        <a:pt x="137" y="158"/>
                      </a:lnTo>
                      <a:lnTo>
                        <a:pt x="123" y="168"/>
                      </a:lnTo>
                      <a:lnTo>
                        <a:pt x="99" y="174"/>
                      </a:lnTo>
                      <a:lnTo>
                        <a:pt x="79" y="172"/>
                      </a:lnTo>
                      <a:lnTo>
                        <a:pt x="61" y="164"/>
                      </a:lnTo>
                      <a:lnTo>
                        <a:pt x="47" y="134"/>
                      </a:lnTo>
                      <a:lnTo>
                        <a:pt x="42" y="111"/>
                      </a:lnTo>
                      <a:lnTo>
                        <a:pt x="44" y="103"/>
                      </a:lnTo>
                      <a:lnTo>
                        <a:pt x="27" y="98"/>
                      </a:lnTo>
                      <a:lnTo>
                        <a:pt x="11" y="93"/>
                      </a:lnTo>
                      <a:lnTo>
                        <a:pt x="3" y="84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3" y="68"/>
                      </a:lnTo>
                      <a:lnTo>
                        <a:pt x="11" y="68"/>
                      </a:lnTo>
                      <a:lnTo>
                        <a:pt x="19" y="70"/>
                      </a:lnTo>
                      <a:lnTo>
                        <a:pt x="30" y="75"/>
                      </a:lnTo>
                      <a:lnTo>
                        <a:pt x="45" y="81"/>
                      </a:lnTo>
                      <a:lnTo>
                        <a:pt x="49" y="60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8" name="Freeform 76"/>
                <p:cNvSpPr>
                  <a:spLocks/>
                </p:cNvSpPr>
                <p:nvPr/>
              </p:nvSpPr>
              <p:spPr bwMode="auto">
                <a:xfrm>
                  <a:off x="2730" y="2358"/>
                  <a:ext cx="78" cy="139"/>
                </a:xfrm>
                <a:custGeom>
                  <a:avLst/>
                  <a:gdLst>
                    <a:gd name="T0" fmla="*/ 37 w 156"/>
                    <a:gd name="T1" fmla="*/ 8 h 277"/>
                    <a:gd name="T2" fmla="*/ 58 w 156"/>
                    <a:gd name="T3" fmla="*/ 0 h 277"/>
                    <a:gd name="T4" fmla="*/ 83 w 156"/>
                    <a:gd name="T5" fmla="*/ 0 h 277"/>
                    <a:gd name="T6" fmla="*/ 107 w 156"/>
                    <a:gd name="T7" fmla="*/ 3 h 277"/>
                    <a:gd name="T8" fmla="*/ 119 w 156"/>
                    <a:gd name="T9" fmla="*/ 14 h 277"/>
                    <a:gd name="T10" fmla="*/ 132 w 156"/>
                    <a:gd name="T11" fmla="*/ 34 h 277"/>
                    <a:gd name="T12" fmla="*/ 143 w 156"/>
                    <a:gd name="T13" fmla="*/ 66 h 277"/>
                    <a:gd name="T14" fmla="*/ 152 w 156"/>
                    <a:gd name="T15" fmla="*/ 112 h 277"/>
                    <a:gd name="T16" fmla="*/ 156 w 156"/>
                    <a:gd name="T17" fmla="*/ 156 h 277"/>
                    <a:gd name="T18" fmla="*/ 152 w 156"/>
                    <a:gd name="T19" fmla="*/ 201 h 277"/>
                    <a:gd name="T20" fmla="*/ 143 w 156"/>
                    <a:gd name="T21" fmla="*/ 228 h 277"/>
                    <a:gd name="T22" fmla="*/ 135 w 156"/>
                    <a:gd name="T23" fmla="*/ 250 h 277"/>
                    <a:gd name="T24" fmla="*/ 121 w 156"/>
                    <a:gd name="T25" fmla="*/ 261 h 277"/>
                    <a:gd name="T26" fmla="*/ 100 w 156"/>
                    <a:gd name="T27" fmla="*/ 269 h 277"/>
                    <a:gd name="T28" fmla="*/ 75 w 156"/>
                    <a:gd name="T29" fmla="*/ 274 h 277"/>
                    <a:gd name="T30" fmla="*/ 50 w 156"/>
                    <a:gd name="T31" fmla="*/ 277 h 277"/>
                    <a:gd name="T32" fmla="*/ 25 w 156"/>
                    <a:gd name="T33" fmla="*/ 274 h 277"/>
                    <a:gd name="T34" fmla="*/ 4 w 156"/>
                    <a:gd name="T35" fmla="*/ 260 h 277"/>
                    <a:gd name="T36" fmla="*/ 0 w 156"/>
                    <a:gd name="T37" fmla="*/ 236 h 277"/>
                    <a:gd name="T38" fmla="*/ 0 w 156"/>
                    <a:gd name="T39" fmla="*/ 206 h 277"/>
                    <a:gd name="T40" fmla="*/ 11 w 156"/>
                    <a:gd name="T41" fmla="*/ 176 h 277"/>
                    <a:gd name="T42" fmla="*/ 34 w 156"/>
                    <a:gd name="T43" fmla="*/ 149 h 277"/>
                    <a:gd name="T44" fmla="*/ 42 w 156"/>
                    <a:gd name="T45" fmla="*/ 124 h 277"/>
                    <a:gd name="T46" fmla="*/ 37 w 156"/>
                    <a:gd name="T47" fmla="*/ 97 h 277"/>
                    <a:gd name="T48" fmla="*/ 26 w 156"/>
                    <a:gd name="T49" fmla="*/ 74 h 277"/>
                    <a:gd name="T50" fmla="*/ 20 w 156"/>
                    <a:gd name="T51" fmla="*/ 47 h 277"/>
                    <a:gd name="T52" fmla="*/ 28 w 156"/>
                    <a:gd name="T53" fmla="*/ 19 h 277"/>
                    <a:gd name="T54" fmla="*/ 37 w 156"/>
                    <a:gd name="T55" fmla="*/ 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6" h="277">
                      <a:moveTo>
                        <a:pt x="37" y="8"/>
                      </a:moveTo>
                      <a:lnTo>
                        <a:pt x="58" y="0"/>
                      </a:lnTo>
                      <a:lnTo>
                        <a:pt x="83" y="0"/>
                      </a:lnTo>
                      <a:lnTo>
                        <a:pt x="107" y="3"/>
                      </a:lnTo>
                      <a:lnTo>
                        <a:pt x="119" y="14"/>
                      </a:lnTo>
                      <a:lnTo>
                        <a:pt x="132" y="34"/>
                      </a:lnTo>
                      <a:lnTo>
                        <a:pt x="143" y="66"/>
                      </a:lnTo>
                      <a:lnTo>
                        <a:pt x="152" y="112"/>
                      </a:lnTo>
                      <a:lnTo>
                        <a:pt x="156" y="156"/>
                      </a:lnTo>
                      <a:lnTo>
                        <a:pt x="152" y="201"/>
                      </a:lnTo>
                      <a:lnTo>
                        <a:pt x="143" y="228"/>
                      </a:lnTo>
                      <a:lnTo>
                        <a:pt x="135" y="250"/>
                      </a:lnTo>
                      <a:lnTo>
                        <a:pt x="121" y="261"/>
                      </a:lnTo>
                      <a:lnTo>
                        <a:pt x="100" y="269"/>
                      </a:lnTo>
                      <a:lnTo>
                        <a:pt x="75" y="274"/>
                      </a:lnTo>
                      <a:lnTo>
                        <a:pt x="50" y="277"/>
                      </a:lnTo>
                      <a:lnTo>
                        <a:pt x="25" y="274"/>
                      </a:lnTo>
                      <a:lnTo>
                        <a:pt x="4" y="260"/>
                      </a:lnTo>
                      <a:lnTo>
                        <a:pt x="0" y="236"/>
                      </a:lnTo>
                      <a:lnTo>
                        <a:pt x="0" y="206"/>
                      </a:lnTo>
                      <a:lnTo>
                        <a:pt x="11" y="176"/>
                      </a:lnTo>
                      <a:lnTo>
                        <a:pt x="34" y="149"/>
                      </a:lnTo>
                      <a:lnTo>
                        <a:pt x="42" y="124"/>
                      </a:lnTo>
                      <a:lnTo>
                        <a:pt x="37" y="97"/>
                      </a:lnTo>
                      <a:lnTo>
                        <a:pt x="26" y="74"/>
                      </a:lnTo>
                      <a:lnTo>
                        <a:pt x="20" y="47"/>
                      </a:lnTo>
                      <a:lnTo>
                        <a:pt x="28" y="19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09" name="Freeform 77"/>
                <p:cNvSpPr>
                  <a:spLocks/>
                </p:cNvSpPr>
                <p:nvPr/>
              </p:nvSpPr>
              <p:spPr bwMode="auto">
                <a:xfrm>
                  <a:off x="2678" y="2442"/>
                  <a:ext cx="93" cy="54"/>
                </a:xfrm>
                <a:custGeom>
                  <a:avLst/>
                  <a:gdLst>
                    <a:gd name="T0" fmla="*/ 130 w 186"/>
                    <a:gd name="T1" fmla="*/ 32 h 108"/>
                    <a:gd name="T2" fmla="*/ 170 w 186"/>
                    <a:gd name="T3" fmla="*/ 43 h 108"/>
                    <a:gd name="T4" fmla="*/ 186 w 186"/>
                    <a:gd name="T5" fmla="*/ 63 h 108"/>
                    <a:gd name="T6" fmla="*/ 186 w 186"/>
                    <a:gd name="T7" fmla="*/ 84 h 108"/>
                    <a:gd name="T8" fmla="*/ 173 w 186"/>
                    <a:gd name="T9" fmla="*/ 104 h 108"/>
                    <a:gd name="T10" fmla="*/ 138 w 186"/>
                    <a:gd name="T11" fmla="*/ 108 h 108"/>
                    <a:gd name="T12" fmla="*/ 93 w 186"/>
                    <a:gd name="T13" fmla="*/ 82 h 108"/>
                    <a:gd name="T14" fmla="*/ 39 w 186"/>
                    <a:gd name="T15" fmla="*/ 48 h 108"/>
                    <a:gd name="T16" fmla="*/ 30 w 186"/>
                    <a:gd name="T17" fmla="*/ 40 h 108"/>
                    <a:gd name="T18" fmla="*/ 31 w 186"/>
                    <a:gd name="T19" fmla="*/ 57 h 108"/>
                    <a:gd name="T20" fmla="*/ 0 w 186"/>
                    <a:gd name="T21" fmla="*/ 63 h 108"/>
                    <a:gd name="T22" fmla="*/ 1 w 186"/>
                    <a:gd name="T23" fmla="*/ 30 h 108"/>
                    <a:gd name="T24" fmla="*/ 12 w 186"/>
                    <a:gd name="T25" fmla="*/ 5 h 108"/>
                    <a:gd name="T26" fmla="*/ 33 w 186"/>
                    <a:gd name="T27" fmla="*/ 0 h 108"/>
                    <a:gd name="T28" fmla="*/ 74 w 186"/>
                    <a:gd name="T29" fmla="*/ 15 h 108"/>
                    <a:gd name="T30" fmla="*/ 130 w 186"/>
                    <a:gd name="T31" fmla="*/ 3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8">
                      <a:moveTo>
                        <a:pt x="130" y="32"/>
                      </a:moveTo>
                      <a:lnTo>
                        <a:pt x="170" y="43"/>
                      </a:lnTo>
                      <a:lnTo>
                        <a:pt x="186" y="63"/>
                      </a:lnTo>
                      <a:lnTo>
                        <a:pt x="186" y="84"/>
                      </a:lnTo>
                      <a:lnTo>
                        <a:pt x="173" y="104"/>
                      </a:lnTo>
                      <a:lnTo>
                        <a:pt x="138" y="108"/>
                      </a:lnTo>
                      <a:lnTo>
                        <a:pt x="93" y="82"/>
                      </a:lnTo>
                      <a:lnTo>
                        <a:pt x="39" y="48"/>
                      </a:lnTo>
                      <a:lnTo>
                        <a:pt x="30" y="40"/>
                      </a:lnTo>
                      <a:lnTo>
                        <a:pt x="31" y="57"/>
                      </a:lnTo>
                      <a:lnTo>
                        <a:pt x="0" y="63"/>
                      </a:lnTo>
                      <a:lnTo>
                        <a:pt x="1" y="30"/>
                      </a:lnTo>
                      <a:lnTo>
                        <a:pt x="12" y="5"/>
                      </a:lnTo>
                      <a:lnTo>
                        <a:pt x="33" y="0"/>
                      </a:lnTo>
                      <a:lnTo>
                        <a:pt x="74" y="15"/>
                      </a:lnTo>
                      <a:lnTo>
                        <a:pt x="130" y="3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sp>
              <p:nvSpPr>
                <p:cNvPr id="1221710" name="Freeform 78"/>
                <p:cNvSpPr>
                  <a:spLocks/>
                </p:cNvSpPr>
                <p:nvPr/>
              </p:nvSpPr>
              <p:spPr bwMode="auto">
                <a:xfrm>
                  <a:off x="2707" y="2432"/>
                  <a:ext cx="93" cy="54"/>
                </a:xfrm>
                <a:custGeom>
                  <a:avLst/>
                  <a:gdLst>
                    <a:gd name="T0" fmla="*/ 131 w 186"/>
                    <a:gd name="T1" fmla="*/ 31 h 109"/>
                    <a:gd name="T2" fmla="*/ 170 w 186"/>
                    <a:gd name="T3" fmla="*/ 42 h 109"/>
                    <a:gd name="T4" fmla="*/ 186 w 186"/>
                    <a:gd name="T5" fmla="*/ 63 h 109"/>
                    <a:gd name="T6" fmla="*/ 186 w 186"/>
                    <a:gd name="T7" fmla="*/ 85 h 109"/>
                    <a:gd name="T8" fmla="*/ 173 w 186"/>
                    <a:gd name="T9" fmla="*/ 104 h 109"/>
                    <a:gd name="T10" fmla="*/ 139 w 186"/>
                    <a:gd name="T11" fmla="*/ 109 h 109"/>
                    <a:gd name="T12" fmla="*/ 93 w 186"/>
                    <a:gd name="T13" fmla="*/ 82 h 109"/>
                    <a:gd name="T14" fmla="*/ 39 w 186"/>
                    <a:gd name="T15" fmla="*/ 47 h 109"/>
                    <a:gd name="T16" fmla="*/ 30 w 186"/>
                    <a:gd name="T17" fmla="*/ 39 h 109"/>
                    <a:gd name="T18" fmla="*/ 31 w 186"/>
                    <a:gd name="T19" fmla="*/ 57 h 109"/>
                    <a:gd name="T20" fmla="*/ 0 w 186"/>
                    <a:gd name="T21" fmla="*/ 63 h 109"/>
                    <a:gd name="T22" fmla="*/ 2 w 186"/>
                    <a:gd name="T23" fmla="*/ 30 h 109"/>
                    <a:gd name="T24" fmla="*/ 13 w 186"/>
                    <a:gd name="T25" fmla="*/ 3 h 109"/>
                    <a:gd name="T26" fmla="*/ 33 w 186"/>
                    <a:gd name="T27" fmla="*/ 0 h 109"/>
                    <a:gd name="T28" fmla="*/ 74 w 186"/>
                    <a:gd name="T29" fmla="*/ 12 h 109"/>
                    <a:gd name="T30" fmla="*/ 131 w 186"/>
                    <a:gd name="T31" fmla="*/ 3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09">
                      <a:moveTo>
                        <a:pt x="131" y="31"/>
                      </a:moveTo>
                      <a:lnTo>
                        <a:pt x="170" y="42"/>
                      </a:lnTo>
                      <a:lnTo>
                        <a:pt x="186" y="63"/>
                      </a:lnTo>
                      <a:lnTo>
                        <a:pt x="186" y="85"/>
                      </a:lnTo>
                      <a:lnTo>
                        <a:pt x="173" y="104"/>
                      </a:lnTo>
                      <a:lnTo>
                        <a:pt x="139" y="109"/>
                      </a:lnTo>
                      <a:lnTo>
                        <a:pt x="93" y="82"/>
                      </a:lnTo>
                      <a:lnTo>
                        <a:pt x="39" y="47"/>
                      </a:lnTo>
                      <a:lnTo>
                        <a:pt x="30" y="39"/>
                      </a:lnTo>
                      <a:lnTo>
                        <a:pt x="31" y="57"/>
                      </a:lnTo>
                      <a:lnTo>
                        <a:pt x="0" y="63"/>
                      </a:lnTo>
                      <a:lnTo>
                        <a:pt x="2" y="30"/>
                      </a:lnTo>
                      <a:lnTo>
                        <a:pt x="13" y="3"/>
                      </a:lnTo>
                      <a:lnTo>
                        <a:pt x="33" y="0"/>
                      </a:lnTo>
                      <a:lnTo>
                        <a:pt x="74" y="12"/>
                      </a:lnTo>
                      <a:lnTo>
                        <a:pt x="131" y="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  <p:grpSp>
              <p:nvGrpSpPr>
                <p:cNvPr id="2093" name="Group 79"/>
                <p:cNvGrpSpPr>
                  <a:grpSpLocks/>
                </p:cNvGrpSpPr>
                <p:nvPr/>
              </p:nvGrpSpPr>
              <p:grpSpPr bwMode="auto">
                <a:xfrm>
                  <a:off x="2771" y="2242"/>
                  <a:ext cx="203" cy="278"/>
                  <a:chOff x="2771" y="2242"/>
                  <a:chExt cx="203" cy="278"/>
                </a:xfrm>
                <a:grpFill/>
              </p:grpSpPr>
              <p:sp>
                <p:nvSpPr>
                  <p:cNvPr id="1221712" name="Freeform 80"/>
                  <p:cNvSpPr>
                    <a:spLocks/>
                  </p:cNvSpPr>
                  <p:nvPr/>
                </p:nvSpPr>
                <p:spPr bwMode="auto">
                  <a:xfrm>
                    <a:off x="2859" y="2242"/>
                    <a:ext cx="79" cy="87"/>
                  </a:xfrm>
                  <a:custGeom>
                    <a:avLst/>
                    <a:gdLst>
                      <a:gd name="T0" fmla="*/ 57 w 160"/>
                      <a:gd name="T1" fmla="*/ 36 h 175"/>
                      <a:gd name="T2" fmla="*/ 75 w 160"/>
                      <a:gd name="T3" fmla="*/ 16 h 175"/>
                      <a:gd name="T4" fmla="*/ 92 w 160"/>
                      <a:gd name="T5" fmla="*/ 5 h 175"/>
                      <a:gd name="T6" fmla="*/ 115 w 160"/>
                      <a:gd name="T7" fmla="*/ 0 h 175"/>
                      <a:gd name="T8" fmla="*/ 133 w 160"/>
                      <a:gd name="T9" fmla="*/ 6 h 175"/>
                      <a:gd name="T10" fmla="*/ 147 w 160"/>
                      <a:gd name="T11" fmla="*/ 25 h 175"/>
                      <a:gd name="T12" fmla="*/ 155 w 160"/>
                      <a:gd name="T13" fmla="*/ 49 h 175"/>
                      <a:gd name="T14" fmla="*/ 160 w 160"/>
                      <a:gd name="T15" fmla="*/ 83 h 175"/>
                      <a:gd name="T16" fmla="*/ 156 w 160"/>
                      <a:gd name="T17" fmla="*/ 109 h 175"/>
                      <a:gd name="T18" fmla="*/ 149 w 160"/>
                      <a:gd name="T19" fmla="*/ 137 h 175"/>
                      <a:gd name="T20" fmla="*/ 136 w 160"/>
                      <a:gd name="T21" fmla="*/ 158 h 175"/>
                      <a:gd name="T22" fmla="*/ 122 w 160"/>
                      <a:gd name="T23" fmla="*/ 169 h 175"/>
                      <a:gd name="T24" fmla="*/ 98 w 160"/>
                      <a:gd name="T25" fmla="*/ 175 h 175"/>
                      <a:gd name="T26" fmla="*/ 78 w 160"/>
                      <a:gd name="T27" fmla="*/ 173 h 175"/>
                      <a:gd name="T28" fmla="*/ 60 w 160"/>
                      <a:gd name="T29" fmla="*/ 165 h 175"/>
                      <a:gd name="T30" fmla="*/ 46 w 160"/>
                      <a:gd name="T31" fmla="*/ 134 h 175"/>
                      <a:gd name="T32" fmla="*/ 41 w 160"/>
                      <a:gd name="T33" fmla="*/ 110 h 175"/>
                      <a:gd name="T34" fmla="*/ 43 w 160"/>
                      <a:gd name="T35" fmla="*/ 102 h 175"/>
                      <a:gd name="T36" fmla="*/ 26 w 160"/>
                      <a:gd name="T37" fmla="*/ 98 h 175"/>
                      <a:gd name="T38" fmla="*/ 10 w 160"/>
                      <a:gd name="T39" fmla="*/ 93 h 175"/>
                      <a:gd name="T40" fmla="*/ 2 w 160"/>
                      <a:gd name="T41" fmla="*/ 83 h 175"/>
                      <a:gd name="T42" fmla="*/ 0 w 160"/>
                      <a:gd name="T43" fmla="*/ 77 h 175"/>
                      <a:gd name="T44" fmla="*/ 0 w 160"/>
                      <a:gd name="T45" fmla="*/ 71 h 175"/>
                      <a:gd name="T46" fmla="*/ 2 w 160"/>
                      <a:gd name="T47" fmla="*/ 68 h 175"/>
                      <a:gd name="T48" fmla="*/ 10 w 160"/>
                      <a:gd name="T49" fmla="*/ 68 h 175"/>
                      <a:gd name="T50" fmla="*/ 18 w 160"/>
                      <a:gd name="T51" fmla="*/ 69 h 175"/>
                      <a:gd name="T52" fmla="*/ 29 w 160"/>
                      <a:gd name="T53" fmla="*/ 74 h 175"/>
                      <a:gd name="T54" fmla="*/ 45 w 160"/>
                      <a:gd name="T55" fmla="*/ 79 h 175"/>
                      <a:gd name="T56" fmla="*/ 48 w 160"/>
                      <a:gd name="T57" fmla="*/ 60 h 175"/>
                      <a:gd name="T58" fmla="*/ 57 w 160"/>
                      <a:gd name="T59" fmla="*/ 36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60" h="175">
                        <a:moveTo>
                          <a:pt x="57" y="36"/>
                        </a:moveTo>
                        <a:lnTo>
                          <a:pt x="75" y="16"/>
                        </a:lnTo>
                        <a:lnTo>
                          <a:pt x="92" y="5"/>
                        </a:lnTo>
                        <a:lnTo>
                          <a:pt x="115" y="0"/>
                        </a:lnTo>
                        <a:lnTo>
                          <a:pt x="133" y="6"/>
                        </a:lnTo>
                        <a:lnTo>
                          <a:pt x="147" y="25"/>
                        </a:lnTo>
                        <a:lnTo>
                          <a:pt x="155" y="49"/>
                        </a:lnTo>
                        <a:lnTo>
                          <a:pt x="160" y="83"/>
                        </a:lnTo>
                        <a:lnTo>
                          <a:pt x="156" y="109"/>
                        </a:lnTo>
                        <a:lnTo>
                          <a:pt x="149" y="137"/>
                        </a:lnTo>
                        <a:lnTo>
                          <a:pt x="136" y="158"/>
                        </a:lnTo>
                        <a:lnTo>
                          <a:pt x="122" y="169"/>
                        </a:lnTo>
                        <a:lnTo>
                          <a:pt x="98" y="175"/>
                        </a:lnTo>
                        <a:lnTo>
                          <a:pt x="78" y="173"/>
                        </a:lnTo>
                        <a:lnTo>
                          <a:pt x="60" y="165"/>
                        </a:lnTo>
                        <a:lnTo>
                          <a:pt x="46" y="134"/>
                        </a:lnTo>
                        <a:lnTo>
                          <a:pt x="41" y="110"/>
                        </a:lnTo>
                        <a:lnTo>
                          <a:pt x="43" y="102"/>
                        </a:lnTo>
                        <a:lnTo>
                          <a:pt x="26" y="98"/>
                        </a:lnTo>
                        <a:lnTo>
                          <a:pt x="10" y="93"/>
                        </a:lnTo>
                        <a:lnTo>
                          <a:pt x="2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2" y="68"/>
                        </a:lnTo>
                        <a:lnTo>
                          <a:pt x="10" y="68"/>
                        </a:lnTo>
                        <a:lnTo>
                          <a:pt x="18" y="69"/>
                        </a:lnTo>
                        <a:lnTo>
                          <a:pt x="29" y="74"/>
                        </a:lnTo>
                        <a:lnTo>
                          <a:pt x="45" y="79"/>
                        </a:lnTo>
                        <a:lnTo>
                          <a:pt x="48" y="60"/>
                        </a:lnTo>
                        <a:lnTo>
                          <a:pt x="57" y="3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713" name="Freeform 81"/>
                  <p:cNvSpPr>
                    <a:spLocks/>
                  </p:cNvSpPr>
                  <p:nvPr/>
                </p:nvSpPr>
                <p:spPr bwMode="auto">
                  <a:xfrm>
                    <a:off x="2857" y="2344"/>
                    <a:ext cx="64" cy="176"/>
                  </a:xfrm>
                  <a:custGeom>
                    <a:avLst/>
                    <a:gdLst>
                      <a:gd name="T0" fmla="*/ 24 w 128"/>
                      <a:gd name="T1" fmla="*/ 33 h 353"/>
                      <a:gd name="T2" fmla="*/ 40 w 128"/>
                      <a:gd name="T3" fmla="*/ 8 h 353"/>
                      <a:gd name="T4" fmla="*/ 60 w 128"/>
                      <a:gd name="T5" fmla="*/ 0 h 353"/>
                      <a:gd name="T6" fmla="*/ 81 w 128"/>
                      <a:gd name="T7" fmla="*/ 16 h 353"/>
                      <a:gd name="T8" fmla="*/ 73 w 128"/>
                      <a:gd name="T9" fmla="*/ 43 h 353"/>
                      <a:gd name="T10" fmla="*/ 46 w 128"/>
                      <a:gd name="T11" fmla="*/ 76 h 353"/>
                      <a:gd name="T12" fmla="*/ 32 w 128"/>
                      <a:gd name="T13" fmla="*/ 112 h 353"/>
                      <a:gd name="T14" fmla="*/ 33 w 128"/>
                      <a:gd name="T15" fmla="*/ 160 h 353"/>
                      <a:gd name="T16" fmla="*/ 43 w 128"/>
                      <a:gd name="T17" fmla="*/ 202 h 353"/>
                      <a:gd name="T18" fmla="*/ 65 w 128"/>
                      <a:gd name="T19" fmla="*/ 259 h 353"/>
                      <a:gd name="T20" fmla="*/ 84 w 128"/>
                      <a:gd name="T21" fmla="*/ 284 h 353"/>
                      <a:gd name="T22" fmla="*/ 120 w 128"/>
                      <a:gd name="T23" fmla="*/ 292 h 353"/>
                      <a:gd name="T24" fmla="*/ 128 w 128"/>
                      <a:gd name="T25" fmla="*/ 301 h 353"/>
                      <a:gd name="T26" fmla="*/ 117 w 128"/>
                      <a:gd name="T27" fmla="*/ 314 h 353"/>
                      <a:gd name="T28" fmla="*/ 95 w 128"/>
                      <a:gd name="T29" fmla="*/ 306 h 353"/>
                      <a:gd name="T30" fmla="*/ 78 w 128"/>
                      <a:gd name="T31" fmla="*/ 297 h 353"/>
                      <a:gd name="T32" fmla="*/ 66 w 128"/>
                      <a:gd name="T33" fmla="*/ 316 h 353"/>
                      <a:gd name="T34" fmla="*/ 55 w 128"/>
                      <a:gd name="T35" fmla="*/ 344 h 353"/>
                      <a:gd name="T36" fmla="*/ 44 w 128"/>
                      <a:gd name="T37" fmla="*/ 353 h 353"/>
                      <a:gd name="T38" fmla="*/ 26 w 128"/>
                      <a:gd name="T39" fmla="*/ 349 h 353"/>
                      <a:gd name="T40" fmla="*/ 18 w 128"/>
                      <a:gd name="T41" fmla="*/ 323 h 353"/>
                      <a:gd name="T42" fmla="*/ 30 w 128"/>
                      <a:gd name="T43" fmla="*/ 295 h 353"/>
                      <a:gd name="T44" fmla="*/ 44 w 128"/>
                      <a:gd name="T45" fmla="*/ 265 h 353"/>
                      <a:gd name="T46" fmla="*/ 33 w 128"/>
                      <a:gd name="T47" fmla="*/ 232 h 353"/>
                      <a:gd name="T48" fmla="*/ 14 w 128"/>
                      <a:gd name="T49" fmla="*/ 188 h 353"/>
                      <a:gd name="T50" fmla="*/ 7 w 128"/>
                      <a:gd name="T51" fmla="*/ 160 h 353"/>
                      <a:gd name="T52" fmla="*/ 0 w 128"/>
                      <a:gd name="T53" fmla="*/ 120 h 353"/>
                      <a:gd name="T54" fmla="*/ 11 w 128"/>
                      <a:gd name="T55" fmla="*/ 85 h 353"/>
                      <a:gd name="T56" fmla="*/ 21 w 128"/>
                      <a:gd name="T57" fmla="*/ 49 h 353"/>
                      <a:gd name="T58" fmla="*/ 24 w 128"/>
                      <a:gd name="T59" fmla="*/ 33 h 3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8" h="353">
                        <a:moveTo>
                          <a:pt x="24" y="33"/>
                        </a:moveTo>
                        <a:lnTo>
                          <a:pt x="40" y="8"/>
                        </a:lnTo>
                        <a:lnTo>
                          <a:pt x="60" y="0"/>
                        </a:lnTo>
                        <a:lnTo>
                          <a:pt x="81" y="16"/>
                        </a:lnTo>
                        <a:lnTo>
                          <a:pt x="73" y="43"/>
                        </a:lnTo>
                        <a:lnTo>
                          <a:pt x="46" y="76"/>
                        </a:lnTo>
                        <a:lnTo>
                          <a:pt x="32" y="112"/>
                        </a:lnTo>
                        <a:lnTo>
                          <a:pt x="33" y="160"/>
                        </a:lnTo>
                        <a:lnTo>
                          <a:pt x="43" y="202"/>
                        </a:lnTo>
                        <a:lnTo>
                          <a:pt x="65" y="259"/>
                        </a:lnTo>
                        <a:lnTo>
                          <a:pt x="84" y="284"/>
                        </a:lnTo>
                        <a:lnTo>
                          <a:pt x="120" y="292"/>
                        </a:lnTo>
                        <a:lnTo>
                          <a:pt x="128" y="301"/>
                        </a:lnTo>
                        <a:lnTo>
                          <a:pt x="117" y="314"/>
                        </a:lnTo>
                        <a:lnTo>
                          <a:pt x="95" y="306"/>
                        </a:lnTo>
                        <a:lnTo>
                          <a:pt x="78" y="297"/>
                        </a:lnTo>
                        <a:lnTo>
                          <a:pt x="66" y="316"/>
                        </a:lnTo>
                        <a:lnTo>
                          <a:pt x="55" y="344"/>
                        </a:lnTo>
                        <a:lnTo>
                          <a:pt x="44" y="353"/>
                        </a:lnTo>
                        <a:lnTo>
                          <a:pt x="26" y="349"/>
                        </a:lnTo>
                        <a:lnTo>
                          <a:pt x="18" y="323"/>
                        </a:lnTo>
                        <a:lnTo>
                          <a:pt x="30" y="295"/>
                        </a:lnTo>
                        <a:lnTo>
                          <a:pt x="44" y="265"/>
                        </a:lnTo>
                        <a:lnTo>
                          <a:pt x="33" y="232"/>
                        </a:lnTo>
                        <a:lnTo>
                          <a:pt x="14" y="188"/>
                        </a:lnTo>
                        <a:lnTo>
                          <a:pt x="7" y="160"/>
                        </a:lnTo>
                        <a:lnTo>
                          <a:pt x="0" y="120"/>
                        </a:lnTo>
                        <a:lnTo>
                          <a:pt x="11" y="85"/>
                        </a:lnTo>
                        <a:lnTo>
                          <a:pt x="21" y="49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714" name="Freeform 82"/>
                  <p:cNvSpPr>
                    <a:spLocks/>
                  </p:cNvSpPr>
                  <p:nvPr/>
                </p:nvSpPr>
                <p:spPr bwMode="auto">
                  <a:xfrm>
                    <a:off x="2862" y="2337"/>
                    <a:ext cx="78" cy="139"/>
                  </a:xfrm>
                  <a:custGeom>
                    <a:avLst/>
                    <a:gdLst>
                      <a:gd name="T0" fmla="*/ 38 w 156"/>
                      <a:gd name="T1" fmla="*/ 6 h 279"/>
                      <a:gd name="T2" fmla="*/ 58 w 156"/>
                      <a:gd name="T3" fmla="*/ 0 h 279"/>
                      <a:gd name="T4" fmla="*/ 83 w 156"/>
                      <a:gd name="T5" fmla="*/ 0 h 279"/>
                      <a:gd name="T6" fmla="*/ 107 w 156"/>
                      <a:gd name="T7" fmla="*/ 3 h 279"/>
                      <a:gd name="T8" fmla="*/ 120 w 156"/>
                      <a:gd name="T9" fmla="*/ 13 h 279"/>
                      <a:gd name="T10" fmla="*/ 132 w 156"/>
                      <a:gd name="T11" fmla="*/ 35 h 279"/>
                      <a:gd name="T12" fmla="*/ 143 w 156"/>
                      <a:gd name="T13" fmla="*/ 66 h 279"/>
                      <a:gd name="T14" fmla="*/ 153 w 156"/>
                      <a:gd name="T15" fmla="*/ 112 h 279"/>
                      <a:gd name="T16" fmla="*/ 156 w 156"/>
                      <a:gd name="T17" fmla="*/ 156 h 279"/>
                      <a:gd name="T18" fmla="*/ 153 w 156"/>
                      <a:gd name="T19" fmla="*/ 202 h 279"/>
                      <a:gd name="T20" fmla="*/ 143 w 156"/>
                      <a:gd name="T21" fmla="*/ 229 h 279"/>
                      <a:gd name="T22" fmla="*/ 135 w 156"/>
                      <a:gd name="T23" fmla="*/ 251 h 279"/>
                      <a:gd name="T24" fmla="*/ 121 w 156"/>
                      <a:gd name="T25" fmla="*/ 263 h 279"/>
                      <a:gd name="T26" fmla="*/ 101 w 156"/>
                      <a:gd name="T27" fmla="*/ 271 h 279"/>
                      <a:gd name="T28" fmla="*/ 75 w 156"/>
                      <a:gd name="T29" fmla="*/ 274 h 279"/>
                      <a:gd name="T30" fmla="*/ 50 w 156"/>
                      <a:gd name="T31" fmla="*/ 279 h 279"/>
                      <a:gd name="T32" fmla="*/ 25 w 156"/>
                      <a:gd name="T33" fmla="*/ 274 h 279"/>
                      <a:gd name="T34" fmla="*/ 4 w 156"/>
                      <a:gd name="T35" fmla="*/ 260 h 279"/>
                      <a:gd name="T36" fmla="*/ 0 w 156"/>
                      <a:gd name="T37" fmla="*/ 237 h 279"/>
                      <a:gd name="T38" fmla="*/ 0 w 156"/>
                      <a:gd name="T39" fmla="*/ 208 h 279"/>
                      <a:gd name="T40" fmla="*/ 11 w 156"/>
                      <a:gd name="T41" fmla="*/ 177 h 279"/>
                      <a:gd name="T42" fmla="*/ 34 w 156"/>
                      <a:gd name="T43" fmla="*/ 150 h 279"/>
                      <a:gd name="T44" fmla="*/ 42 w 156"/>
                      <a:gd name="T45" fmla="*/ 125 h 279"/>
                      <a:gd name="T46" fmla="*/ 38 w 156"/>
                      <a:gd name="T47" fmla="*/ 98 h 279"/>
                      <a:gd name="T48" fmla="*/ 27 w 156"/>
                      <a:gd name="T49" fmla="*/ 74 h 279"/>
                      <a:gd name="T50" fmla="*/ 20 w 156"/>
                      <a:gd name="T51" fmla="*/ 46 h 279"/>
                      <a:gd name="T52" fmla="*/ 28 w 156"/>
                      <a:gd name="T53" fmla="*/ 19 h 279"/>
                      <a:gd name="T54" fmla="*/ 38 w 156"/>
                      <a:gd name="T55" fmla="*/ 6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56" h="279">
                        <a:moveTo>
                          <a:pt x="38" y="6"/>
                        </a:moveTo>
                        <a:lnTo>
                          <a:pt x="58" y="0"/>
                        </a:lnTo>
                        <a:lnTo>
                          <a:pt x="83" y="0"/>
                        </a:lnTo>
                        <a:lnTo>
                          <a:pt x="107" y="3"/>
                        </a:lnTo>
                        <a:lnTo>
                          <a:pt x="120" y="13"/>
                        </a:lnTo>
                        <a:lnTo>
                          <a:pt x="132" y="35"/>
                        </a:lnTo>
                        <a:lnTo>
                          <a:pt x="143" y="66"/>
                        </a:lnTo>
                        <a:lnTo>
                          <a:pt x="153" y="112"/>
                        </a:lnTo>
                        <a:lnTo>
                          <a:pt x="156" y="156"/>
                        </a:lnTo>
                        <a:lnTo>
                          <a:pt x="153" y="202"/>
                        </a:lnTo>
                        <a:lnTo>
                          <a:pt x="143" y="229"/>
                        </a:lnTo>
                        <a:lnTo>
                          <a:pt x="135" y="251"/>
                        </a:lnTo>
                        <a:lnTo>
                          <a:pt x="121" y="263"/>
                        </a:lnTo>
                        <a:lnTo>
                          <a:pt x="101" y="271"/>
                        </a:lnTo>
                        <a:lnTo>
                          <a:pt x="75" y="274"/>
                        </a:lnTo>
                        <a:lnTo>
                          <a:pt x="50" y="279"/>
                        </a:lnTo>
                        <a:lnTo>
                          <a:pt x="25" y="274"/>
                        </a:lnTo>
                        <a:lnTo>
                          <a:pt x="4" y="260"/>
                        </a:lnTo>
                        <a:lnTo>
                          <a:pt x="0" y="237"/>
                        </a:lnTo>
                        <a:lnTo>
                          <a:pt x="0" y="208"/>
                        </a:lnTo>
                        <a:lnTo>
                          <a:pt x="11" y="177"/>
                        </a:lnTo>
                        <a:lnTo>
                          <a:pt x="34" y="150"/>
                        </a:lnTo>
                        <a:lnTo>
                          <a:pt x="42" y="125"/>
                        </a:lnTo>
                        <a:lnTo>
                          <a:pt x="38" y="98"/>
                        </a:lnTo>
                        <a:lnTo>
                          <a:pt x="27" y="74"/>
                        </a:lnTo>
                        <a:lnTo>
                          <a:pt x="20" y="46"/>
                        </a:lnTo>
                        <a:lnTo>
                          <a:pt x="28" y="19"/>
                        </a:lnTo>
                        <a:lnTo>
                          <a:pt x="38" y="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715" name="Freeform 83"/>
                  <p:cNvSpPr>
                    <a:spLocks/>
                  </p:cNvSpPr>
                  <p:nvPr/>
                </p:nvSpPr>
                <p:spPr bwMode="auto">
                  <a:xfrm>
                    <a:off x="2839" y="2411"/>
                    <a:ext cx="93" cy="54"/>
                  </a:xfrm>
                  <a:custGeom>
                    <a:avLst/>
                    <a:gdLst>
                      <a:gd name="T0" fmla="*/ 131 w 186"/>
                      <a:gd name="T1" fmla="*/ 31 h 107"/>
                      <a:gd name="T2" fmla="*/ 170 w 186"/>
                      <a:gd name="T3" fmla="*/ 42 h 107"/>
                      <a:gd name="T4" fmla="*/ 186 w 186"/>
                      <a:gd name="T5" fmla="*/ 63 h 107"/>
                      <a:gd name="T6" fmla="*/ 186 w 186"/>
                      <a:gd name="T7" fmla="*/ 83 h 107"/>
                      <a:gd name="T8" fmla="*/ 173 w 186"/>
                      <a:gd name="T9" fmla="*/ 104 h 107"/>
                      <a:gd name="T10" fmla="*/ 139 w 186"/>
                      <a:gd name="T11" fmla="*/ 107 h 107"/>
                      <a:gd name="T12" fmla="*/ 93 w 186"/>
                      <a:gd name="T13" fmla="*/ 82 h 107"/>
                      <a:gd name="T14" fmla="*/ 39 w 186"/>
                      <a:gd name="T15" fmla="*/ 47 h 107"/>
                      <a:gd name="T16" fmla="*/ 30 w 186"/>
                      <a:gd name="T17" fmla="*/ 39 h 107"/>
                      <a:gd name="T18" fmla="*/ 32 w 186"/>
                      <a:gd name="T19" fmla="*/ 57 h 107"/>
                      <a:gd name="T20" fmla="*/ 0 w 186"/>
                      <a:gd name="T21" fmla="*/ 63 h 107"/>
                      <a:gd name="T22" fmla="*/ 2 w 186"/>
                      <a:gd name="T23" fmla="*/ 30 h 107"/>
                      <a:gd name="T24" fmla="*/ 13 w 186"/>
                      <a:gd name="T25" fmla="*/ 5 h 107"/>
                      <a:gd name="T26" fmla="*/ 33 w 186"/>
                      <a:gd name="T27" fmla="*/ 0 h 107"/>
                      <a:gd name="T28" fmla="*/ 74 w 186"/>
                      <a:gd name="T29" fmla="*/ 14 h 107"/>
                      <a:gd name="T30" fmla="*/ 131 w 186"/>
                      <a:gd name="T31" fmla="*/ 31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6" h="107">
                        <a:moveTo>
                          <a:pt x="131" y="31"/>
                        </a:moveTo>
                        <a:lnTo>
                          <a:pt x="170" y="42"/>
                        </a:lnTo>
                        <a:lnTo>
                          <a:pt x="186" y="63"/>
                        </a:lnTo>
                        <a:lnTo>
                          <a:pt x="186" y="83"/>
                        </a:lnTo>
                        <a:lnTo>
                          <a:pt x="173" y="104"/>
                        </a:lnTo>
                        <a:lnTo>
                          <a:pt x="139" y="107"/>
                        </a:lnTo>
                        <a:lnTo>
                          <a:pt x="93" y="82"/>
                        </a:lnTo>
                        <a:lnTo>
                          <a:pt x="39" y="47"/>
                        </a:lnTo>
                        <a:lnTo>
                          <a:pt x="30" y="39"/>
                        </a:lnTo>
                        <a:lnTo>
                          <a:pt x="32" y="57"/>
                        </a:lnTo>
                        <a:lnTo>
                          <a:pt x="0" y="63"/>
                        </a:lnTo>
                        <a:lnTo>
                          <a:pt x="2" y="30"/>
                        </a:lnTo>
                        <a:lnTo>
                          <a:pt x="13" y="5"/>
                        </a:lnTo>
                        <a:lnTo>
                          <a:pt x="33" y="0"/>
                        </a:lnTo>
                        <a:lnTo>
                          <a:pt x="74" y="14"/>
                        </a:lnTo>
                        <a:lnTo>
                          <a:pt x="131" y="3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716" name="Freeform 84"/>
                  <p:cNvSpPr>
                    <a:spLocks/>
                  </p:cNvSpPr>
                  <p:nvPr/>
                </p:nvSpPr>
                <p:spPr bwMode="auto">
                  <a:xfrm>
                    <a:off x="2771" y="2359"/>
                    <a:ext cx="96" cy="127"/>
                  </a:xfrm>
                  <a:custGeom>
                    <a:avLst/>
                    <a:gdLst>
                      <a:gd name="T0" fmla="*/ 43 w 194"/>
                      <a:gd name="T1" fmla="*/ 8 h 256"/>
                      <a:gd name="T2" fmla="*/ 22 w 194"/>
                      <a:gd name="T3" fmla="*/ 0 h 256"/>
                      <a:gd name="T4" fmla="*/ 5 w 194"/>
                      <a:gd name="T5" fmla="*/ 7 h 256"/>
                      <a:gd name="T6" fmla="*/ 0 w 194"/>
                      <a:gd name="T7" fmla="*/ 29 h 256"/>
                      <a:gd name="T8" fmla="*/ 19 w 194"/>
                      <a:gd name="T9" fmla="*/ 44 h 256"/>
                      <a:gd name="T10" fmla="*/ 49 w 194"/>
                      <a:gd name="T11" fmla="*/ 49 h 256"/>
                      <a:gd name="T12" fmla="*/ 77 w 194"/>
                      <a:gd name="T13" fmla="*/ 68 h 256"/>
                      <a:gd name="T14" fmla="*/ 98 w 194"/>
                      <a:gd name="T15" fmla="*/ 101 h 256"/>
                      <a:gd name="T16" fmla="*/ 112 w 194"/>
                      <a:gd name="T17" fmla="*/ 136 h 256"/>
                      <a:gd name="T18" fmla="*/ 126 w 194"/>
                      <a:gd name="T19" fmla="*/ 186 h 256"/>
                      <a:gd name="T20" fmla="*/ 128 w 194"/>
                      <a:gd name="T21" fmla="*/ 216 h 256"/>
                      <a:gd name="T22" fmla="*/ 110 w 194"/>
                      <a:gd name="T23" fmla="*/ 243 h 256"/>
                      <a:gd name="T24" fmla="*/ 110 w 194"/>
                      <a:gd name="T25" fmla="*/ 254 h 256"/>
                      <a:gd name="T26" fmla="*/ 124 w 194"/>
                      <a:gd name="T27" fmla="*/ 256 h 256"/>
                      <a:gd name="T28" fmla="*/ 132 w 194"/>
                      <a:gd name="T29" fmla="*/ 237 h 256"/>
                      <a:gd name="T30" fmla="*/ 137 w 194"/>
                      <a:gd name="T31" fmla="*/ 221 h 256"/>
                      <a:gd name="T32" fmla="*/ 154 w 194"/>
                      <a:gd name="T33" fmla="*/ 227 h 256"/>
                      <a:gd name="T34" fmla="*/ 173 w 194"/>
                      <a:gd name="T35" fmla="*/ 240 h 256"/>
                      <a:gd name="T36" fmla="*/ 186 w 194"/>
                      <a:gd name="T37" fmla="*/ 240 h 256"/>
                      <a:gd name="T38" fmla="*/ 194 w 194"/>
                      <a:gd name="T39" fmla="*/ 226 h 256"/>
                      <a:gd name="T40" fmla="*/ 187 w 194"/>
                      <a:gd name="T41" fmla="*/ 204 h 256"/>
                      <a:gd name="T42" fmla="*/ 165 w 194"/>
                      <a:gd name="T43" fmla="*/ 194 h 256"/>
                      <a:gd name="T44" fmla="*/ 143 w 194"/>
                      <a:gd name="T45" fmla="*/ 180 h 256"/>
                      <a:gd name="T46" fmla="*/ 134 w 194"/>
                      <a:gd name="T47" fmla="*/ 150 h 256"/>
                      <a:gd name="T48" fmla="*/ 123 w 194"/>
                      <a:gd name="T49" fmla="*/ 111 h 256"/>
                      <a:gd name="T50" fmla="*/ 113 w 194"/>
                      <a:gd name="T51" fmla="*/ 85 h 256"/>
                      <a:gd name="T52" fmla="*/ 96 w 194"/>
                      <a:gd name="T53" fmla="*/ 54 h 256"/>
                      <a:gd name="T54" fmla="*/ 74 w 194"/>
                      <a:gd name="T55" fmla="*/ 35 h 256"/>
                      <a:gd name="T56" fmla="*/ 52 w 194"/>
                      <a:gd name="T57" fmla="*/ 18 h 256"/>
                      <a:gd name="T58" fmla="*/ 43 w 194"/>
                      <a:gd name="T59" fmla="*/ 8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94" h="256">
                        <a:moveTo>
                          <a:pt x="43" y="8"/>
                        </a:moveTo>
                        <a:lnTo>
                          <a:pt x="22" y="0"/>
                        </a:lnTo>
                        <a:lnTo>
                          <a:pt x="5" y="7"/>
                        </a:lnTo>
                        <a:lnTo>
                          <a:pt x="0" y="29"/>
                        </a:lnTo>
                        <a:lnTo>
                          <a:pt x="19" y="44"/>
                        </a:lnTo>
                        <a:lnTo>
                          <a:pt x="49" y="49"/>
                        </a:lnTo>
                        <a:lnTo>
                          <a:pt x="77" y="68"/>
                        </a:lnTo>
                        <a:lnTo>
                          <a:pt x="98" y="101"/>
                        </a:lnTo>
                        <a:lnTo>
                          <a:pt x="112" y="136"/>
                        </a:lnTo>
                        <a:lnTo>
                          <a:pt x="126" y="186"/>
                        </a:lnTo>
                        <a:lnTo>
                          <a:pt x="128" y="216"/>
                        </a:lnTo>
                        <a:lnTo>
                          <a:pt x="110" y="243"/>
                        </a:lnTo>
                        <a:lnTo>
                          <a:pt x="110" y="254"/>
                        </a:lnTo>
                        <a:lnTo>
                          <a:pt x="124" y="256"/>
                        </a:lnTo>
                        <a:lnTo>
                          <a:pt x="132" y="237"/>
                        </a:lnTo>
                        <a:lnTo>
                          <a:pt x="137" y="221"/>
                        </a:lnTo>
                        <a:lnTo>
                          <a:pt x="154" y="227"/>
                        </a:lnTo>
                        <a:lnTo>
                          <a:pt x="173" y="240"/>
                        </a:lnTo>
                        <a:lnTo>
                          <a:pt x="186" y="240"/>
                        </a:lnTo>
                        <a:lnTo>
                          <a:pt x="194" y="226"/>
                        </a:lnTo>
                        <a:lnTo>
                          <a:pt x="187" y="204"/>
                        </a:lnTo>
                        <a:lnTo>
                          <a:pt x="165" y="194"/>
                        </a:lnTo>
                        <a:lnTo>
                          <a:pt x="143" y="180"/>
                        </a:lnTo>
                        <a:lnTo>
                          <a:pt x="134" y="150"/>
                        </a:lnTo>
                        <a:lnTo>
                          <a:pt x="123" y="111"/>
                        </a:lnTo>
                        <a:lnTo>
                          <a:pt x="113" y="85"/>
                        </a:lnTo>
                        <a:lnTo>
                          <a:pt x="96" y="54"/>
                        </a:lnTo>
                        <a:lnTo>
                          <a:pt x="74" y="35"/>
                        </a:lnTo>
                        <a:lnTo>
                          <a:pt x="52" y="18"/>
                        </a:lnTo>
                        <a:lnTo>
                          <a:pt x="43" y="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  <p:sp>
                <p:nvSpPr>
                  <p:cNvPr id="1221717" name="Freeform 85"/>
                  <p:cNvSpPr>
                    <a:spLocks/>
                  </p:cNvSpPr>
                  <p:nvPr/>
                </p:nvSpPr>
                <p:spPr bwMode="auto">
                  <a:xfrm>
                    <a:off x="2900" y="2342"/>
                    <a:ext cx="74" cy="108"/>
                  </a:xfrm>
                  <a:custGeom>
                    <a:avLst/>
                    <a:gdLst>
                      <a:gd name="T0" fmla="*/ 56 w 148"/>
                      <a:gd name="T1" fmla="*/ 0 h 216"/>
                      <a:gd name="T2" fmla="*/ 101 w 148"/>
                      <a:gd name="T3" fmla="*/ 25 h 216"/>
                      <a:gd name="T4" fmla="*/ 133 w 148"/>
                      <a:gd name="T5" fmla="*/ 77 h 216"/>
                      <a:gd name="T6" fmla="*/ 148 w 148"/>
                      <a:gd name="T7" fmla="*/ 125 h 216"/>
                      <a:gd name="T8" fmla="*/ 136 w 148"/>
                      <a:gd name="T9" fmla="*/ 145 h 216"/>
                      <a:gd name="T10" fmla="*/ 100 w 148"/>
                      <a:gd name="T11" fmla="*/ 166 h 216"/>
                      <a:gd name="T12" fmla="*/ 60 w 148"/>
                      <a:gd name="T13" fmla="*/ 174 h 216"/>
                      <a:gd name="T14" fmla="*/ 56 w 148"/>
                      <a:gd name="T15" fmla="*/ 181 h 216"/>
                      <a:gd name="T16" fmla="*/ 49 w 148"/>
                      <a:gd name="T17" fmla="*/ 189 h 216"/>
                      <a:gd name="T18" fmla="*/ 45 w 148"/>
                      <a:gd name="T19" fmla="*/ 197 h 216"/>
                      <a:gd name="T20" fmla="*/ 45 w 148"/>
                      <a:gd name="T21" fmla="*/ 205 h 216"/>
                      <a:gd name="T22" fmla="*/ 40 w 148"/>
                      <a:gd name="T23" fmla="*/ 213 h 216"/>
                      <a:gd name="T24" fmla="*/ 29 w 148"/>
                      <a:gd name="T25" fmla="*/ 216 h 216"/>
                      <a:gd name="T26" fmla="*/ 21 w 148"/>
                      <a:gd name="T27" fmla="*/ 216 h 216"/>
                      <a:gd name="T28" fmla="*/ 16 w 148"/>
                      <a:gd name="T29" fmla="*/ 208 h 216"/>
                      <a:gd name="T30" fmla="*/ 16 w 148"/>
                      <a:gd name="T31" fmla="*/ 200 h 216"/>
                      <a:gd name="T32" fmla="*/ 21 w 148"/>
                      <a:gd name="T33" fmla="*/ 192 h 216"/>
                      <a:gd name="T34" fmla="*/ 29 w 148"/>
                      <a:gd name="T35" fmla="*/ 185 h 216"/>
                      <a:gd name="T36" fmla="*/ 19 w 148"/>
                      <a:gd name="T37" fmla="*/ 185 h 216"/>
                      <a:gd name="T38" fmla="*/ 11 w 148"/>
                      <a:gd name="T39" fmla="*/ 186 h 216"/>
                      <a:gd name="T40" fmla="*/ 0 w 148"/>
                      <a:gd name="T41" fmla="*/ 185 h 216"/>
                      <a:gd name="T42" fmla="*/ 0 w 148"/>
                      <a:gd name="T43" fmla="*/ 177 h 216"/>
                      <a:gd name="T44" fmla="*/ 0 w 148"/>
                      <a:gd name="T45" fmla="*/ 169 h 216"/>
                      <a:gd name="T46" fmla="*/ 8 w 148"/>
                      <a:gd name="T47" fmla="*/ 163 h 216"/>
                      <a:gd name="T48" fmla="*/ 16 w 148"/>
                      <a:gd name="T49" fmla="*/ 163 h 216"/>
                      <a:gd name="T50" fmla="*/ 24 w 148"/>
                      <a:gd name="T51" fmla="*/ 163 h 216"/>
                      <a:gd name="T52" fmla="*/ 32 w 148"/>
                      <a:gd name="T53" fmla="*/ 161 h 216"/>
                      <a:gd name="T54" fmla="*/ 29 w 148"/>
                      <a:gd name="T55" fmla="*/ 153 h 216"/>
                      <a:gd name="T56" fmla="*/ 21 w 148"/>
                      <a:gd name="T57" fmla="*/ 148 h 216"/>
                      <a:gd name="T58" fmla="*/ 19 w 148"/>
                      <a:gd name="T59" fmla="*/ 140 h 216"/>
                      <a:gd name="T60" fmla="*/ 19 w 148"/>
                      <a:gd name="T61" fmla="*/ 133 h 216"/>
                      <a:gd name="T62" fmla="*/ 26 w 148"/>
                      <a:gd name="T63" fmla="*/ 126 h 216"/>
                      <a:gd name="T64" fmla="*/ 33 w 148"/>
                      <a:gd name="T65" fmla="*/ 126 h 216"/>
                      <a:gd name="T66" fmla="*/ 41 w 148"/>
                      <a:gd name="T67" fmla="*/ 133 h 216"/>
                      <a:gd name="T68" fmla="*/ 49 w 148"/>
                      <a:gd name="T69" fmla="*/ 137 h 216"/>
                      <a:gd name="T70" fmla="*/ 57 w 148"/>
                      <a:gd name="T71" fmla="*/ 140 h 216"/>
                      <a:gd name="T72" fmla="*/ 65 w 148"/>
                      <a:gd name="T73" fmla="*/ 145 h 216"/>
                      <a:gd name="T74" fmla="*/ 104 w 148"/>
                      <a:gd name="T75" fmla="*/ 134 h 216"/>
                      <a:gd name="T76" fmla="*/ 123 w 148"/>
                      <a:gd name="T77" fmla="*/ 118 h 216"/>
                      <a:gd name="T78" fmla="*/ 108 w 148"/>
                      <a:gd name="T79" fmla="*/ 82 h 216"/>
                      <a:gd name="T80" fmla="*/ 68 w 148"/>
                      <a:gd name="T81" fmla="*/ 52 h 216"/>
                      <a:gd name="T82" fmla="*/ 37 w 148"/>
                      <a:gd name="T83" fmla="*/ 28 h 216"/>
                      <a:gd name="T84" fmla="*/ 33 w 148"/>
                      <a:gd name="T85" fmla="*/ 6 h 216"/>
                      <a:gd name="T86" fmla="*/ 56 w 148"/>
                      <a:gd name="T87" fmla="*/ 0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8" h="216">
                        <a:moveTo>
                          <a:pt x="56" y="0"/>
                        </a:moveTo>
                        <a:lnTo>
                          <a:pt x="101" y="25"/>
                        </a:lnTo>
                        <a:lnTo>
                          <a:pt x="133" y="77"/>
                        </a:lnTo>
                        <a:lnTo>
                          <a:pt x="148" y="125"/>
                        </a:lnTo>
                        <a:lnTo>
                          <a:pt x="136" y="145"/>
                        </a:lnTo>
                        <a:lnTo>
                          <a:pt x="100" y="166"/>
                        </a:lnTo>
                        <a:lnTo>
                          <a:pt x="60" y="174"/>
                        </a:lnTo>
                        <a:lnTo>
                          <a:pt x="56" y="181"/>
                        </a:lnTo>
                        <a:lnTo>
                          <a:pt x="49" y="189"/>
                        </a:lnTo>
                        <a:lnTo>
                          <a:pt x="45" y="197"/>
                        </a:lnTo>
                        <a:lnTo>
                          <a:pt x="45" y="205"/>
                        </a:lnTo>
                        <a:lnTo>
                          <a:pt x="40" y="213"/>
                        </a:lnTo>
                        <a:lnTo>
                          <a:pt x="29" y="216"/>
                        </a:lnTo>
                        <a:lnTo>
                          <a:pt x="21" y="216"/>
                        </a:lnTo>
                        <a:lnTo>
                          <a:pt x="16" y="208"/>
                        </a:lnTo>
                        <a:lnTo>
                          <a:pt x="16" y="200"/>
                        </a:lnTo>
                        <a:lnTo>
                          <a:pt x="21" y="192"/>
                        </a:lnTo>
                        <a:lnTo>
                          <a:pt x="29" y="185"/>
                        </a:lnTo>
                        <a:lnTo>
                          <a:pt x="19" y="185"/>
                        </a:lnTo>
                        <a:lnTo>
                          <a:pt x="11" y="186"/>
                        </a:lnTo>
                        <a:lnTo>
                          <a:pt x="0" y="185"/>
                        </a:lnTo>
                        <a:lnTo>
                          <a:pt x="0" y="177"/>
                        </a:lnTo>
                        <a:lnTo>
                          <a:pt x="0" y="169"/>
                        </a:lnTo>
                        <a:lnTo>
                          <a:pt x="8" y="163"/>
                        </a:lnTo>
                        <a:lnTo>
                          <a:pt x="16" y="163"/>
                        </a:lnTo>
                        <a:lnTo>
                          <a:pt x="24" y="163"/>
                        </a:lnTo>
                        <a:lnTo>
                          <a:pt x="32" y="161"/>
                        </a:lnTo>
                        <a:lnTo>
                          <a:pt x="29" y="153"/>
                        </a:lnTo>
                        <a:lnTo>
                          <a:pt x="21" y="148"/>
                        </a:lnTo>
                        <a:lnTo>
                          <a:pt x="19" y="140"/>
                        </a:lnTo>
                        <a:lnTo>
                          <a:pt x="19" y="133"/>
                        </a:lnTo>
                        <a:lnTo>
                          <a:pt x="26" y="126"/>
                        </a:lnTo>
                        <a:lnTo>
                          <a:pt x="33" y="126"/>
                        </a:lnTo>
                        <a:lnTo>
                          <a:pt x="41" y="133"/>
                        </a:lnTo>
                        <a:lnTo>
                          <a:pt x="49" y="137"/>
                        </a:lnTo>
                        <a:lnTo>
                          <a:pt x="57" y="140"/>
                        </a:lnTo>
                        <a:lnTo>
                          <a:pt x="65" y="145"/>
                        </a:lnTo>
                        <a:lnTo>
                          <a:pt x="104" y="134"/>
                        </a:lnTo>
                        <a:lnTo>
                          <a:pt x="123" y="118"/>
                        </a:lnTo>
                        <a:lnTo>
                          <a:pt x="108" y="82"/>
                        </a:lnTo>
                        <a:lnTo>
                          <a:pt x="68" y="52"/>
                        </a:lnTo>
                        <a:lnTo>
                          <a:pt x="37" y="28"/>
                        </a:lnTo>
                        <a:lnTo>
                          <a:pt x="33" y="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/>
                  <a:lstStyle/>
                  <a:p>
                    <a:endParaRPr lang="fr-CH" sz="1600">
                      <a:latin typeface="+mn-lt"/>
                    </a:endParaRPr>
                  </a:p>
                </p:txBody>
              </p:sp>
            </p:grpSp>
            <p:sp>
              <p:nvSpPr>
                <p:cNvPr id="1221718" name="Freeform 86"/>
                <p:cNvSpPr>
                  <a:spLocks/>
                </p:cNvSpPr>
                <p:nvPr/>
              </p:nvSpPr>
              <p:spPr bwMode="auto">
                <a:xfrm>
                  <a:off x="2699" y="2366"/>
                  <a:ext cx="74" cy="108"/>
                </a:xfrm>
                <a:custGeom>
                  <a:avLst/>
                  <a:gdLst>
                    <a:gd name="T0" fmla="*/ 93 w 148"/>
                    <a:gd name="T1" fmla="*/ 0 h 216"/>
                    <a:gd name="T2" fmla="*/ 47 w 148"/>
                    <a:gd name="T3" fmla="*/ 25 h 216"/>
                    <a:gd name="T4" fmla="*/ 15 w 148"/>
                    <a:gd name="T5" fmla="*/ 77 h 216"/>
                    <a:gd name="T6" fmla="*/ 0 w 148"/>
                    <a:gd name="T7" fmla="*/ 125 h 216"/>
                    <a:gd name="T8" fmla="*/ 12 w 148"/>
                    <a:gd name="T9" fmla="*/ 145 h 216"/>
                    <a:gd name="T10" fmla="*/ 48 w 148"/>
                    <a:gd name="T11" fmla="*/ 166 h 216"/>
                    <a:gd name="T12" fmla="*/ 88 w 148"/>
                    <a:gd name="T13" fmla="*/ 173 h 216"/>
                    <a:gd name="T14" fmla="*/ 93 w 148"/>
                    <a:gd name="T15" fmla="*/ 181 h 216"/>
                    <a:gd name="T16" fmla="*/ 99 w 148"/>
                    <a:gd name="T17" fmla="*/ 189 h 216"/>
                    <a:gd name="T18" fmla="*/ 104 w 148"/>
                    <a:gd name="T19" fmla="*/ 197 h 216"/>
                    <a:gd name="T20" fmla="*/ 104 w 148"/>
                    <a:gd name="T21" fmla="*/ 205 h 216"/>
                    <a:gd name="T22" fmla="*/ 108 w 148"/>
                    <a:gd name="T23" fmla="*/ 213 h 216"/>
                    <a:gd name="T24" fmla="*/ 119 w 148"/>
                    <a:gd name="T25" fmla="*/ 216 h 216"/>
                    <a:gd name="T26" fmla="*/ 127 w 148"/>
                    <a:gd name="T27" fmla="*/ 216 h 216"/>
                    <a:gd name="T28" fmla="*/ 132 w 148"/>
                    <a:gd name="T29" fmla="*/ 208 h 216"/>
                    <a:gd name="T30" fmla="*/ 132 w 148"/>
                    <a:gd name="T31" fmla="*/ 200 h 216"/>
                    <a:gd name="T32" fmla="*/ 127 w 148"/>
                    <a:gd name="T33" fmla="*/ 192 h 216"/>
                    <a:gd name="T34" fmla="*/ 119 w 148"/>
                    <a:gd name="T35" fmla="*/ 184 h 216"/>
                    <a:gd name="T36" fmla="*/ 129 w 148"/>
                    <a:gd name="T37" fmla="*/ 184 h 216"/>
                    <a:gd name="T38" fmla="*/ 137 w 148"/>
                    <a:gd name="T39" fmla="*/ 186 h 216"/>
                    <a:gd name="T40" fmla="*/ 148 w 148"/>
                    <a:gd name="T41" fmla="*/ 184 h 216"/>
                    <a:gd name="T42" fmla="*/ 148 w 148"/>
                    <a:gd name="T43" fmla="*/ 177 h 216"/>
                    <a:gd name="T44" fmla="*/ 148 w 148"/>
                    <a:gd name="T45" fmla="*/ 169 h 216"/>
                    <a:gd name="T46" fmla="*/ 140 w 148"/>
                    <a:gd name="T47" fmla="*/ 162 h 216"/>
                    <a:gd name="T48" fmla="*/ 132 w 148"/>
                    <a:gd name="T49" fmla="*/ 162 h 216"/>
                    <a:gd name="T50" fmla="*/ 124 w 148"/>
                    <a:gd name="T51" fmla="*/ 162 h 216"/>
                    <a:gd name="T52" fmla="*/ 116 w 148"/>
                    <a:gd name="T53" fmla="*/ 161 h 216"/>
                    <a:gd name="T54" fmla="*/ 119 w 148"/>
                    <a:gd name="T55" fmla="*/ 153 h 216"/>
                    <a:gd name="T56" fmla="*/ 127 w 148"/>
                    <a:gd name="T57" fmla="*/ 148 h 216"/>
                    <a:gd name="T58" fmla="*/ 129 w 148"/>
                    <a:gd name="T59" fmla="*/ 140 h 216"/>
                    <a:gd name="T60" fmla="*/ 129 w 148"/>
                    <a:gd name="T61" fmla="*/ 132 h 216"/>
                    <a:gd name="T62" fmla="*/ 123 w 148"/>
                    <a:gd name="T63" fmla="*/ 126 h 216"/>
                    <a:gd name="T64" fmla="*/ 115 w 148"/>
                    <a:gd name="T65" fmla="*/ 126 h 216"/>
                    <a:gd name="T66" fmla="*/ 107 w 148"/>
                    <a:gd name="T67" fmla="*/ 132 h 216"/>
                    <a:gd name="T68" fmla="*/ 99 w 148"/>
                    <a:gd name="T69" fmla="*/ 137 h 216"/>
                    <a:gd name="T70" fmla="*/ 91 w 148"/>
                    <a:gd name="T71" fmla="*/ 140 h 216"/>
                    <a:gd name="T72" fmla="*/ 83 w 148"/>
                    <a:gd name="T73" fmla="*/ 145 h 216"/>
                    <a:gd name="T74" fmla="*/ 44 w 148"/>
                    <a:gd name="T75" fmla="*/ 134 h 216"/>
                    <a:gd name="T76" fmla="*/ 25 w 148"/>
                    <a:gd name="T77" fmla="*/ 118 h 216"/>
                    <a:gd name="T78" fmla="*/ 41 w 148"/>
                    <a:gd name="T79" fmla="*/ 82 h 216"/>
                    <a:gd name="T80" fmla="*/ 80 w 148"/>
                    <a:gd name="T81" fmla="*/ 52 h 216"/>
                    <a:gd name="T82" fmla="*/ 111 w 148"/>
                    <a:gd name="T83" fmla="*/ 28 h 216"/>
                    <a:gd name="T84" fmla="*/ 115 w 148"/>
                    <a:gd name="T85" fmla="*/ 6 h 216"/>
                    <a:gd name="T86" fmla="*/ 93 w 148"/>
                    <a:gd name="T8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8" h="216">
                      <a:moveTo>
                        <a:pt x="93" y="0"/>
                      </a:moveTo>
                      <a:lnTo>
                        <a:pt x="47" y="25"/>
                      </a:lnTo>
                      <a:lnTo>
                        <a:pt x="15" y="77"/>
                      </a:lnTo>
                      <a:lnTo>
                        <a:pt x="0" y="125"/>
                      </a:lnTo>
                      <a:lnTo>
                        <a:pt x="12" y="145"/>
                      </a:lnTo>
                      <a:lnTo>
                        <a:pt x="48" y="166"/>
                      </a:lnTo>
                      <a:lnTo>
                        <a:pt x="88" y="173"/>
                      </a:lnTo>
                      <a:lnTo>
                        <a:pt x="93" y="181"/>
                      </a:lnTo>
                      <a:lnTo>
                        <a:pt x="99" y="189"/>
                      </a:lnTo>
                      <a:lnTo>
                        <a:pt x="104" y="197"/>
                      </a:lnTo>
                      <a:lnTo>
                        <a:pt x="104" y="205"/>
                      </a:lnTo>
                      <a:lnTo>
                        <a:pt x="108" y="213"/>
                      </a:lnTo>
                      <a:lnTo>
                        <a:pt x="119" y="216"/>
                      </a:lnTo>
                      <a:lnTo>
                        <a:pt x="127" y="216"/>
                      </a:lnTo>
                      <a:lnTo>
                        <a:pt x="132" y="208"/>
                      </a:lnTo>
                      <a:lnTo>
                        <a:pt x="132" y="200"/>
                      </a:lnTo>
                      <a:lnTo>
                        <a:pt x="127" y="192"/>
                      </a:lnTo>
                      <a:lnTo>
                        <a:pt x="119" y="184"/>
                      </a:lnTo>
                      <a:lnTo>
                        <a:pt x="129" y="184"/>
                      </a:lnTo>
                      <a:lnTo>
                        <a:pt x="137" y="186"/>
                      </a:lnTo>
                      <a:lnTo>
                        <a:pt x="148" y="184"/>
                      </a:lnTo>
                      <a:lnTo>
                        <a:pt x="148" y="177"/>
                      </a:lnTo>
                      <a:lnTo>
                        <a:pt x="148" y="169"/>
                      </a:lnTo>
                      <a:lnTo>
                        <a:pt x="140" y="162"/>
                      </a:lnTo>
                      <a:lnTo>
                        <a:pt x="132" y="162"/>
                      </a:lnTo>
                      <a:lnTo>
                        <a:pt x="124" y="162"/>
                      </a:lnTo>
                      <a:lnTo>
                        <a:pt x="116" y="161"/>
                      </a:lnTo>
                      <a:lnTo>
                        <a:pt x="119" y="153"/>
                      </a:lnTo>
                      <a:lnTo>
                        <a:pt x="127" y="148"/>
                      </a:lnTo>
                      <a:lnTo>
                        <a:pt x="129" y="140"/>
                      </a:lnTo>
                      <a:lnTo>
                        <a:pt x="129" y="132"/>
                      </a:lnTo>
                      <a:lnTo>
                        <a:pt x="123" y="126"/>
                      </a:lnTo>
                      <a:lnTo>
                        <a:pt x="115" y="126"/>
                      </a:lnTo>
                      <a:lnTo>
                        <a:pt x="107" y="132"/>
                      </a:lnTo>
                      <a:lnTo>
                        <a:pt x="99" y="137"/>
                      </a:lnTo>
                      <a:lnTo>
                        <a:pt x="91" y="140"/>
                      </a:lnTo>
                      <a:lnTo>
                        <a:pt x="83" y="145"/>
                      </a:lnTo>
                      <a:lnTo>
                        <a:pt x="44" y="134"/>
                      </a:lnTo>
                      <a:lnTo>
                        <a:pt x="25" y="118"/>
                      </a:lnTo>
                      <a:lnTo>
                        <a:pt x="41" y="82"/>
                      </a:lnTo>
                      <a:lnTo>
                        <a:pt x="80" y="52"/>
                      </a:lnTo>
                      <a:lnTo>
                        <a:pt x="111" y="28"/>
                      </a:lnTo>
                      <a:lnTo>
                        <a:pt x="115" y="6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/>
                <a:lstStyle/>
                <a:p>
                  <a:endParaRPr lang="fr-CH" sz="1600">
                    <a:latin typeface="+mn-lt"/>
                  </a:endParaRPr>
                </a:p>
              </p:txBody>
            </p:sp>
          </p:grpSp>
        </p:grpSp>
        <p:sp>
          <p:nvSpPr>
            <p:cNvPr id="1221719" name="Text Box 87"/>
            <p:cNvSpPr txBox="1">
              <a:spLocks noChangeArrowheads="1"/>
            </p:cNvSpPr>
            <p:nvPr/>
          </p:nvSpPr>
          <p:spPr bwMode="auto">
            <a:xfrm rot="20768537">
              <a:off x="5248666" y="4720263"/>
              <a:ext cx="9073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200" dirty="0">
                  <a:latin typeface="+mn-lt"/>
                </a:rPr>
                <a:t>Apprenants</a:t>
              </a:r>
            </a:p>
          </p:txBody>
        </p:sp>
      </p:grpSp>
      <p:sp>
        <p:nvSpPr>
          <p:cNvPr id="1221649" name="Text Box 17"/>
          <p:cNvSpPr txBox="1">
            <a:spLocks noChangeArrowheads="1"/>
          </p:cNvSpPr>
          <p:nvPr/>
        </p:nvSpPr>
        <p:spPr bwMode="auto">
          <a:xfrm>
            <a:off x="5529254" y="3068960"/>
            <a:ext cx="1286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+mn-lt"/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37415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1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4581128"/>
            <a:ext cx="150232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3874" y="768362"/>
            <a:ext cx="1980678" cy="13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242315"/>
            <a:ext cx="1514307" cy="22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872" y="5013176"/>
            <a:ext cx="2646736" cy="17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à coins arrondis 84"/>
          <p:cNvSpPr/>
          <p:nvPr/>
        </p:nvSpPr>
        <p:spPr>
          <a:xfrm>
            <a:off x="2919744" y="1484783"/>
            <a:ext cx="6344609" cy="3990057"/>
          </a:xfrm>
          <a:prstGeom prst="roundRect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86"/>
          <p:cNvGrpSpPr/>
          <p:nvPr/>
        </p:nvGrpSpPr>
        <p:grpSpPr>
          <a:xfrm>
            <a:off x="2919743" y="2636912"/>
            <a:ext cx="1032654" cy="962948"/>
            <a:chOff x="1395743" y="2636912"/>
            <a:chExt cx="1032654" cy="962948"/>
          </a:xfrm>
        </p:grpSpPr>
        <p:sp>
          <p:nvSpPr>
            <p:cNvPr id="45" name="Rectangle 44"/>
            <p:cNvSpPr/>
            <p:nvPr/>
          </p:nvSpPr>
          <p:spPr>
            <a:xfrm>
              <a:off x="1596859" y="3239860"/>
              <a:ext cx="582418" cy="360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395743" y="2636912"/>
              <a:ext cx="1032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err="1"/>
                <a:t>Prop</a:t>
              </a:r>
              <a:r>
                <a:rPr lang="fr-CH" sz="2000" b="1" dirty="0" err="1">
                  <a:solidFill>
                    <a:srgbClr val="FF0000"/>
                  </a:solidFill>
                </a:rPr>
                <a:t>O</a:t>
              </a:r>
              <a:r>
                <a:rPr lang="fr-CH" sz="1600" dirty="0" err="1"/>
                <a:t>se</a:t>
              </a:r>
              <a:endParaRPr lang="fr-CH" sz="1600" dirty="0"/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1590100" y="2963135"/>
              <a:ext cx="698901" cy="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 rot="5400000">
              <a:off x="1791129" y="3070591"/>
              <a:ext cx="217482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87"/>
          <p:cNvGrpSpPr/>
          <p:nvPr/>
        </p:nvGrpSpPr>
        <p:grpSpPr>
          <a:xfrm>
            <a:off x="3438070" y="3063655"/>
            <a:ext cx="859531" cy="1190802"/>
            <a:chOff x="1914069" y="3063655"/>
            <a:chExt cx="859531" cy="1190802"/>
          </a:xfrm>
        </p:grpSpPr>
        <p:sp>
          <p:nvSpPr>
            <p:cNvPr id="10" name="Flèche droite 9"/>
            <p:cNvSpPr/>
            <p:nvPr/>
          </p:nvSpPr>
          <p:spPr>
            <a:xfrm>
              <a:off x="2172923" y="3063655"/>
              <a:ext cx="432048" cy="72000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/>
                <a:t>D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914069" y="3854347"/>
              <a:ext cx="859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D</a:t>
              </a:r>
              <a:r>
                <a:rPr lang="fr-CH" sz="1600" dirty="0">
                  <a:solidFill>
                    <a:srgbClr val="002060"/>
                  </a:solidFill>
                </a:rPr>
                <a:t>écide</a:t>
              </a:r>
            </a:p>
          </p:txBody>
        </p:sp>
        <p:cxnSp>
          <p:nvCxnSpPr>
            <p:cNvPr id="58" name="Connecteur droit 57"/>
            <p:cNvCxnSpPr/>
            <p:nvPr/>
          </p:nvCxnSpPr>
          <p:spPr>
            <a:xfrm flipV="1">
              <a:off x="1983158" y="3933053"/>
              <a:ext cx="698901" cy="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rot="5400000" flipH="1" flipV="1">
              <a:off x="2255378" y="3855825"/>
              <a:ext cx="151893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89"/>
          <p:cNvGrpSpPr/>
          <p:nvPr/>
        </p:nvGrpSpPr>
        <p:grpSpPr>
          <a:xfrm>
            <a:off x="4800045" y="3064278"/>
            <a:ext cx="986167" cy="1199704"/>
            <a:chOff x="3276044" y="3064278"/>
            <a:chExt cx="986167" cy="1199704"/>
          </a:xfrm>
        </p:grpSpPr>
        <p:sp>
          <p:nvSpPr>
            <p:cNvPr id="50" name="Flèche droite 49"/>
            <p:cNvSpPr/>
            <p:nvPr/>
          </p:nvSpPr>
          <p:spPr>
            <a:xfrm>
              <a:off x="3606729" y="3064278"/>
              <a:ext cx="432048" cy="72000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/>
                <a:t>A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276044" y="3863872"/>
              <a:ext cx="986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A</a:t>
              </a:r>
              <a:r>
                <a:rPr lang="fr-CH" sz="1600" dirty="0">
                  <a:solidFill>
                    <a:srgbClr val="002060"/>
                  </a:solidFill>
                </a:rPr>
                <a:t>utorise</a:t>
              </a: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3423817" y="3933053"/>
              <a:ext cx="698901" cy="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rot="5400000" flipH="1" flipV="1">
              <a:off x="3680628" y="3855825"/>
              <a:ext cx="151893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88"/>
          <p:cNvGrpSpPr/>
          <p:nvPr/>
        </p:nvGrpSpPr>
        <p:grpSpPr>
          <a:xfrm>
            <a:off x="3984955" y="2636913"/>
            <a:ext cx="1632178" cy="966729"/>
            <a:chOff x="2460955" y="2636912"/>
            <a:chExt cx="1632178" cy="966729"/>
          </a:xfrm>
        </p:grpSpPr>
        <p:sp>
          <p:nvSpPr>
            <p:cNvPr id="46" name="Rectangle 45"/>
            <p:cNvSpPr/>
            <p:nvPr/>
          </p:nvSpPr>
          <p:spPr>
            <a:xfrm>
              <a:off x="2604971" y="3243641"/>
              <a:ext cx="1001758" cy="360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2460955" y="2636912"/>
              <a:ext cx="16321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P</a:t>
              </a:r>
              <a:r>
                <a:rPr lang="fr-CH" sz="1600" dirty="0"/>
                <a:t>lanifie (définit)</a:t>
              </a:r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2561538" y="2963135"/>
              <a:ext cx="139780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rot="5400000">
              <a:off x="2999001" y="3070591"/>
              <a:ext cx="217482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90"/>
          <p:cNvGrpSpPr/>
          <p:nvPr/>
        </p:nvGrpSpPr>
        <p:grpSpPr>
          <a:xfrm>
            <a:off x="5530585" y="2636912"/>
            <a:ext cx="2435282" cy="789378"/>
            <a:chOff x="4006585" y="2636912"/>
            <a:chExt cx="2435282" cy="789378"/>
          </a:xfrm>
        </p:grpSpPr>
        <p:sp>
          <p:nvSpPr>
            <p:cNvPr id="48" name="Rectangle 47"/>
            <p:cNvSpPr/>
            <p:nvPr/>
          </p:nvSpPr>
          <p:spPr>
            <a:xfrm>
              <a:off x="4045130" y="3246290"/>
              <a:ext cx="2313289" cy="180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000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006585" y="2636912"/>
              <a:ext cx="2435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E</a:t>
              </a:r>
              <a:r>
                <a:rPr lang="fr-CH" sz="1600" dirty="0"/>
                <a:t>xécute (met en œuvre)</a:t>
              </a:r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4130129" y="2958632"/>
              <a:ext cx="2160240" cy="1784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rot="5400000">
              <a:off x="5089803" y="3077113"/>
              <a:ext cx="217482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93"/>
          <p:cNvGrpSpPr/>
          <p:nvPr/>
        </p:nvGrpSpPr>
        <p:grpSpPr>
          <a:xfrm>
            <a:off x="8161420" y="2636912"/>
            <a:ext cx="958917" cy="969378"/>
            <a:chOff x="6637419" y="2636912"/>
            <a:chExt cx="958917" cy="969378"/>
          </a:xfrm>
        </p:grpSpPr>
        <p:sp>
          <p:nvSpPr>
            <p:cNvPr id="77" name="Rectangle 76"/>
            <p:cNvSpPr/>
            <p:nvPr/>
          </p:nvSpPr>
          <p:spPr>
            <a:xfrm>
              <a:off x="6781435" y="3246290"/>
              <a:ext cx="701824" cy="360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78" name="Connecteur droit 77"/>
            <p:cNvCxnSpPr/>
            <p:nvPr/>
          </p:nvCxnSpPr>
          <p:spPr>
            <a:xfrm flipV="1">
              <a:off x="6781435" y="2976480"/>
              <a:ext cx="698901" cy="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rot="5400000">
              <a:off x="7031449" y="3082586"/>
              <a:ext cx="217482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/>
            <p:cNvSpPr txBox="1"/>
            <p:nvPr/>
          </p:nvSpPr>
          <p:spPr>
            <a:xfrm>
              <a:off x="6637419" y="2636912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err="1"/>
                <a:t>anal</a:t>
              </a:r>
              <a:r>
                <a:rPr lang="fr-CH" sz="2000" b="1" dirty="0" err="1">
                  <a:solidFill>
                    <a:srgbClr val="FF0000"/>
                  </a:solidFill>
                </a:rPr>
                <a:t>Y</a:t>
              </a:r>
              <a:r>
                <a:rPr lang="fr-CH" sz="1600" dirty="0" err="1"/>
                <a:t>se</a:t>
              </a:r>
              <a:endParaRPr lang="fr-CH" sz="1600" dirty="0"/>
            </a:p>
          </p:txBody>
        </p:sp>
      </p:grpSp>
      <p:grpSp>
        <p:nvGrpSpPr>
          <p:cNvPr id="9" name="Groupe 91"/>
          <p:cNvGrpSpPr/>
          <p:nvPr/>
        </p:nvGrpSpPr>
        <p:grpSpPr>
          <a:xfrm>
            <a:off x="5569999" y="3425240"/>
            <a:ext cx="2313289" cy="835918"/>
            <a:chOff x="4045998" y="3425240"/>
            <a:chExt cx="2313289" cy="835918"/>
          </a:xfrm>
        </p:grpSpPr>
        <p:sp>
          <p:nvSpPr>
            <p:cNvPr id="49" name="Rectangle 48"/>
            <p:cNvSpPr/>
            <p:nvPr/>
          </p:nvSpPr>
          <p:spPr>
            <a:xfrm>
              <a:off x="4045998" y="3425240"/>
              <a:ext cx="2313289" cy="180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321776" y="3861048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C</a:t>
              </a:r>
              <a:r>
                <a:rPr lang="fr-CH" sz="1600" dirty="0"/>
                <a:t>ontrôle (vérifie)</a:t>
              </a:r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4475063" y="3933056"/>
              <a:ext cx="144227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 flipV="1">
              <a:off x="5191565" y="3717032"/>
              <a:ext cx="3125" cy="223902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85"/>
          <p:cNvGrpSpPr/>
          <p:nvPr/>
        </p:nvGrpSpPr>
        <p:grpSpPr>
          <a:xfrm>
            <a:off x="3552907" y="1988840"/>
            <a:ext cx="5087970" cy="3024336"/>
            <a:chOff x="2028907" y="1988840"/>
            <a:chExt cx="5087970" cy="3024336"/>
          </a:xfrm>
        </p:grpSpPr>
        <p:sp>
          <p:nvSpPr>
            <p:cNvPr id="52" name="Rectangle 51"/>
            <p:cNvSpPr/>
            <p:nvPr/>
          </p:nvSpPr>
          <p:spPr>
            <a:xfrm>
              <a:off x="2289198" y="4437112"/>
              <a:ext cx="2913444" cy="18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>
                  <a:solidFill>
                    <a:schemeClr val="tx1"/>
                  </a:solidFill>
                </a:rPr>
                <a:t>est </a:t>
              </a:r>
              <a:r>
                <a:rPr lang="fr-CH" dirty="0" err="1">
                  <a:solidFill>
                    <a:schemeClr val="tx1"/>
                  </a:solidFill>
                </a:rPr>
                <a:t>cons</a:t>
              </a:r>
              <a:r>
                <a:rPr lang="fr-CH" sz="2000" b="1" dirty="0" err="1">
                  <a:solidFill>
                    <a:srgbClr val="FF0000"/>
                  </a:solidFill>
                </a:rPr>
                <a:t>U</a:t>
              </a:r>
              <a:r>
                <a:rPr lang="fr-CH" sz="1600" dirty="0" err="1">
                  <a:solidFill>
                    <a:schemeClr val="tx1"/>
                  </a:solidFill>
                </a:rPr>
                <a:t>lté</a:t>
              </a:r>
              <a:endParaRPr lang="fr-CH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37019" y="4833176"/>
              <a:ext cx="3744416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600" dirty="0">
                  <a:solidFill>
                    <a:schemeClr val="tx1"/>
                  </a:solidFill>
                </a:rPr>
                <a:t>est </a:t>
              </a:r>
              <a:r>
                <a:rPr lang="fr-CH" sz="2000" b="1" dirty="0">
                  <a:solidFill>
                    <a:srgbClr val="FF0000"/>
                  </a:solidFill>
                </a:rPr>
                <a:t>I</a:t>
              </a:r>
              <a:r>
                <a:rPr lang="fr-CH" sz="1600" dirty="0">
                  <a:solidFill>
                    <a:schemeClr val="tx1"/>
                  </a:solidFill>
                </a:rPr>
                <a:t>nformé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45037" y="2366872"/>
              <a:ext cx="3744416" cy="180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err="1">
                  <a:solidFill>
                    <a:schemeClr val="tx1"/>
                  </a:solidFill>
                </a:rPr>
                <a:t>par</a:t>
              </a:r>
              <a:r>
                <a:rPr lang="fr-CH" sz="2000" b="1" dirty="0" err="1">
                  <a:solidFill>
                    <a:srgbClr val="FF0000"/>
                  </a:solidFill>
                </a:rPr>
                <a:t>T</a:t>
              </a:r>
              <a:r>
                <a:rPr lang="fr-CH" sz="1600" dirty="0" err="1">
                  <a:solidFill>
                    <a:schemeClr val="tx1"/>
                  </a:solidFill>
                </a:rPr>
                <a:t>icipe</a:t>
              </a:r>
              <a:endParaRPr lang="fr-CH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028907" y="1988840"/>
              <a:ext cx="5087970" cy="180000"/>
            </a:xfrm>
            <a:prstGeom prst="rect">
              <a:avLst/>
            </a:prstGeom>
            <a:gradFill>
              <a:gsLst>
                <a:gs pos="0">
                  <a:srgbClr val="FFFFCC"/>
                </a:gs>
                <a:gs pos="35000">
                  <a:srgbClr val="FFFFB9"/>
                </a:gs>
                <a:gs pos="100000">
                  <a:srgbClr val="FFFFEB"/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S</a:t>
              </a:r>
              <a:r>
                <a:rPr lang="fr-CH" sz="1600" dirty="0">
                  <a:solidFill>
                    <a:schemeClr val="tx1"/>
                  </a:solidFill>
                </a:rPr>
                <a:t>upervise</a:t>
              </a:r>
              <a:endParaRPr lang="fr-CH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ZoneTexte 94"/>
          <p:cNvSpPr txBox="1"/>
          <p:nvPr/>
        </p:nvSpPr>
        <p:spPr>
          <a:xfrm>
            <a:off x="3744068" y="1124744"/>
            <a:ext cx="467948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H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LES RÔLES DANS Le projet</a:t>
            </a:r>
          </a:p>
        </p:txBody>
      </p:sp>
      <p:grpSp>
        <p:nvGrpSpPr>
          <p:cNvPr id="12" name="Groupe 98"/>
          <p:cNvGrpSpPr/>
          <p:nvPr/>
        </p:nvGrpSpPr>
        <p:grpSpPr>
          <a:xfrm>
            <a:off x="7646465" y="3062691"/>
            <a:ext cx="801823" cy="1195521"/>
            <a:chOff x="6122464" y="3062690"/>
            <a:chExt cx="801823" cy="1195521"/>
          </a:xfrm>
        </p:grpSpPr>
        <p:sp>
          <p:nvSpPr>
            <p:cNvPr id="51" name="Flèche droite 50"/>
            <p:cNvSpPr/>
            <p:nvPr/>
          </p:nvSpPr>
          <p:spPr>
            <a:xfrm>
              <a:off x="6349387" y="3062690"/>
              <a:ext cx="432048" cy="72000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2800" b="1" dirty="0"/>
                <a:t>V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122464" y="3858101"/>
              <a:ext cx="801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rgbClr val="FF0000"/>
                  </a:solidFill>
                </a:rPr>
                <a:t>V</a:t>
              </a:r>
              <a:r>
                <a:rPr lang="fr-CH" sz="1600" dirty="0">
                  <a:solidFill>
                    <a:srgbClr val="002060"/>
                  </a:solidFill>
                </a:rPr>
                <a:t>alide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6178064" y="3927282"/>
              <a:ext cx="698901" cy="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rot="5400000" flipH="1" flipV="1">
              <a:off x="6434875" y="3850054"/>
              <a:ext cx="151893" cy="256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4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 matrice de délégation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1" y="908720"/>
            <a:ext cx="7939315" cy="562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3503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0" name="Groupe 24"/>
          <p:cNvGrpSpPr/>
          <p:nvPr/>
        </p:nvGrpSpPr>
        <p:grpSpPr>
          <a:xfrm>
            <a:off x="3935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/>
                <a:t>Où ?</a:t>
              </a:r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3510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4286918" y="1628801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4" name="Groupe 32"/>
          <p:cNvGrpSpPr/>
          <p:nvPr/>
        </p:nvGrpSpPr>
        <p:grpSpPr>
          <a:xfrm>
            <a:off x="6744073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/>
                <a:t>Avec qui ?</a:t>
              </a:r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5" name="Groupe 27"/>
          <p:cNvGrpSpPr/>
          <p:nvPr/>
        </p:nvGrpSpPr>
        <p:grpSpPr>
          <a:xfrm>
            <a:off x="5049788" y="2018572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Pourquoi ?</a:t>
              </a:r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8" name="Groupe 35"/>
          <p:cNvGrpSpPr/>
          <p:nvPr/>
        </p:nvGrpSpPr>
        <p:grpSpPr>
          <a:xfrm>
            <a:off x="4367184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Vérifiable ?</a:t>
              </a:r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4282255" y="1628816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322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Qui ?</a:t>
              </a:r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0" name="Groupe 34"/>
          <p:cNvGrpSpPr/>
          <p:nvPr/>
        </p:nvGrpSpPr>
        <p:grpSpPr>
          <a:xfrm>
            <a:off x="4978450" y="4062596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Avec quoi ?</a:t>
              </a:r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33" name="Groupe 33"/>
          <p:cNvGrpSpPr/>
          <p:nvPr/>
        </p:nvGrpSpPr>
        <p:grpSpPr>
          <a:xfrm>
            <a:off x="6384032" y="4074540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Quoi ?</a:t>
              </a:r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e 29"/>
          <p:cNvGrpSpPr/>
          <p:nvPr/>
        </p:nvGrpSpPr>
        <p:grpSpPr>
          <a:xfrm>
            <a:off x="6786602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Par quoi ?</a:t>
              </a:r>
            </a:p>
          </p:txBody>
        </p:sp>
      </p:grpSp>
      <p:sp>
        <p:nvSpPr>
          <p:cNvPr id="38" name="Ellipse 37"/>
          <p:cNvSpPr/>
          <p:nvPr/>
        </p:nvSpPr>
        <p:spPr>
          <a:xfrm>
            <a:off x="5623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>
                <a:latin typeface="Arial" pitchFamily="34" charset="0"/>
                <a:cs typeface="Arial" pitchFamily="34" charset="0"/>
              </a:rPr>
              <a:t>Les valeurs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/>
              <a:t>Contenu de la 2</a:t>
            </a:r>
            <a:r>
              <a:rPr lang="fr-CH" baseline="30000" dirty="0"/>
              <a:t>ème</a:t>
            </a:r>
            <a:r>
              <a:rPr lang="fr-CH" dirty="0"/>
              <a:t> partie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75082" y="2325784"/>
            <a:ext cx="2033486" cy="582594"/>
          </a:xfrm>
          <a:prstGeom prst="wedgeRectCallout">
            <a:avLst>
              <a:gd name="adj1" fmla="val -142299"/>
              <a:gd name="adj2" fmla="val 135996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Communication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71961" y="5496280"/>
            <a:ext cx="1762057" cy="582594"/>
          </a:xfrm>
          <a:prstGeom prst="wedgeRectCallout">
            <a:avLst>
              <a:gd name="adj1" fmla="val -100282"/>
              <a:gd name="adj2" fmla="val -12129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Qui fait quoi?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59943" y="4879033"/>
            <a:ext cx="2022471" cy="968896"/>
          </a:xfrm>
          <a:prstGeom prst="wedgeRectCallout">
            <a:avLst>
              <a:gd name="adj1" fmla="val 115436"/>
              <a:gd name="adj2" fmla="val -8983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Planning</a:t>
            </a:r>
          </a:p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Ressources</a:t>
            </a:r>
          </a:p>
          <a:p>
            <a:pPr marL="0" lvl="1"/>
            <a:r>
              <a:rPr lang="fr-FR" sz="2000" b="1" dirty="0">
                <a:solidFill>
                  <a:srgbClr val="FF0000"/>
                </a:solidFill>
              </a:rPr>
              <a:t>Budget</a:t>
            </a:r>
            <a:endParaRPr lang="fr-CH" sz="20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75520" y="936664"/>
            <a:ext cx="1679771" cy="476112"/>
          </a:xfrm>
          <a:prstGeom prst="wedgeRectCallout">
            <a:avLst>
              <a:gd name="adj1" fmla="val 115243"/>
              <a:gd name="adj2" fmla="val 42776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Risques</a:t>
            </a: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DE05FC4A-785B-42B6-8B9E-DECCBF0CBF97}"/>
              </a:ext>
            </a:extLst>
          </p:cNvPr>
          <p:cNvSpPr/>
          <p:nvPr/>
        </p:nvSpPr>
        <p:spPr>
          <a:xfrm>
            <a:off x="550588" y="2656344"/>
            <a:ext cx="1441841" cy="607853"/>
          </a:xfrm>
          <a:prstGeom prst="wedgeRectCallout">
            <a:avLst>
              <a:gd name="adj1" fmla="val 25108"/>
              <a:gd name="adj2" fmla="val 4518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fr-CH" sz="2000" b="1" dirty="0">
                <a:solidFill>
                  <a:srgbClr val="FF0000"/>
                </a:solidFill>
              </a:rPr>
              <a:t>Debriefing</a:t>
            </a:r>
          </a:p>
        </p:txBody>
      </p:sp>
    </p:spTree>
    <p:extLst>
      <p:ext uri="{BB962C8B-B14F-4D97-AF65-F5344CB8AC3E}">
        <p14:creationId xmlns:p14="http://schemas.microsoft.com/office/powerpoint/2010/main" val="42561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collectif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952" y="1071546"/>
            <a:ext cx="4546848" cy="5597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Déléguez les responsabilités pour un de vos projets !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algn="r">
              <a:buNone/>
            </a:pPr>
            <a:r>
              <a:rPr lang="fr-CH" sz="1800" dirty="0"/>
              <a:t>Débriefing 5’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lvl="0" algn="r">
              <a:buNone/>
            </a:pPr>
            <a:endParaRPr lang="fr-CH" sz="1800" i="1" dirty="0"/>
          </a:p>
          <a:p>
            <a:endParaRPr lang="fr-CH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487488" y="1052736"/>
            <a:ext cx="3366856" cy="55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Marche à suivre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Identifiez toutes les parties prenantes que vous pouvez imaginer pour le projet sélectionné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Sélectionnez ceux qui participent de près au projet et créez une matrice de délégation de responsabilités.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Exercice 10’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</p:txBody>
      </p:sp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5" y="4581128"/>
            <a:ext cx="2508821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2492897"/>
            <a:ext cx="3168352" cy="22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WordArt 2"/>
          <p:cNvSpPr>
            <a:spLocks noChangeArrowheads="1" noChangeShapeType="1" noTextEdit="1"/>
          </p:cNvSpPr>
          <p:nvPr/>
        </p:nvSpPr>
        <p:spPr bwMode="auto">
          <a:xfrm>
            <a:off x="7968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520" y="5013176"/>
            <a:ext cx="6120680" cy="1584176"/>
          </a:xfrm>
        </p:spPr>
        <p:txBody>
          <a:bodyPr vert="horz" lIns="18000" tIns="45720" rIns="1800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/>
              <a:t>Par des canaux?</a:t>
            </a:r>
          </a:p>
        </p:txBody>
      </p:sp>
      <p:pic>
        <p:nvPicPr>
          <p:cNvPr id="230402" name="Picture 2" descr="https://upload.wikimedia.org/wikipedia/commons/2/23/Thugny-Trugny,_Canal_des_Ardennes_%C3%A9cluse_nr_8_(03_bateau_en_%C3%A9cluse_eau_montant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11624" y="1484785"/>
            <a:ext cx="5064497" cy="3798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4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cteurs 3">
            <a:extLst>
              <a:ext uri="{FF2B5EF4-FFF2-40B4-BE49-F238E27FC236}">
                <a16:creationId xmlns:a16="http://schemas.microsoft.com/office/drawing/2014/main" id="{E5831E9E-8E60-438F-BE30-AD9AFF253029}"/>
              </a:ext>
            </a:extLst>
          </p:cNvPr>
          <p:cNvSpPr>
            <a:spLocks noChangeAspect="1"/>
          </p:cNvSpPr>
          <p:nvPr/>
        </p:nvSpPr>
        <p:spPr>
          <a:xfrm>
            <a:off x="3503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0" name="Groupe 24">
            <a:extLst>
              <a:ext uri="{FF2B5EF4-FFF2-40B4-BE49-F238E27FC236}">
                <a16:creationId xmlns:a16="http://schemas.microsoft.com/office/drawing/2014/main" id="{30239826-F968-4461-AD32-D26AF0CDA18B}"/>
              </a:ext>
            </a:extLst>
          </p:cNvPr>
          <p:cNvGrpSpPr/>
          <p:nvPr/>
        </p:nvGrpSpPr>
        <p:grpSpPr>
          <a:xfrm>
            <a:off x="3935760" y="1830036"/>
            <a:ext cx="612000" cy="884152"/>
            <a:chOff x="2411760" y="2190076"/>
            <a:chExt cx="612000" cy="884152"/>
          </a:xfrm>
        </p:grpSpPr>
        <p:pic>
          <p:nvPicPr>
            <p:cNvPr id="21" name="Picture 7" descr="C:\G\Essaim\Services\Outils\Fil rouge\Images du Canevas\Context.png">
              <a:extLst>
                <a:ext uri="{FF2B5EF4-FFF2-40B4-BE49-F238E27FC236}">
                  <a16:creationId xmlns:a16="http://schemas.microsoft.com/office/drawing/2014/main" id="{929A75A7-851B-4009-A25E-42ADFA0A2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6DEC21C-87B1-44FD-A287-F4529EB4E58B}"/>
                </a:ext>
              </a:extLst>
            </p:cNvPr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/>
                <a:t>Où ?</a:t>
              </a:r>
            </a:p>
          </p:txBody>
        </p:sp>
      </p:grpSp>
      <p:sp>
        <p:nvSpPr>
          <p:cNvPr id="23" name="Secteurs 4">
            <a:extLst>
              <a:ext uri="{FF2B5EF4-FFF2-40B4-BE49-F238E27FC236}">
                <a16:creationId xmlns:a16="http://schemas.microsoft.com/office/drawing/2014/main" id="{FF9366C1-5B1A-4CC4-9238-E3A4576D91ED}"/>
              </a:ext>
            </a:extLst>
          </p:cNvPr>
          <p:cNvSpPr>
            <a:spLocks noChangeAspect="1"/>
          </p:cNvSpPr>
          <p:nvPr/>
        </p:nvSpPr>
        <p:spPr>
          <a:xfrm>
            <a:off x="3510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Secteurs 30">
            <a:extLst>
              <a:ext uri="{FF2B5EF4-FFF2-40B4-BE49-F238E27FC236}">
                <a16:creationId xmlns:a16="http://schemas.microsoft.com/office/drawing/2014/main" id="{6CDAC6FE-3F8E-460F-A2FA-65B1A42BB580}"/>
              </a:ext>
            </a:extLst>
          </p:cNvPr>
          <p:cNvSpPr>
            <a:spLocks noChangeAspect="1"/>
          </p:cNvSpPr>
          <p:nvPr/>
        </p:nvSpPr>
        <p:spPr>
          <a:xfrm>
            <a:off x="4286918" y="1628801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8" name="Secteurs 5">
            <a:extLst>
              <a:ext uri="{FF2B5EF4-FFF2-40B4-BE49-F238E27FC236}">
                <a16:creationId xmlns:a16="http://schemas.microsoft.com/office/drawing/2014/main" id="{8A9E92D3-C019-402B-8A65-D6CA67069597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2" name="Secteurs 6">
            <a:extLst>
              <a:ext uri="{FF2B5EF4-FFF2-40B4-BE49-F238E27FC236}">
                <a16:creationId xmlns:a16="http://schemas.microsoft.com/office/drawing/2014/main" id="{7DC721D8-2F47-4B7F-A3BE-3E1D0350BA34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6" name="Secteurs 7">
            <a:extLst>
              <a:ext uri="{FF2B5EF4-FFF2-40B4-BE49-F238E27FC236}">
                <a16:creationId xmlns:a16="http://schemas.microsoft.com/office/drawing/2014/main" id="{A4EF907C-9D06-4F7A-9943-8C50DEE8D8C7}"/>
              </a:ext>
            </a:extLst>
          </p:cNvPr>
          <p:cNvSpPr>
            <a:spLocks noChangeAspect="1"/>
          </p:cNvSpPr>
          <p:nvPr/>
        </p:nvSpPr>
        <p:spPr>
          <a:xfrm>
            <a:off x="4282255" y="1628816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0" name="Secteurs 8">
            <a:extLst>
              <a:ext uri="{FF2B5EF4-FFF2-40B4-BE49-F238E27FC236}">
                <a16:creationId xmlns:a16="http://schemas.microsoft.com/office/drawing/2014/main" id="{01FF0CF6-A432-465B-B4E3-765FAF87B85C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4" name="Secteurs 9">
            <a:extLst>
              <a:ext uri="{FF2B5EF4-FFF2-40B4-BE49-F238E27FC236}">
                <a16:creationId xmlns:a16="http://schemas.microsoft.com/office/drawing/2014/main" id="{99C346E6-6A01-4170-A4AB-84F5EC848823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5" name="Secteurs 10">
            <a:extLst>
              <a:ext uri="{FF2B5EF4-FFF2-40B4-BE49-F238E27FC236}">
                <a16:creationId xmlns:a16="http://schemas.microsoft.com/office/drawing/2014/main" id="{2C5DCC71-9CB3-413B-B104-6D738A61BABE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49" name="Groupe 29">
            <a:extLst>
              <a:ext uri="{FF2B5EF4-FFF2-40B4-BE49-F238E27FC236}">
                <a16:creationId xmlns:a16="http://schemas.microsoft.com/office/drawing/2014/main" id="{F0841CC1-3AE6-4AE5-8482-256DCCF1716C}"/>
              </a:ext>
            </a:extLst>
          </p:cNvPr>
          <p:cNvGrpSpPr/>
          <p:nvPr/>
        </p:nvGrpSpPr>
        <p:grpSpPr>
          <a:xfrm>
            <a:off x="6786602" y="3142838"/>
            <a:ext cx="1000595" cy="795486"/>
            <a:chOff x="5262601" y="3502878"/>
            <a:chExt cx="1000595" cy="795486"/>
          </a:xfrm>
        </p:grpSpPr>
        <p:pic>
          <p:nvPicPr>
            <p:cNvPr id="50" name="Picture 2" descr="C:\G\Google Drive\Leonardo SBM\Social Business Models Canvas and Red thread\French\Images\Bridge.png">
              <a:extLst>
                <a:ext uri="{FF2B5EF4-FFF2-40B4-BE49-F238E27FC236}">
                  <a16:creationId xmlns:a16="http://schemas.microsoft.com/office/drawing/2014/main" id="{178EAC9F-668E-4E58-98AA-297EE98645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19AFE51-452F-4DC4-AF7D-C3C62AAD4714}"/>
                </a:ext>
              </a:extLst>
            </p:cNvPr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Par quoi ?</a:t>
              </a:r>
            </a:p>
          </p:txBody>
        </p:sp>
      </p:grpSp>
      <p:sp>
        <p:nvSpPr>
          <p:cNvPr id="52" name="Ellipse 51">
            <a:extLst>
              <a:ext uri="{FF2B5EF4-FFF2-40B4-BE49-F238E27FC236}">
                <a16:creationId xmlns:a16="http://schemas.microsoft.com/office/drawing/2014/main" id="{B79D7858-E689-4107-BE4C-1B2C4F74F10D}"/>
              </a:ext>
            </a:extLst>
          </p:cNvPr>
          <p:cNvSpPr/>
          <p:nvPr/>
        </p:nvSpPr>
        <p:spPr>
          <a:xfrm>
            <a:off x="5623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70289"/>
          </a:xfrm>
        </p:spPr>
        <p:txBody>
          <a:bodyPr/>
          <a:lstStyle/>
          <a:p>
            <a:pPr algn="r"/>
            <a:r>
              <a:rPr lang="fr-CH" dirty="0"/>
              <a:t>Communication, </a:t>
            </a:r>
            <a:br>
              <a:rPr lang="fr-CH" dirty="0"/>
            </a:br>
            <a:r>
              <a:rPr lang="fr-CH" dirty="0"/>
              <a:t>logistique</a:t>
            </a: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D4784C55-FF64-43C9-85FE-153630A2E0F0}"/>
              </a:ext>
            </a:extLst>
          </p:cNvPr>
          <p:cNvSpPr/>
          <p:nvPr/>
        </p:nvSpPr>
        <p:spPr>
          <a:xfrm>
            <a:off x="294187" y="432553"/>
            <a:ext cx="5348510" cy="2327257"/>
          </a:xfrm>
          <a:prstGeom prst="wedgeRectCallout">
            <a:avLst>
              <a:gd name="adj1" fmla="val 73760"/>
              <a:gd name="adj2" fmla="val 8206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Les liens entre les parties prenantes du projet</a:t>
            </a:r>
          </a:p>
          <a:p>
            <a:pPr marL="0" lvl="1"/>
            <a:endParaRPr lang="fr-FR" sz="2000" b="1" dirty="0">
              <a:solidFill>
                <a:srgbClr val="FF0000"/>
              </a:solidFill>
            </a:endParaRPr>
          </a:p>
          <a:p>
            <a:pPr marL="342900" lvl="1" indent="-160338">
              <a:buFontTx/>
              <a:buChar char="-"/>
            </a:pPr>
            <a:r>
              <a:rPr lang="fr-CH" sz="2000" dirty="0"/>
              <a:t>Livraison de la «production» du projet</a:t>
            </a:r>
          </a:p>
          <a:p>
            <a:pPr marL="342900" lvl="1" indent="-160338">
              <a:buFontTx/>
              <a:buChar char="-"/>
            </a:pPr>
            <a:r>
              <a:rPr lang="fr-FR" sz="2000" dirty="0"/>
              <a:t>Circulation</a:t>
            </a:r>
            <a:r>
              <a:rPr lang="fr-CH" sz="2000" dirty="0"/>
              <a:t> des informations à l’interne</a:t>
            </a:r>
          </a:p>
          <a:p>
            <a:pPr marL="342900" lvl="1" indent="-160338">
              <a:buFontTx/>
              <a:buChar char="-"/>
            </a:pPr>
            <a:r>
              <a:rPr lang="fr-FR" sz="2000" dirty="0"/>
              <a:t>Communication</a:t>
            </a:r>
            <a:r>
              <a:rPr lang="fr-CH" sz="2000" dirty="0"/>
              <a:t> des informations à l’externe</a:t>
            </a:r>
          </a:p>
        </p:txBody>
      </p:sp>
    </p:spTree>
    <p:extLst>
      <p:ext uri="{BB962C8B-B14F-4D97-AF65-F5344CB8AC3E}">
        <p14:creationId xmlns:p14="http://schemas.microsoft.com/office/powerpoint/2010/main" val="18321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D183DBB-13C9-41FA-A0FF-327AA8BF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75" y="943500"/>
            <a:ext cx="2925766" cy="2485500"/>
          </a:xfrm>
          <a:prstGeom prst="rect">
            <a:avLst/>
          </a:prstGeom>
        </p:spPr>
      </p:pic>
      <p:grpSp>
        <p:nvGrpSpPr>
          <p:cNvPr id="2" name="Groupe 17"/>
          <p:cNvGrpSpPr/>
          <p:nvPr/>
        </p:nvGrpSpPr>
        <p:grpSpPr>
          <a:xfrm>
            <a:off x="4037211" y="1076323"/>
            <a:ext cx="4093857" cy="3781195"/>
            <a:chOff x="2513210" y="934671"/>
            <a:chExt cx="4093857" cy="3781195"/>
          </a:xfrm>
        </p:grpSpPr>
        <p:pic>
          <p:nvPicPr>
            <p:cNvPr id="14352" name="Picture 16" descr="http://lesitedesdataminers.fr/wp-content/uploads/2013/04/web-forum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210" y="934671"/>
              <a:ext cx="4093857" cy="307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5" name="Picture 19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56471" flipH="1">
              <a:off x="2572573" y="2748411"/>
              <a:ext cx="594076" cy="1967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4171851" y="3644626"/>
              <a:ext cx="787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/>
                <a:t>Canal</a:t>
              </a:r>
            </a:p>
          </p:txBody>
        </p:sp>
        <p:pic>
          <p:nvPicPr>
            <p:cNvPr id="34" name="Picture 19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787131" flipH="1">
              <a:off x="5830033" y="2751977"/>
              <a:ext cx="594076" cy="1865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 rot="18047019">
              <a:off x="2515566" y="3730101"/>
              <a:ext cx="10554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Transport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3098263">
              <a:off x="5459158" y="3812102"/>
              <a:ext cx="10554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Transport</a:t>
              </a: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Communiquer: un processus permanent…</a:t>
            </a:r>
          </a:p>
        </p:txBody>
      </p:sp>
      <p:grpSp>
        <p:nvGrpSpPr>
          <p:cNvPr id="4" name="Groupe 12"/>
          <p:cNvGrpSpPr/>
          <p:nvPr/>
        </p:nvGrpSpPr>
        <p:grpSpPr>
          <a:xfrm>
            <a:off x="3215680" y="4293096"/>
            <a:ext cx="1493521" cy="1431446"/>
            <a:chOff x="2627784" y="4592754"/>
            <a:chExt cx="1493521" cy="1431446"/>
          </a:xfrm>
        </p:grpSpPr>
        <p:pic>
          <p:nvPicPr>
            <p:cNvPr id="14354" name="Picture 18" descr="http://www.aptohq.com/wp-content/uploads/increase-email-open-rate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592754"/>
              <a:ext cx="1493521" cy="113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2923140" y="5685646"/>
              <a:ext cx="902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Support</a:t>
              </a:r>
            </a:p>
          </p:txBody>
        </p:sp>
      </p:grpSp>
      <p:grpSp>
        <p:nvGrpSpPr>
          <p:cNvPr id="6" name="Groupe 10"/>
          <p:cNvGrpSpPr/>
          <p:nvPr/>
        </p:nvGrpSpPr>
        <p:grpSpPr>
          <a:xfrm>
            <a:off x="1142805" y="3214916"/>
            <a:ext cx="2144883" cy="3094405"/>
            <a:chOff x="714368" y="3073263"/>
            <a:chExt cx="1802476" cy="3094405"/>
          </a:xfrm>
        </p:grpSpPr>
        <p:grpSp>
          <p:nvGrpSpPr>
            <p:cNvPr id="9" name="Groupe 4"/>
            <p:cNvGrpSpPr/>
            <p:nvPr/>
          </p:nvGrpSpPr>
          <p:grpSpPr>
            <a:xfrm>
              <a:off x="1145242" y="3647387"/>
              <a:ext cx="1371602" cy="1606335"/>
              <a:chOff x="1145242" y="3647387"/>
              <a:chExt cx="1371602" cy="1606335"/>
            </a:xfrm>
          </p:grpSpPr>
          <p:pic>
            <p:nvPicPr>
              <p:cNvPr id="10" name="Picture 8" descr="http://magento.platine.com/media/catalog/product/cache/3/image/9df78eab33525d08d6e5fb8d27136e95/a/c/acer-ferrari-3200-notebook-computer-pc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87624" y="3669546"/>
                <a:ext cx="1329220" cy="158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8" name="Picture 12" descr="http://img1.assistance-numericable.fr/IMG/jpg/Envoyer_mail_WM5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5242" y="3647387"/>
                <a:ext cx="779381" cy="707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Flèche courbée vers la droite 7"/>
            <p:cNvSpPr/>
            <p:nvPr/>
          </p:nvSpPr>
          <p:spPr>
            <a:xfrm rot="19128311">
              <a:off x="1057926" y="3073263"/>
              <a:ext cx="957354" cy="3094405"/>
            </a:xfrm>
            <a:prstGeom prst="curv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538428" y="4921964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Outil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 rot="2944873">
              <a:off x="330448" y="4918852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Encodage</a:t>
              </a:r>
            </a:p>
          </p:txBody>
        </p:sp>
      </p:grpSp>
      <p:grpSp>
        <p:nvGrpSpPr>
          <p:cNvPr id="11" name="Groupe 16"/>
          <p:cNvGrpSpPr/>
          <p:nvPr/>
        </p:nvGrpSpPr>
        <p:grpSpPr>
          <a:xfrm>
            <a:off x="8517405" y="3811199"/>
            <a:ext cx="3195219" cy="1639085"/>
            <a:chOff x="6732239" y="3669546"/>
            <a:chExt cx="3195219" cy="1639085"/>
          </a:xfrm>
        </p:grpSpPr>
        <p:grpSp>
          <p:nvGrpSpPr>
            <p:cNvPr id="12" name="Groupe 5"/>
            <p:cNvGrpSpPr/>
            <p:nvPr/>
          </p:nvGrpSpPr>
          <p:grpSpPr>
            <a:xfrm>
              <a:off x="6732239" y="3669546"/>
              <a:ext cx="1656184" cy="1584176"/>
              <a:chOff x="2915815" y="3669546"/>
              <a:chExt cx="1656184" cy="1584176"/>
            </a:xfrm>
          </p:grpSpPr>
          <p:pic>
            <p:nvPicPr>
              <p:cNvPr id="14344" name="Picture 8" descr="http://magento.platine.com/media/catalog/product/cache/3/image/9df78eab33525d08d6e5fb8d27136e95/a/c/acer-ferrari-3200-notebook-computer-pc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5" y="3669546"/>
                <a:ext cx="1584176" cy="158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http://img1.assistance-numericable.fr/IMG/jpg/Envoyer_mail_WM5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5" y="3719395"/>
                <a:ext cx="936104" cy="707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6928911" y="4937931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Outil</a:t>
              </a:r>
            </a:p>
          </p:txBody>
        </p:sp>
        <p:sp>
          <p:nvSpPr>
            <p:cNvPr id="31" name="Flèche courbée vers la droite 30"/>
            <p:cNvSpPr/>
            <p:nvPr/>
          </p:nvSpPr>
          <p:spPr>
            <a:xfrm rot="13952505">
              <a:off x="7901579" y="3282751"/>
              <a:ext cx="957354" cy="3094405"/>
            </a:xfrm>
            <a:prstGeom prst="curv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19196048">
              <a:off x="7934184" y="4861083"/>
              <a:ext cx="1117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Décodage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9084956" y="129024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/>
              <a:t>Message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932641" y="3369604"/>
            <a:ext cx="136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/>
              <a:t>Récepteur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0839" y="3409255"/>
            <a:ext cx="122341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fr-CH" sz="2000" dirty="0"/>
              <a:t>Emetteur</a:t>
            </a:r>
          </a:p>
        </p:txBody>
      </p:sp>
      <p:grpSp>
        <p:nvGrpSpPr>
          <p:cNvPr id="5" name="Groupe 14"/>
          <p:cNvGrpSpPr/>
          <p:nvPr/>
        </p:nvGrpSpPr>
        <p:grpSpPr>
          <a:xfrm>
            <a:off x="7464152" y="4509120"/>
            <a:ext cx="1493521" cy="1305407"/>
            <a:chOff x="5004048" y="4725144"/>
            <a:chExt cx="1493521" cy="1305407"/>
          </a:xfrm>
        </p:grpSpPr>
        <p:pic>
          <p:nvPicPr>
            <p:cNvPr id="20" name="Picture 18" descr="http://www.aptohq.com/wp-content/uploads/increase-email-open-rate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725144"/>
              <a:ext cx="1493521" cy="113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5299402" y="5691997"/>
              <a:ext cx="902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/>
                <a:t>Support</a:t>
              </a:r>
            </a:p>
          </p:txBody>
        </p:sp>
      </p:grpSp>
      <p:pic>
        <p:nvPicPr>
          <p:cNvPr id="1026" name="Picture 2" descr="Résultat de recherche d'images pour &quot;personne bulle pensées&quot;">
            <a:extLst>
              <a:ext uri="{FF2B5EF4-FFF2-40B4-BE49-F238E27FC236}">
                <a16:creationId xmlns:a16="http://schemas.microsoft.com/office/drawing/2014/main" id="{0EC77A01-5A4A-4161-98FD-4F7ECC72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92121"/>
            <a:ext cx="2587190" cy="16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991544" y="217500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dirty="0"/>
              <a:t>Message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599EED1-9D6F-4985-A2C8-16C44FFB6249}"/>
              </a:ext>
            </a:extLst>
          </p:cNvPr>
          <p:cNvGrpSpPr/>
          <p:nvPr/>
        </p:nvGrpSpPr>
        <p:grpSpPr>
          <a:xfrm>
            <a:off x="1919536" y="911362"/>
            <a:ext cx="8243084" cy="5288927"/>
            <a:chOff x="1919536" y="911362"/>
            <a:chExt cx="8243084" cy="5288927"/>
          </a:xfrm>
        </p:grpSpPr>
        <p:grpSp>
          <p:nvGrpSpPr>
            <p:cNvPr id="15" name="Groupe 20"/>
            <p:cNvGrpSpPr/>
            <p:nvPr/>
          </p:nvGrpSpPr>
          <p:grpSpPr>
            <a:xfrm>
              <a:off x="1919536" y="911362"/>
              <a:ext cx="8243084" cy="5192266"/>
              <a:chOff x="395536" y="911361"/>
              <a:chExt cx="8243084" cy="5192266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3995936" y="3429000"/>
                <a:ext cx="1152128" cy="111510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7486492" y="911361"/>
                <a:ext cx="1152128" cy="111510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1856360" y="4988522"/>
                <a:ext cx="1152128" cy="111510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95536" y="1744590"/>
                <a:ext cx="1234468" cy="120654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47760D2-2720-4E3E-9613-F06F030D2C49}"/>
                </a:ext>
              </a:extLst>
            </p:cNvPr>
            <p:cNvSpPr/>
            <p:nvPr/>
          </p:nvSpPr>
          <p:spPr>
            <a:xfrm>
              <a:off x="7608168" y="5085184"/>
              <a:ext cx="1152128" cy="111510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3445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F8FB4E-C516-4400-A0F7-BEBEDC0A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953878"/>
            <a:ext cx="2925766" cy="24855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…de va-et-vient d’informations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23592" y="4365104"/>
            <a:ext cx="7344816" cy="1944216"/>
          </a:xfrm>
        </p:spPr>
        <p:txBody>
          <a:bodyPr/>
          <a:lstStyle/>
          <a:p>
            <a:pPr>
              <a:tabLst>
                <a:tab pos="4483100" algn="l"/>
              </a:tabLst>
            </a:pPr>
            <a:r>
              <a:rPr lang="fr-CH" dirty="0"/>
              <a:t>Qui (pour ou de) ?	Récepteur ou Emetteur</a:t>
            </a:r>
          </a:p>
          <a:p>
            <a:pPr>
              <a:tabLst>
                <a:tab pos="4483100" algn="l"/>
              </a:tabLst>
            </a:pPr>
            <a:r>
              <a:rPr lang="fr-CH" dirty="0"/>
              <a:t>Quoi ?	Message</a:t>
            </a:r>
          </a:p>
          <a:p>
            <a:pPr>
              <a:tabLst>
                <a:tab pos="4483100" algn="l"/>
              </a:tabLst>
            </a:pPr>
            <a:r>
              <a:rPr lang="fr-CH" dirty="0"/>
              <a:t>Sous quelle forme ?	Outil / support</a:t>
            </a:r>
          </a:p>
          <a:p>
            <a:pPr>
              <a:tabLst>
                <a:tab pos="4483100" algn="l"/>
              </a:tabLst>
            </a:pPr>
            <a:r>
              <a:rPr lang="fr-CH" dirty="0"/>
              <a:t>Par quel moyen de transport ?	Canal</a:t>
            </a:r>
          </a:p>
          <a:p>
            <a:pPr>
              <a:tabLst>
                <a:tab pos="4483100" algn="l"/>
              </a:tabLst>
            </a:pPr>
            <a:r>
              <a:rPr lang="fr-CH" dirty="0"/>
              <a:t>Quand, à quelle fréquence ?	Timing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3287688" y="2060848"/>
            <a:ext cx="5760640" cy="360040"/>
          </a:xfrm>
          <a:prstGeom prst="rightArrow">
            <a:avLst>
              <a:gd name="adj1" fmla="val 40391"/>
              <a:gd name="adj2" fmla="val 5421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Flèche droite 44"/>
          <p:cNvSpPr/>
          <p:nvPr/>
        </p:nvSpPr>
        <p:spPr>
          <a:xfrm flipH="1">
            <a:off x="3143672" y="2780928"/>
            <a:ext cx="5760640" cy="360040"/>
          </a:xfrm>
          <a:prstGeom prst="rightArrow">
            <a:avLst>
              <a:gd name="adj1" fmla="val 40391"/>
              <a:gd name="adj2" fmla="val 5421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3724894" y="3717032"/>
            <a:ext cx="4735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 stratégiques</a:t>
            </a:r>
          </a:p>
        </p:txBody>
      </p:sp>
      <p:pic>
        <p:nvPicPr>
          <p:cNvPr id="12290" name="Picture 2" descr="http://static.skynetblogs.be/media/165270/calendrier.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3581" y="5013176"/>
            <a:ext cx="1582939" cy="15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personne bulle pensées&quot;">
            <a:extLst>
              <a:ext uri="{FF2B5EF4-FFF2-40B4-BE49-F238E27FC236}">
                <a16:creationId xmlns:a16="http://schemas.microsoft.com/office/drawing/2014/main" id="{BD10CB73-6410-49BB-8F07-52390EC9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95806"/>
            <a:ext cx="2587190" cy="16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E767CE-8AE6-4092-BCA1-02EBE3ECB26A}"/>
              </a:ext>
            </a:extLst>
          </p:cNvPr>
          <p:cNvSpPr txBox="1"/>
          <p:nvPr/>
        </p:nvSpPr>
        <p:spPr>
          <a:xfrm>
            <a:off x="5345984" y="2344487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Dialogue</a:t>
            </a:r>
          </a:p>
        </p:txBody>
      </p:sp>
    </p:spTree>
    <p:extLst>
      <p:ext uri="{BB962C8B-B14F-4D97-AF65-F5344CB8AC3E}">
        <p14:creationId xmlns:p14="http://schemas.microsoft.com/office/powerpoint/2010/main" val="2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45" grpId="0" animBg="1"/>
      <p:bldP spid="5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Sous quelle forme, par quel support 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66773"/>
              </p:ext>
            </p:extLst>
          </p:nvPr>
        </p:nvGraphicFramePr>
        <p:xfrm>
          <a:off x="1095918" y="1052736"/>
          <a:ext cx="10009113" cy="532858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3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Affiches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Annonces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Appels téléphoniques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Articles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Ateliers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Billets de blog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Brochure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Carte de visite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Communiqués de presse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Conférences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Cours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Débats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Dépliant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Diaporamas partagés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Discussions ouvertes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Documents partagés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Evènements participatifs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Flyer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Forums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Groupes de discussion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Images partagées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Interviews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Mails, newsletters, forum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 err="1">
                          <a:effectLst/>
                        </a:rPr>
                        <a:t>Micro-blogs</a:t>
                      </a:r>
                      <a:r>
                        <a:rPr lang="fr-CH" sz="2000" dirty="0">
                          <a:effectLst/>
                        </a:rPr>
                        <a:t> (twitter)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52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Pages web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H" sz="2000" dirty="0">
                          <a:effectLst/>
                        </a:rPr>
                        <a:t>PLV - Publicité sur le lieu vente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Présentations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Référencement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Réunions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SMS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Stands promotionnels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>
                          <a:effectLst/>
                        </a:rPr>
                        <a:t>Street marketing</a:t>
                      </a:r>
                      <a:endParaRPr lang="fr-CH" sz="200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Vidéos partagées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Visio conférence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fr-CH" sz="2000" dirty="0">
                          <a:effectLst/>
                        </a:rPr>
                        <a:t> …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itchFamily="34" charset="0"/>
                        <a:buNone/>
                      </a:pPr>
                      <a:r>
                        <a:rPr lang="fr-CH" sz="2000" dirty="0">
                          <a:effectLst/>
                        </a:rPr>
                        <a:t> </a:t>
                      </a:r>
                      <a:endParaRPr lang="fr-CH" sz="200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38100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1" y="16421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fr-FR"/>
            </a:b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A12EE6-8B7E-4FD5-AC34-CB1CB3119062}"/>
              </a:ext>
            </a:extLst>
          </p:cNvPr>
          <p:cNvSpPr>
            <a:spLocks noChangeAspect="1"/>
          </p:cNvSpPr>
          <p:nvPr/>
        </p:nvSpPr>
        <p:spPr>
          <a:xfrm>
            <a:off x="10236460" y="5254424"/>
            <a:ext cx="1404156" cy="1404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3C4967-B26F-4A9F-99AE-426821A02E31}"/>
              </a:ext>
            </a:extLst>
          </p:cNvPr>
          <p:cNvSpPr txBox="1"/>
          <p:nvPr/>
        </p:nvSpPr>
        <p:spPr>
          <a:xfrm>
            <a:off x="10232732" y="5724308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200" b="1" dirty="0"/>
              <a:t>Supports</a:t>
            </a:r>
          </a:p>
        </p:txBody>
      </p:sp>
    </p:spTree>
    <p:extLst>
      <p:ext uri="{BB962C8B-B14F-4D97-AF65-F5344CB8AC3E}">
        <p14:creationId xmlns:p14="http://schemas.microsoft.com/office/powerpoint/2010/main" val="35954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photos-a.xx.fbcdn.net/hphotos-frc1/p480x480/75708_176967765662231_1607641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253" y="2276872"/>
            <a:ext cx="3770947" cy="238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Par quel canal 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8400256" y="4536504"/>
            <a:ext cx="3156759" cy="1988840"/>
          </a:xfrm>
          <a:prstGeom prst="wedgeRoundRectCallout">
            <a:avLst>
              <a:gd name="adj1" fmla="val -108840"/>
              <a:gd name="adj2" fmla="val -84815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000" b="1" dirty="0"/>
              <a:t>Hors médias WEB</a:t>
            </a:r>
            <a:endParaRPr lang="fr-CH" sz="20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Site Internet, Intranet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Mailing, newsletter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Chat, visio-conférence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Applications mobiles…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896200" y="620688"/>
            <a:ext cx="3600400" cy="2016224"/>
          </a:xfrm>
          <a:prstGeom prst="wedgeRoundRectCallout">
            <a:avLst>
              <a:gd name="adj1" fmla="val -61109"/>
              <a:gd name="adj2" fmla="val 57149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000" b="1" dirty="0"/>
              <a:t>Hors médias traditionnel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dirty="0"/>
              <a:t>Contact direct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dirty="0"/>
              <a:t>Courrier postal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dirty="0"/>
              <a:t>Evènements traditionnels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dirty="0"/>
              <a:t>Evènements alternatifs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CH" dirty="0"/>
              <a:t>Relations publiques…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95400" y="728700"/>
            <a:ext cx="3024336" cy="2232248"/>
          </a:xfrm>
          <a:prstGeom prst="wedgeRoundRectCallout">
            <a:avLst>
              <a:gd name="adj1" fmla="val 86416"/>
              <a:gd name="adj2" fmla="val 36770"/>
              <a:gd name="adj3" fmla="val 16667"/>
            </a:avLst>
          </a:prstGeom>
          <a:solidFill>
            <a:srgbClr val="FFFFCD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000" b="1" dirty="0"/>
              <a:t>Médias traditionnels</a:t>
            </a:r>
            <a:endParaRPr lang="fr-CH" sz="20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Presse écrite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Radio 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Télévision 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Cinéma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Affichage…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188178" y="4581128"/>
            <a:ext cx="3179630" cy="1872208"/>
          </a:xfrm>
          <a:prstGeom prst="wedgeRoundRectCallout">
            <a:avLst>
              <a:gd name="adj1" fmla="val 66075"/>
              <a:gd name="adj2" fmla="val -86682"/>
              <a:gd name="adj3" fmla="val 1666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2000" b="1" dirty="0"/>
              <a:t>Médias WEB</a:t>
            </a:r>
            <a:endParaRPr lang="fr-CH" sz="2000" dirty="0"/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Presse en ligne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Publicité en ligne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Réseaux sociaux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fr-CH" dirty="0"/>
              <a:t>Blogs, forums…</a:t>
            </a:r>
          </a:p>
        </p:txBody>
      </p:sp>
    </p:spTree>
    <p:extLst>
      <p:ext uri="{BB962C8B-B14F-4D97-AF65-F5344CB8AC3E}">
        <p14:creationId xmlns:p14="http://schemas.microsoft.com/office/powerpoint/2010/main" val="18158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Echanges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5920" y="1071546"/>
            <a:ext cx="4834880" cy="5237774"/>
          </a:xfrm>
        </p:spPr>
        <p:txBody>
          <a:bodyPr>
            <a:normAutofit/>
          </a:bodyPr>
          <a:lstStyle/>
          <a:p>
            <a:r>
              <a:rPr lang="fr-CH" dirty="0"/>
              <a:t>Quels canaux de communication recommandez-vous et pourquoi ?</a:t>
            </a:r>
          </a:p>
          <a:p>
            <a:r>
              <a:rPr lang="fr-CH" dirty="0"/>
              <a:t>Vos bénéficiaires peuvent-ils faire une demande de prestation ?</a:t>
            </a:r>
          </a:p>
          <a:p>
            <a:r>
              <a:rPr lang="fr-CH" dirty="0"/>
              <a:t>Comment livrez-vous les prestations de votre projet ?</a:t>
            </a:r>
          </a:p>
          <a:p>
            <a:r>
              <a:rPr lang="fr-CH" dirty="0"/>
              <a:t>Qui vous soutient ou peut vous soutenir ? </a:t>
            </a:r>
          </a:p>
          <a:p>
            <a:r>
              <a:rPr lang="fr-CH" dirty="0"/>
              <a:t>Sous quelle forme ?</a:t>
            </a:r>
          </a:p>
          <a:p>
            <a:pPr lvl="1"/>
            <a:endParaRPr lang="fr-CH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lvl="0" algn="r">
              <a:buNone/>
            </a:pPr>
            <a:r>
              <a:rPr lang="fr-CH" sz="1800" dirty="0"/>
              <a:t>Discussion 10’</a:t>
            </a:r>
            <a:endParaRPr lang="fr-CH" sz="1800" i="1" dirty="0"/>
          </a:p>
          <a:p>
            <a:endParaRPr lang="fr-CH" dirty="0"/>
          </a:p>
        </p:txBody>
      </p:sp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5" y="4581128"/>
            <a:ext cx="2508821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photos-a.xx.fbcdn.net/hphotos-frc1/p480x480/75708_176967765662231_160764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472784"/>
            <a:ext cx="3316158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3503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" name="Secteurs 4"/>
          <p:cNvSpPr>
            <a:spLocks noChangeAspect="1"/>
          </p:cNvSpPr>
          <p:nvPr/>
        </p:nvSpPr>
        <p:spPr>
          <a:xfrm>
            <a:off x="3510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4286918" y="1628801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Secteurs 5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ecteurs 6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28" name="Groupe 35"/>
          <p:cNvGrpSpPr/>
          <p:nvPr/>
        </p:nvGrpSpPr>
        <p:grpSpPr>
          <a:xfrm>
            <a:off x="4367184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Vérifiable ?</a:t>
              </a:r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4282255" y="1628816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9" name="Secteurs 8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Secteurs 9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623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/>
              <a:t>Contenu de la 2</a:t>
            </a:r>
            <a:r>
              <a:rPr lang="fr-CH" baseline="30000" dirty="0"/>
              <a:t>ème</a:t>
            </a:r>
            <a:r>
              <a:rPr lang="fr-CH" dirty="0"/>
              <a:t> partie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1384" y="845886"/>
            <a:ext cx="3240360" cy="1800200"/>
          </a:xfrm>
          <a:prstGeom prst="wedgeRectCallout">
            <a:avLst>
              <a:gd name="adj1" fmla="val 71929"/>
              <a:gd name="adj2" fmla="val 9332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2000" b="1" dirty="0">
                <a:solidFill>
                  <a:srgbClr val="FF0000"/>
                </a:solidFill>
              </a:rPr>
              <a:t>Risques, qualité, impact…</a:t>
            </a:r>
          </a:p>
          <a:p>
            <a:pPr marL="0" lvl="1"/>
            <a:endParaRPr lang="fr-CH" sz="2000" b="1" dirty="0">
              <a:solidFill>
                <a:srgbClr val="FF0000"/>
              </a:solidFill>
            </a:endParaRPr>
          </a:p>
          <a:p>
            <a:pPr marL="0" lvl="1"/>
            <a:r>
              <a:rPr lang="fr-FR" dirty="0">
                <a:solidFill>
                  <a:schemeClr val="tx1"/>
                </a:solidFill>
              </a:rPr>
              <a:t>Comment éviter les problèmes et assurer des résultat ?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grazia.fr/var/grazia/storage/images/media/images/les-10-images-de-la-semaine/02-07-12/un-accident-de-voiture-improbable/9181745-1-fre-FR/Un-accident-de-voiture-improbable_exact780x585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447566"/>
            <a:ext cx="5250919" cy="39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7032104" y="3429000"/>
            <a:ext cx="3384376" cy="3312368"/>
          </a:xfrm>
          <a:prstGeom prst="wedgeRoundRectCallout">
            <a:avLst>
              <a:gd name="adj1" fmla="val -151235"/>
              <a:gd name="adj2" fmla="val -86321"/>
              <a:gd name="adj3" fmla="val 16667"/>
            </a:avLst>
          </a:prstGeom>
          <a:gradFill>
            <a:gsLst>
              <a:gs pos="0">
                <a:srgbClr val="FFFF99"/>
              </a:gs>
              <a:gs pos="18000">
                <a:srgbClr val="FFFFB9"/>
              </a:gs>
            </a:gsLst>
            <a:lin ang="5400000" scaled="0"/>
          </a:gradFill>
          <a:effectLst>
            <a:outerShdw blurRad="165100" dist="139700" dir="78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Soyons optimistes…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Ça n’arrive pas avec moi !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Je n’ai jamais eu de problème !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Si vraiment ça devait arriver…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On trouvera bien une solution !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dirty="0">
                <a:solidFill>
                  <a:srgbClr val="0000CC"/>
                </a:solidFill>
              </a:rPr>
              <a:t>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… 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rgbClr val="FF6600"/>
                </a:solidFill>
              </a:rPr>
              <a:t>… … 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</a:rPr>
              <a:t>Mince, zut!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</a:rPr>
              <a:t>Jamais je n’aurais pu imaginer…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</a:rPr>
              <a:t>Bon, et maintenant… ?</a:t>
            </a:r>
          </a:p>
          <a:p>
            <a:pPr marL="85725" lvl="1" indent="11113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</a:rPr>
              <a:t>Qu’est-ce que l’on peut faire?</a:t>
            </a:r>
            <a:endParaRPr lang="fr-CH" sz="1600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5520" y="4149080"/>
            <a:ext cx="5760640" cy="2160240"/>
          </a:xfrm>
        </p:spPr>
        <p:txBody>
          <a:bodyPr>
            <a:normAutofit/>
          </a:bodyPr>
          <a:lstStyle/>
          <a:p>
            <a:r>
              <a:rPr lang="fr-CH" sz="4000" dirty="0"/>
              <a:t>Vous connaissez</a:t>
            </a:r>
            <a:br>
              <a:rPr lang="fr-CH" sz="4000" dirty="0"/>
            </a:br>
            <a:r>
              <a:rPr lang="fr-CH" sz="4000" dirty="0"/>
              <a:t>ce discours 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968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3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03512" y="4149080"/>
            <a:ext cx="5901630" cy="2160240"/>
          </a:xfrm>
        </p:spPr>
        <p:txBody>
          <a:bodyPr>
            <a:normAutofit/>
          </a:bodyPr>
          <a:lstStyle/>
          <a:p>
            <a:r>
              <a:rPr lang="fr-CH" sz="4000" dirty="0"/>
              <a:t>On le monte avec quoi</a:t>
            </a:r>
            <a:br>
              <a:rPr lang="fr-CH" sz="4000" dirty="0"/>
            </a:br>
            <a:r>
              <a:rPr lang="fr-CH" sz="4000" dirty="0"/>
              <a:t>un projet 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968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pic>
        <p:nvPicPr>
          <p:cNvPr id="1026" name="Picture 2" descr="http://us.123rf.com/400wm/400/400/madmaxer/madmaxer1208/madmaxer120800075/15209576-nouveau-projet-moderne-de-construction-avec-gru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276" y="781744"/>
            <a:ext cx="5065845" cy="37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752771" y="332656"/>
            <a:ext cx="6696075" cy="865187"/>
          </a:xfrm>
        </p:spPr>
        <p:txBody>
          <a:bodyPr vert="horz" lIns="18000" tIns="45720" rIns="18000" bIns="45720" rtlCol="0" anchor="ctr">
            <a:normAutofit/>
          </a:bodyPr>
          <a:lstStyle/>
          <a:p>
            <a:pPr>
              <a:defRPr/>
            </a:pPr>
            <a:r>
              <a:rPr lang="fr-CH" dirty="0"/>
              <a:t>Gestion cyclique des risques?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76503" y="2022475"/>
            <a:ext cx="3773487" cy="3657600"/>
            <a:chOff x="1728" y="1488"/>
            <a:chExt cx="2377" cy="2304"/>
          </a:xfrm>
        </p:grpSpPr>
        <p:sp>
          <p:nvSpPr>
            <p:cNvPr id="129046" name="AutoShape 7"/>
            <p:cNvSpPr>
              <a:spLocks noChangeArrowheads="1"/>
            </p:cNvSpPr>
            <p:nvPr/>
          </p:nvSpPr>
          <p:spPr bwMode="auto">
            <a:xfrm rot="36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298" name="Text Box 8"/>
            <p:cNvSpPr txBox="1">
              <a:spLocks noChangeArrowheads="1"/>
            </p:cNvSpPr>
            <p:nvPr/>
          </p:nvSpPr>
          <p:spPr bwMode="auto">
            <a:xfrm rot="3600000">
              <a:off x="3616" y="1892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b="1">
                  <a:latin typeface="Arial Narrow" pitchFamily="34" charset="0"/>
                </a:rPr>
                <a:t>2. Identifier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276502" y="1628775"/>
            <a:ext cx="3657600" cy="4038600"/>
            <a:chOff x="1728" y="1248"/>
            <a:chExt cx="2304" cy="2544"/>
          </a:xfrm>
        </p:grpSpPr>
        <p:sp>
          <p:nvSpPr>
            <p:cNvPr id="129044" name="AutoShape 10"/>
            <p:cNvSpPr>
              <a:spLocks noChangeArrowheads="1"/>
            </p:cNvSpPr>
            <p:nvPr/>
          </p:nvSpPr>
          <p:spPr bwMode="auto">
            <a:xfrm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tIns="46800" anchor="ctr"/>
            <a:lstStyle/>
            <a:p>
              <a:pPr algn="ctr">
                <a:defRPr/>
              </a:pPr>
              <a:endParaRPr lang="fr-CH" dirty="0"/>
            </a:p>
          </p:txBody>
        </p:sp>
        <p:sp>
          <p:nvSpPr>
            <p:cNvPr id="11294" name="Text Box 11"/>
            <p:cNvSpPr txBox="1">
              <a:spLocks noChangeArrowheads="1"/>
            </p:cNvSpPr>
            <p:nvPr/>
          </p:nvSpPr>
          <p:spPr bwMode="auto">
            <a:xfrm>
              <a:off x="2505" y="1248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b="1">
                  <a:latin typeface="Arial Narrow" pitchFamily="34" charset="0"/>
                </a:rPr>
                <a:t>1. Planifier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76503" y="2022475"/>
            <a:ext cx="4117975" cy="3722688"/>
            <a:chOff x="1728" y="1488"/>
            <a:chExt cx="2594" cy="2345"/>
          </a:xfrm>
        </p:grpSpPr>
        <p:sp>
          <p:nvSpPr>
            <p:cNvPr id="129042" name="AutoShape 13"/>
            <p:cNvSpPr>
              <a:spLocks noChangeArrowheads="1"/>
            </p:cNvSpPr>
            <p:nvPr/>
          </p:nvSpPr>
          <p:spPr bwMode="auto">
            <a:xfrm rot="72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290" name="Text Box 14"/>
            <p:cNvSpPr txBox="1">
              <a:spLocks noChangeArrowheads="1"/>
            </p:cNvSpPr>
            <p:nvPr/>
          </p:nvSpPr>
          <p:spPr bwMode="auto">
            <a:xfrm rot="-3600000">
              <a:off x="3628" y="3140"/>
              <a:ext cx="98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b="1">
                  <a:latin typeface="Arial Narrow" pitchFamily="34" charset="0"/>
                </a:rPr>
                <a:t>3. Analyser</a:t>
              </a:r>
              <a:br>
                <a:rPr lang="pt-BR" b="1">
                  <a:latin typeface="Arial Narrow" pitchFamily="34" charset="0"/>
                </a:rPr>
              </a:br>
              <a:r>
                <a:rPr lang="pt-BR" b="1">
                  <a:latin typeface="Arial Narrow" pitchFamily="34" charset="0"/>
                </a:rPr>
                <a:t>qualitativement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76502" y="2022475"/>
            <a:ext cx="3657600" cy="4343400"/>
            <a:chOff x="1728" y="1488"/>
            <a:chExt cx="2304" cy="2736"/>
          </a:xfrm>
        </p:grpSpPr>
        <p:sp>
          <p:nvSpPr>
            <p:cNvPr id="129040" name="AutoShape 16"/>
            <p:cNvSpPr>
              <a:spLocks noChangeArrowheads="1"/>
            </p:cNvSpPr>
            <p:nvPr/>
          </p:nvSpPr>
          <p:spPr bwMode="auto">
            <a:xfrm rot="108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286" name="Text Box 17"/>
            <p:cNvSpPr txBox="1">
              <a:spLocks noChangeArrowheads="1"/>
            </p:cNvSpPr>
            <p:nvPr/>
          </p:nvSpPr>
          <p:spPr bwMode="auto">
            <a:xfrm>
              <a:off x="2359" y="3820"/>
              <a:ext cx="10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b="1">
                  <a:latin typeface="Arial Narrow" pitchFamily="34" charset="0"/>
                </a:rPr>
                <a:t>4. Analyser</a:t>
              </a:r>
              <a:br>
                <a:rPr lang="pt-BR" b="1">
                  <a:latin typeface="Arial Narrow" pitchFamily="34" charset="0"/>
                </a:rPr>
              </a:br>
              <a:r>
                <a:rPr lang="pt-BR" b="1">
                  <a:latin typeface="Arial Narrow" pitchFamily="34" charset="0"/>
                </a:rPr>
                <a:t>quantitativement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943128" y="2022475"/>
            <a:ext cx="3990975" cy="3657600"/>
            <a:chOff x="1518" y="1488"/>
            <a:chExt cx="2514" cy="2304"/>
          </a:xfrm>
        </p:grpSpPr>
        <p:sp>
          <p:nvSpPr>
            <p:cNvPr id="129038" name="AutoShape 19"/>
            <p:cNvSpPr>
              <a:spLocks noChangeArrowheads="1"/>
            </p:cNvSpPr>
            <p:nvPr/>
          </p:nvSpPr>
          <p:spPr bwMode="auto">
            <a:xfrm rot="-72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 rot="3600000">
              <a:off x="1300" y="3093"/>
              <a:ext cx="8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b="1">
                  <a:latin typeface="Arial Narrow" pitchFamily="34" charset="0"/>
                </a:rPr>
                <a:t>5. Planifier</a:t>
              </a:r>
              <a:br>
                <a:rPr lang="pt-BR" b="1">
                  <a:latin typeface="Arial Narrow" pitchFamily="34" charset="0"/>
                </a:rPr>
              </a:br>
              <a:r>
                <a:rPr lang="pt-BR" b="1">
                  <a:latin typeface="Arial Narrow" pitchFamily="34" charset="0"/>
                </a:rPr>
                <a:t>les réponses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863752" y="2022475"/>
            <a:ext cx="4070350" cy="3657600"/>
            <a:chOff x="1468" y="1488"/>
            <a:chExt cx="2564" cy="2304"/>
          </a:xfrm>
        </p:grpSpPr>
        <p:sp>
          <p:nvSpPr>
            <p:cNvPr id="129036" name="AutoShape 22"/>
            <p:cNvSpPr>
              <a:spLocks noChangeArrowheads="1"/>
            </p:cNvSpPr>
            <p:nvPr/>
          </p:nvSpPr>
          <p:spPr bwMode="auto">
            <a:xfrm rot="-36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278" name="Text Box 23"/>
            <p:cNvSpPr txBox="1">
              <a:spLocks noChangeArrowheads="1"/>
            </p:cNvSpPr>
            <p:nvPr/>
          </p:nvSpPr>
          <p:spPr bwMode="auto">
            <a:xfrm rot="-3600000">
              <a:off x="1274" y="1785"/>
              <a:ext cx="7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b="1">
                  <a:latin typeface="Arial Narrow" pitchFamily="34" charset="0"/>
                </a:rPr>
                <a:t>6. Monitorer</a:t>
              </a:r>
            </a:p>
            <a:p>
              <a:pPr algn="ctr" eaLnBrk="1" hangingPunct="1"/>
              <a:r>
                <a:rPr lang="pt-BR" b="1">
                  <a:latin typeface="Arial Narrow" pitchFamily="34" charset="0"/>
                </a:rPr>
                <a:t>et contrôler</a:t>
              </a:r>
            </a:p>
          </p:txBody>
        </p:sp>
      </p:grpSp>
      <p:sp>
        <p:nvSpPr>
          <p:cNvPr id="1304605" name="AutoShape 29"/>
          <p:cNvSpPr>
            <a:spLocks noChangeArrowheads="1"/>
          </p:cNvSpPr>
          <p:nvPr/>
        </p:nvSpPr>
        <p:spPr bwMode="auto">
          <a:xfrm>
            <a:off x="5152803" y="2874964"/>
            <a:ext cx="1944687" cy="1946275"/>
          </a:xfrm>
          <a:custGeom>
            <a:avLst/>
            <a:gdLst>
              <a:gd name="T0" fmla="*/ 124471492 w 21600"/>
              <a:gd name="T1" fmla="*/ 167177709 h 21600"/>
              <a:gd name="T2" fmla="*/ 95266625 w 21600"/>
              <a:gd name="T3" fmla="*/ 7209688 h 21600"/>
              <a:gd name="T4" fmla="*/ 118708378 w 21600"/>
              <a:gd name="T5" fmla="*/ 154771922 h 21600"/>
              <a:gd name="T6" fmla="*/ -2545199 w 21600"/>
              <a:gd name="T7" fmla="*/ 25452954 h 21600"/>
              <a:gd name="T8" fmla="*/ 37407943 w 21600"/>
              <a:gd name="T9" fmla="*/ 18097203 h 21600"/>
              <a:gd name="T10" fmla="*/ 44743642 w 21600"/>
              <a:gd name="T11" fmla="*/ 581155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3297" y="5625"/>
                </a:moveTo>
                <a:cubicBezTo>
                  <a:pt x="2248" y="7146"/>
                  <a:pt x="1686" y="8951"/>
                  <a:pt x="1686" y="10799"/>
                </a:cubicBezTo>
                <a:cubicBezTo>
                  <a:pt x="1686" y="15833"/>
                  <a:pt x="5766" y="19914"/>
                  <a:pt x="10800" y="19914"/>
                </a:cubicBezTo>
                <a:cubicBezTo>
                  <a:pt x="15833" y="19914"/>
                  <a:pt x="19914" y="15833"/>
                  <a:pt x="19914" y="10800"/>
                </a:cubicBezTo>
                <a:cubicBezTo>
                  <a:pt x="19914" y="6104"/>
                  <a:pt x="16346" y="2177"/>
                  <a:pt x="11672" y="1727"/>
                </a:cubicBezTo>
                <a:lnTo>
                  <a:pt x="11833" y="49"/>
                </a:lnTo>
                <a:cubicBezTo>
                  <a:pt x="17372" y="582"/>
                  <a:pt x="21600" y="52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609"/>
                  <a:pt x="665" y="6471"/>
                  <a:pt x="1909" y="4668"/>
                </a:cubicBezTo>
                <a:lnTo>
                  <a:pt x="-314" y="3135"/>
                </a:lnTo>
                <a:lnTo>
                  <a:pt x="4615" y="2229"/>
                </a:lnTo>
                <a:lnTo>
                  <a:pt x="5520" y="7158"/>
                </a:lnTo>
                <a:lnTo>
                  <a:pt x="3297" y="5625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50000">
                <a:srgbClr val="CCFF99"/>
              </a:gs>
              <a:gs pos="100000">
                <a:srgbClr val="008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40736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1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4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6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collectif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7968" y="1071546"/>
            <a:ext cx="4968552" cy="5597814"/>
          </a:xfrm>
        </p:spPr>
        <p:txBody>
          <a:bodyPr>
            <a:normAutofit/>
          </a:bodyPr>
          <a:lstStyle/>
          <a:p>
            <a:r>
              <a:rPr lang="fr-CH" dirty="0"/>
              <a:t>Et si nous imaginions les risques et leurs conséquences pour un de vos projets?</a:t>
            </a:r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endParaRPr lang="fr-CH" sz="1800" i="1" dirty="0"/>
          </a:p>
          <a:p>
            <a:pPr lvl="0" algn="r">
              <a:buNone/>
            </a:pPr>
            <a:endParaRPr lang="fr-CH" sz="1800" i="1" dirty="0"/>
          </a:p>
          <a:p>
            <a:endParaRPr lang="fr-CH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055440" y="1052736"/>
            <a:ext cx="3744416" cy="55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CH" sz="3200" b="1" dirty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Marche à suivre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Imaginez tout le parcours du projet et de ses prestations…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Imaginez le chemin de toutes les ressources…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Mettez-y des pépins, des peaux de banane, des tuiles; que dis-je des tuiles, mettez-y des catastrophes!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Utilisez le tableau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CH" dirty="0">
                <a:latin typeface="+mn-lt"/>
                <a:cs typeface="+mn-cs"/>
              </a:rPr>
              <a:t>Puis pensez aux réponses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 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CH" dirty="0">
                <a:latin typeface="+mn-lt"/>
                <a:cs typeface="+mn-cs"/>
              </a:rPr>
              <a:t>Discussion et exercice 15’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CH" dirty="0">
              <a:latin typeface="+mn-lt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2567">
            <a:off x="6777588" y="2284339"/>
            <a:ext cx="3685927" cy="18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7761" y="4149080"/>
            <a:ext cx="2992240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24952" y="4437112"/>
            <a:ext cx="5901630" cy="2160240"/>
          </a:xfrm>
        </p:spPr>
        <p:txBody>
          <a:bodyPr>
            <a:normAutofit/>
          </a:bodyPr>
          <a:lstStyle/>
          <a:p>
            <a:r>
              <a:rPr lang="fr-CH" sz="4000" dirty="0"/>
              <a:t>Les temps modernes existent-ils encore ?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80826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  <p:pic>
        <p:nvPicPr>
          <p:cNvPr id="2050" name="Picture 2" descr="http://image.toutlecine.com/photos/t/e/m/temps-modernes-19-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620688"/>
            <a:ext cx="60111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Après la planification, qui travaille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/>
              <a:t>Définir les cahiers des charges</a:t>
            </a:r>
          </a:p>
          <a:p>
            <a:r>
              <a:rPr lang="fr-CH" sz="2400" dirty="0"/>
              <a:t>Recruter l’équipe à l’interne </a:t>
            </a:r>
            <a:br>
              <a:rPr lang="fr-CH" sz="2400" dirty="0"/>
            </a:br>
            <a:r>
              <a:rPr lang="fr-CH" sz="2400" dirty="0"/>
              <a:t>comme à l’externe</a:t>
            </a:r>
          </a:p>
          <a:p>
            <a:r>
              <a:rPr lang="fr-CH" sz="2400" dirty="0"/>
              <a:t>Intégrer les personnes à l’équipe</a:t>
            </a:r>
          </a:p>
          <a:p>
            <a:r>
              <a:rPr lang="fr-CH" sz="2400" dirty="0"/>
              <a:t>Former les personnes si nécessaire</a:t>
            </a:r>
          </a:p>
          <a:p>
            <a:r>
              <a:rPr lang="fr-CH" sz="2400" dirty="0"/>
              <a:t>Appliquer la matrice de délégation</a:t>
            </a:r>
          </a:p>
          <a:p>
            <a:r>
              <a:rPr lang="fr-CH" sz="2400" dirty="0"/>
              <a:t>Promouvoir l’échange et le soutien</a:t>
            </a:r>
          </a:p>
          <a:p>
            <a:r>
              <a:rPr lang="fr-CH" sz="2400" dirty="0"/>
              <a:t>Offrir de l’accompagnement</a:t>
            </a:r>
          </a:p>
          <a:p>
            <a:r>
              <a:rPr lang="fr-CH" sz="2400" dirty="0"/>
              <a:t>Réunir, fédérer, animer</a:t>
            </a:r>
          </a:p>
          <a:p>
            <a:r>
              <a:rPr lang="fr-CH" sz="2400" dirty="0"/>
              <a:t>Gérer les conflits</a:t>
            </a:r>
          </a:p>
          <a:p>
            <a:r>
              <a:rPr lang="fr-CH" sz="2400" dirty="0"/>
              <a:t>Etc. </a:t>
            </a:r>
          </a:p>
          <a:p>
            <a:endParaRPr lang="fr-CH" sz="2400" dirty="0"/>
          </a:p>
        </p:txBody>
      </p:sp>
      <p:pic>
        <p:nvPicPr>
          <p:cNvPr id="3076" name="Picture 4" descr="http://www.empowernetwork.com/hnovais/files/2013/03/Network-Mark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056" y="274492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445" y="1412875"/>
            <a:ext cx="873540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Révision de l’échéancier</a:t>
            </a:r>
          </a:p>
        </p:txBody>
      </p:sp>
      <p:pic>
        <p:nvPicPr>
          <p:cNvPr id="12400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1412875"/>
            <a:ext cx="87137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68476" y="1909763"/>
            <a:ext cx="4968875" cy="3097212"/>
            <a:chOff x="158" y="1217"/>
            <a:chExt cx="3130" cy="1951"/>
          </a:xfrm>
        </p:grpSpPr>
        <p:sp>
          <p:nvSpPr>
            <p:cNvPr id="1240069" name="Oval 5"/>
            <p:cNvSpPr>
              <a:spLocks noChangeArrowheads="1"/>
            </p:cNvSpPr>
            <p:nvPr/>
          </p:nvSpPr>
          <p:spPr bwMode="auto">
            <a:xfrm>
              <a:off x="2653" y="1217"/>
              <a:ext cx="635" cy="13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75" name="Text Box 11"/>
            <p:cNvSpPr txBox="1">
              <a:spLocks noChangeArrowheads="1"/>
            </p:cNvSpPr>
            <p:nvPr/>
          </p:nvSpPr>
          <p:spPr bwMode="auto">
            <a:xfrm>
              <a:off x="158" y="2976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400"/>
                <a:t>Tâche accomplie</a:t>
              </a:r>
              <a:endParaRPr lang="fr-FR" sz="1400"/>
            </a:p>
          </p:txBody>
        </p:sp>
        <p:sp>
          <p:nvSpPr>
            <p:cNvPr id="1240078" name="Line 14"/>
            <p:cNvSpPr>
              <a:spLocks noChangeShapeType="1"/>
            </p:cNvSpPr>
            <p:nvPr/>
          </p:nvSpPr>
          <p:spPr bwMode="auto">
            <a:xfrm>
              <a:off x="204" y="3158"/>
              <a:ext cx="86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79" name="Line 15"/>
            <p:cNvSpPr>
              <a:spLocks noChangeShapeType="1"/>
            </p:cNvSpPr>
            <p:nvPr/>
          </p:nvSpPr>
          <p:spPr bwMode="auto">
            <a:xfrm flipV="1">
              <a:off x="1066" y="1344"/>
              <a:ext cx="1723" cy="18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68475" y="2508250"/>
            <a:ext cx="5716588" cy="2863850"/>
            <a:chOff x="158" y="1591"/>
            <a:chExt cx="3601" cy="1804"/>
          </a:xfrm>
        </p:grpSpPr>
        <p:sp>
          <p:nvSpPr>
            <p:cNvPr id="1240070" name="Oval 6"/>
            <p:cNvSpPr>
              <a:spLocks noChangeArrowheads="1"/>
            </p:cNvSpPr>
            <p:nvPr/>
          </p:nvSpPr>
          <p:spPr bwMode="auto">
            <a:xfrm>
              <a:off x="2852" y="1591"/>
              <a:ext cx="907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76" name="Text Box 12"/>
            <p:cNvSpPr txBox="1">
              <a:spLocks noChangeArrowheads="1"/>
            </p:cNvSpPr>
            <p:nvPr/>
          </p:nvSpPr>
          <p:spPr bwMode="auto">
            <a:xfrm>
              <a:off x="158" y="3203"/>
              <a:ext cx="2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400"/>
                <a:t>Tâche accomplie plus vite que prévu</a:t>
              </a:r>
              <a:endParaRPr lang="fr-FR" sz="1400"/>
            </a:p>
          </p:txBody>
        </p:sp>
        <p:sp>
          <p:nvSpPr>
            <p:cNvPr id="1240080" name="Line 16"/>
            <p:cNvSpPr>
              <a:spLocks noChangeShapeType="1"/>
            </p:cNvSpPr>
            <p:nvPr/>
          </p:nvSpPr>
          <p:spPr bwMode="auto">
            <a:xfrm>
              <a:off x="204" y="3385"/>
              <a:ext cx="18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81" name="Line 17"/>
            <p:cNvSpPr>
              <a:spLocks noChangeShapeType="1"/>
            </p:cNvSpPr>
            <p:nvPr/>
          </p:nvSpPr>
          <p:spPr bwMode="auto">
            <a:xfrm flipV="1">
              <a:off x="2064" y="1706"/>
              <a:ext cx="861" cy="16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74826" y="2690813"/>
            <a:ext cx="6259513" cy="3041650"/>
            <a:chOff x="162" y="1706"/>
            <a:chExt cx="3943" cy="1916"/>
          </a:xfrm>
        </p:grpSpPr>
        <p:sp>
          <p:nvSpPr>
            <p:cNvPr id="1240071" name="Oval 7"/>
            <p:cNvSpPr>
              <a:spLocks noChangeArrowheads="1"/>
            </p:cNvSpPr>
            <p:nvPr/>
          </p:nvSpPr>
          <p:spPr bwMode="auto">
            <a:xfrm>
              <a:off x="3470" y="1706"/>
              <a:ext cx="635" cy="13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77" name="Text Box 13"/>
            <p:cNvSpPr txBox="1">
              <a:spLocks noChangeArrowheads="1"/>
            </p:cNvSpPr>
            <p:nvPr/>
          </p:nvSpPr>
          <p:spPr bwMode="auto">
            <a:xfrm>
              <a:off x="162" y="3430"/>
              <a:ext cx="1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400"/>
                <a:t>Tâche avancée et commencée</a:t>
              </a:r>
              <a:endParaRPr lang="fr-FR" sz="1400"/>
            </a:p>
          </p:txBody>
        </p:sp>
        <p:sp>
          <p:nvSpPr>
            <p:cNvPr id="1240082" name="Line 18"/>
            <p:cNvSpPr>
              <a:spLocks noChangeShapeType="1"/>
            </p:cNvSpPr>
            <p:nvPr/>
          </p:nvSpPr>
          <p:spPr bwMode="auto">
            <a:xfrm>
              <a:off x="208" y="3612"/>
              <a:ext cx="18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83" name="Line 19"/>
            <p:cNvSpPr>
              <a:spLocks noChangeShapeType="1"/>
            </p:cNvSpPr>
            <p:nvPr/>
          </p:nvSpPr>
          <p:spPr bwMode="auto">
            <a:xfrm flipV="1">
              <a:off x="2068" y="1797"/>
              <a:ext cx="1406" cy="18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774826" y="3090863"/>
            <a:ext cx="6048375" cy="3001962"/>
            <a:chOff x="158" y="1958"/>
            <a:chExt cx="3810" cy="1891"/>
          </a:xfrm>
        </p:grpSpPr>
        <p:sp>
          <p:nvSpPr>
            <p:cNvPr id="1240072" name="Oval 8"/>
            <p:cNvSpPr>
              <a:spLocks noChangeArrowheads="1"/>
            </p:cNvSpPr>
            <p:nvPr/>
          </p:nvSpPr>
          <p:spPr bwMode="auto">
            <a:xfrm>
              <a:off x="3424" y="1958"/>
              <a:ext cx="544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87" name="Text Box 23"/>
            <p:cNvSpPr txBox="1">
              <a:spLocks noChangeArrowheads="1"/>
            </p:cNvSpPr>
            <p:nvPr/>
          </p:nvSpPr>
          <p:spPr bwMode="auto">
            <a:xfrm>
              <a:off x="158" y="3657"/>
              <a:ext cx="1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400"/>
                <a:t>Tâche normale commencée</a:t>
              </a:r>
              <a:endParaRPr lang="fr-FR" sz="1400"/>
            </a:p>
          </p:txBody>
        </p:sp>
        <p:sp>
          <p:nvSpPr>
            <p:cNvPr id="1240088" name="Line 24"/>
            <p:cNvSpPr>
              <a:spLocks noChangeShapeType="1"/>
            </p:cNvSpPr>
            <p:nvPr/>
          </p:nvSpPr>
          <p:spPr bwMode="auto">
            <a:xfrm>
              <a:off x="204" y="3849"/>
              <a:ext cx="18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89" name="Line 25"/>
            <p:cNvSpPr>
              <a:spLocks noChangeShapeType="1"/>
            </p:cNvSpPr>
            <p:nvPr/>
          </p:nvSpPr>
          <p:spPr bwMode="auto">
            <a:xfrm flipV="1">
              <a:off x="2064" y="2080"/>
              <a:ext cx="1451" cy="17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774826" y="3611564"/>
            <a:ext cx="6913563" cy="2808287"/>
            <a:chOff x="158" y="2307"/>
            <a:chExt cx="4355" cy="1769"/>
          </a:xfrm>
        </p:grpSpPr>
        <p:sp>
          <p:nvSpPr>
            <p:cNvPr id="1240073" name="Oval 9"/>
            <p:cNvSpPr>
              <a:spLocks noChangeArrowheads="1"/>
            </p:cNvSpPr>
            <p:nvPr/>
          </p:nvSpPr>
          <p:spPr bwMode="auto">
            <a:xfrm>
              <a:off x="3787" y="2307"/>
              <a:ext cx="726" cy="1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90" name="Line 26"/>
            <p:cNvSpPr>
              <a:spLocks noChangeShapeType="1"/>
            </p:cNvSpPr>
            <p:nvPr/>
          </p:nvSpPr>
          <p:spPr bwMode="auto">
            <a:xfrm flipV="1">
              <a:off x="2064" y="2443"/>
              <a:ext cx="1769" cy="16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91" name="Text Box 27"/>
            <p:cNvSpPr txBox="1">
              <a:spLocks noChangeArrowheads="1"/>
            </p:cNvSpPr>
            <p:nvPr/>
          </p:nvSpPr>
          <p:spPr bwMode="auto">
            <a:xfrm>
              <a:off x="158" y="3884"/>
              <a:ext cx="1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400"/>
                <a:t>Tâche avancée pas commencée</a:t>
              </a:r>
              <a:endParaRPr lang="fr-FR" sz="1400"/>
            </a:p>
          </p:txBody>
        </p:sp>
        <p:sp>
          <p:nvSpPr>
            <p:cNvPr id="1240092" name="Line 28"/>
            <p:cNvSpPr>
              <a:spLocks noChangeShapeType="1"/>
            </p:cNvSpPr>
            <p:nvPr/>
          </p:nvSpPr>
          <p:spPr bwMode="auto">
            <a:xfrm>
              <a:off x="204" y="4076"/>
              <a:ext cx="18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664200" y="3933825"/>
            <a:ext cx="4535488" cy="2503488"/>
            <a:chOff x="2608" y="2499"/>
            <a:chExt cx="2857" cy="1577"/>
          </a:xfrm>
        </p:grpSpPr>
        <p:sp>
          <p:nvSpPr>
            <p:cNvPr id="1240074" name="Oval 10"/>
            <p:cNvSpPr>
              <a:spLocks noChangeArrowheads="1"/>
            </p:cNvSpPr>
            <p:nvPr/>
          </p:nvSpPr>
          <p:spPr bwMode="auto">
            <a:xfrm>
              <a:off x="4286" y="2499"/>
              <a:ext cx="1179" cy="45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40096" name="Line 32"/>
            <p:cNvSpPr>
              <a:spLocks noChangeShapeType="1"/>
            </p:cNvSpPr>
            <p:nvPr/>
          </p:nvSpPr>
          <p:spPr bwMode="auto">
            <a:xfrm flipV="1">
              <a:off x="4604" y="2948"/>
              <a:ext cx="182" cy="11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0097" name="Text Box 33"/>
            <p:cNvSpPr txBox="1">
              <a:spLocks noChangeArrowheads="1"/>
            </p:cNvSpPr>
            <p:nvPr/>
          </p:nvSpPr>
          <p:spPr bwMode="auto">
            <a:xfrm>
              <a:off x="2608" y="3884"/>
              <a:ext cx="21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CH" sz="1400"/>
                <a:t>Tâches toujours sur le chemin critique</a:t>
              </a:r>
              <a:endParaRPr lang="fr-FR" sz="1400"/>
            </a:p>
          </p:txBody>
        </p:sp>
        <p:sp>
          <p:nvSpPr>
            <p:cNvPr id="1240098" name="Line 34"/>
            <p:cNvSpPr>
              <a:spLocks noChangeShapeType="1"/>
            </p:cNvSpPr>
            <p:nvPr/>
          </p:nvSpPr>
          <p:spPr bwMode="auto">
            <a:xfrm>
              <a:off x="2653" y="4065"/>
              <a:ext cx="195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7698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du budget – les grandes questions !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1378928"/>
            <a:ext cx="7977293" cy="478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6672064" y="1268760"/>
            <a:ext cx="0" cy="396044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8"/>
          <p:cNvGrpSpPr/>
          <p:nvPr/>
        </p:nvGrpSpPr>
        <p:grpSpPr>
          <a:xfrm>
            <a:off x="2927498" y="3471532"/>
            <a:ext cx="3831292" cy="1515138"/>
            <a:chOff x="1403498" y="3471532"/>
            <a:chExt cx="3831292" cy="1515138"/>
          </a:xfrm>
        </p:grpSpPr>
        <p:sp>
          <p:nvSpPr>
            <p:cNvPr id="6" name="Forme libre 5"/>
            <p:cNvSpPr/>
            <p:nvPr/>
          </p:nvSpPr>
          <p:spPr>
            <a:xfrm>
              <a:off x="1403498" y="3561907"/>
              <a:ext cx="3744566" cy="1424763"/>
            </a:xfrm>
            <a:custGeom>
              <a:avLst/>
              <a:gdLst>
                <a:gd name="connsiteX0" fmla="*/ 0 w 3455581"/>
                <a:gd name="connsiteY0" fmla="*/ 1424763 h 1424763"/>
                <a:gd name="connsiteX1" fmla="*/ 861237 w 3455581"/>
                <a:gd name="connsiteY1" fmla="*/ 1265274 h 1424763"/>
                <a:gd name="connsiteX2" fmla="*/ 1786269 w 3455581"/>
                <a:gd name="connsiteY2" fmla="*/ 861237 h 1424763"/>
                <a:gd name="connsiteX3" fmla="*/ 2732567 w 3455581"/>
                <a:gd name="connsiteY3" fmla="*/ 255181 h 1424763"/>
                <a:gd name="connsiteX4" fmla="*/ 3455581 w 3455581"/>
                <a:gd name="connsiteY4" fmla="*/ 0 h 1424763"/>
                <a:gd name="connsiteX0" fmla="*/ 0 w 3455581"/>
                <a:gd name="connsiteY0" fmla="*/ 1424763 h 1424763"/>
                <a:gd name="connsiteX1" fmla="*/ 861237 w 3455581"/>
                <a:gd name="connsiteY1" fmla="*/ 1265274 h 1424763"/>
                <a:gd name="connsiteX2" fmla="*/ 1860697 w 3455581"/>
                <a:gd name="connsiteY2" fmla="*/ 935665 h 1424763"/>
                <a:gd name="connsiteX3" fmla="*/ 2732567 w 3455581"/>
                <a:gd name="connsiteY3" fmla="*/ 255181 h 1424763"/>
                <a:gd name="connsiteX4" fmla="*/ 3455581 w 3455581"/>
                <a:gd name="connsiteY4" fmla="*/ 0 h 1424763"/>
                <a:gd name="connsiteX0" fmla="*/ 0 w 3455581"/>
                <a:gd name="connsiteY0" fmla="*/ 1424763 h 1424763"/>
                <a:gd name="connsiteX1" fmla="*/ 861237 w 3455581"/>
                <a:gd name="connsiteY1" fmla="*/ 1265274 h 1424763"/>
                <a:gd name="connsiteX2" fmla="*/ 1860697 w 3455581"/>
                <a:gd name="connsiteY2" fmla="*/ 935665 h 1424763"/>
                <a:gd name="connsiteX3" fmla="*/ 2849526 w 3455581"/>
                <a:gd name="connsiteY3" fmla="*/ 393405 h 1424763"/>
                <a:gd name="connsiteX4" fmla="*/ 3455581 w 3455581"/>
                <a:gd name="connsiteY4" fmla="*/ 0 h 1424763"/>
                <a:gd name="connsiteX0" fmla="*/ 0 w 3455581"/>
                <a:gd name="connsiteY0" fmla="*/ 1424763 h 1424763"/>
                <a:gd name="connsiteX1" fmla="*/ 861237 w 3455581"/>
                <a:gd name="connsiteY1" fmla="*/ 1265274 h 1424763"/>
                <a:gd name="connsiteX2" fmla="*/ 1860697 w 3455581"/>
                <a:gd name="connsiteY2" fmla="*/ 935665 h 1424763"/>
                <a:gd name="connsiteX3" fmla="*/ 2849526 w 3455581"/>
                <a:gd name="connsiteY3" fmla="*/ 393405 h 1424763"/>
                <a:gd name="connsiteX4" fmla="*/ 3455581 w 3455581"/>
                <a:gd name="connsiteY4" fmla="*/ 0 h 1424763"/>
                <a:gd name="connsiteX0" fmla="*/ 0 w 3455581"/>
                <a:gd name="connsiteY0" fmla="*/ 1424763 h 1424763"/>
                <a:gd name="connsiteX1" fmla="*/ 861237 w 3455581"/>
                <a:gd name="connsiteY1" fmla="*/ 1265274 h 1424763"/>
                <a:gd name="connsiteX2" fmla="*/ 1860697 w 3455581"/>
                <a:gd name="connsiteY2" fmla="*/ 935665 h 1424763"/>
                <a:gd name="connsiteX3" fmla="*/ 2849526 w 3455581"/>
                <a:gd name="connsiteY3" fmla="*/ 393405 h 1424763"/>
                <a:gd name="connsiteX4" fmla="*/ 3455581 w 3455581"/>
                <a:gd name="connsiteY4" fmla="*/ 0 h 142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581" h="1424763">
                  <a:moveTo>
                    <a:pt x="0" y="1424763"/>
                  </a:moveTo>
                  <a:cubicBezTo>
                    <a:pt x="281763" y="1391979"/>
                    <a:pt x="551121" y="1346790"/>
                    <a:pt x="861237" y="1265274"/>
                  </a:cubicBezTo>
                  <a:cubicBezTo>
                    <a:pt x="1171353" y="1183758"/>
                    <a:pt x="1529315" y="1080977"/>
                    <a:pt x="1860697" y="935665"/>
                  </a:cubicBezTo>
                  <a:cubicBezTo>
                    <a:pt x="2192079" y="790353"/>
                    <a:pt x="2583712" y="549349"/>
                    <a:pt x="2849526" y="393405"/>
                  </a:cubicBezTo>
                  <a:cubicBezTo>
                    <a:pt x="3115340" y="237461"/>
                    <a:pt x="3190653" y="172779"/>
                    <a:pt x="3455581" y="0"/>
                  </a:cubicBezTo>
                </a:path>
              </a:pathLst>
            </a:custGeom>
            <a:noFill/>
            <a:ln w="38100">
              <a:solidFill>
                <a:srgbClr val="B3F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5054790" y="3471532"/>
              <a:ext cx="180000" cy="180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6456040" y="5373216"/>
            <a:ext cx="3888432" cy="936104"/>
          </a:xfrm>
          <a:prstGeom prst="wedgeRoundRectCallout">
            <a:avLst>
              <a:gd name="adj1" fmla="val -44153"/>
              <a:gd name="adj2" fmla="val -240965"/>
              <a:gd name="adj3" fmla="val 16667"/>
            </a:avLst>
          </a:prstGeom>
          <a:solidFill>
            <a:srgbClr val="FFFFCD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/>
              <a:t>Que se passe-t-il ?</a:t>
            </a:r>
          </a:p>
          <a:p>
            <a:pPr marL="285750" indent="-200025">
              <a:buFont typeface="Arial" pitchFamily="34" charset="0"/>
              <a:buChar char="•"/>
            </a:pPr>
            <a:r>
              <a:rPr lang="fr-CH" sz="1600" dirty="0">
                <a:solidFill>
                  <a:srgbClr val="009900"/>
                </a:solidFill>
              </a:rPr>
              <a:t>Avons-nous dépensé moins que prévu ?</a:t>
            </a:r>
          </a:p>
          <a:p>
            <a:pPr marL="285750" indent="-200025">
              <a:buFont typeface="Arial" pitchFamily="34" charset="0"/>
              <a:buChar char="•"/>
            </a:pPr>
            <a:r>
              <a:rPr lang="fr-CH" sz="1600" dirty="0">
                <a:solidFill>
                  <a:srgbClr val="FF0000"/>
                </a:solidFill>
              </a:rPr>
              <a:t>Avons-nous été plus lents que prévu ?</a:t>
            </a:r>
            <a:endParaRPr lang="fr-CH" sz="1400" dirty="0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6578790" y="2888960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 flipH="1">
            <a:off x="7736589" y="3107300"/>
            <a:ext cx="2304256" cy="728464"/>
          </a:xfrm>
          <a:prstGeom prst="wedgeRoundRectCallout">
            <a:avLst>
              <a:gd name="adj1" fmla="val 95565"/>
              <a:gd name="adj2" fmla="val -64989"/>
              <a:gd name="adj3" fmla="val 16667"/>
            </a:avLst>
          </a:prstGeom>
          <a:solidFill>
            <a:srgbClr val="FFFFCD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/>
              <a:t>Tout à fait improbable !</a:t>
            </a:r>
          </a:p>
        </p:txBody>
      </p:sp>
      <p:grpSp>
        <p:nvGrpSpPr>
          <p:cNvPr id="4" name="Groupe 13"/>
          <p:cNvGrpSpPr/>
          <p:nvPr/>
        </p:nvGrpSpPr>
        <p:grpSpPr>
          <a:xfrm>
            <a:off x="6679521" y="1432732"/>
            <a:ext cx="2930965" cy="1045701"/>
            <a:chOff x="5155520" y="1432731"/>
            <a:chExt cx="2930965" cy="1045701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7996485" y="1432731"/>
              <a:ext cx="0" cy="639688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5155520" y="1516257"/>
              <a:ext cx="2852766" cy="962175"/>
            </a:xfrm>
            <a:custGeom>
              <a:avLst/>
              <a:gdLst>
                <a:gd name="connsiteX0" fmla="*/ 0 w 3455582"/>
                <a:gd name="connsiteY0" fmla="*/ 2339163 h 2339163"/>
                <a:gd name="connsiteX1" fmla="*/ 1127051 w 3455582"/>
                <a:gd name="connsiteY1" fmla="*/ 2073349 h 2339163"/>
                <a:gd name="connsiteX2" fmla="*/ 2020186 w 3455582"/>
                <a:gd name="connsiteY2" fmla="*/ 1562986 h 2339163"/>
                <a:gd name="connsiteX3" fmla="*/ 2753833 w 3455582"/>
                <a:gd name="connsiteY3" fmla="*/ 754912 h 2339163"/>
                <a:gd name="connsiteX4" fmla="*/ 3455582 w 3455582"/>
                <a:gd name="connsiteY4" fmla="*/ 0 h 2339163"/>
                <a:gd name="connsiteX0" fmla="*/ 0 w 3455582"/>
                <a:gd name="connsiteY0" fmla="*/ 2339163 h 2339163"/>
                <a:gd name="connsiteX1" fmla="*/ 881053 w 3455582"/>
                <a:gd name="connsiteY1" fmla="*/ 1842980 h 2339163"/>
                <a:gd name="connsiteX2" fmla="*/ 2020186 w 3455582"/>
                <a:gd name="connsiteY2" fmla="*/ 1562986 h 2339163"/>
                <a:gd name="connsiteX3" fmla="*/ 2753833 w 3455582"/>
                <a:gd name="connsiteY3" fmla="*/ 754912 h 2339163"/>
                <a:gd name="connsiteX4" fmla="*/ 3455582 w 3455582"/>
                <a:gd name="connsiteY4" fmla="*/ 0 h 2339163"/>
                <a:gd name="connsiteX0" fmla="*/ 0 w 3455582"/>
                <a:gd name="connsiteY0" fmla="*/ 2339163 h 2339163"/>
                <a:gd name="connsiteX1" fmla="*/ 881053 w 3455582"/>
                <a:gd name="connsiteY1" fmla="*/ 1842980 h 2339163"/>
                <a:gd name="connsiteX2" fmla="*/ 2020186 w 3455582"/>
                <a:gd name="connsiteY2" fmla="*/ 1562986 h 2339163"/>
                <a:gd name="connsiteX3" fmla="*/ 2753833 w 3455582"/>
                <a:gd name="connsiteY3" fmla="*/ 754912 h 2339163"/>
                <a:gd name="connsiteX4" fmla="*/ 3455582 w 3455582"/>
                <a:gd name="connsiteY4" fmla="*/ 0 h 2339163"/>
                <a:gd name="connsiteX0" fmla="*/ 0 w 3416222"/>
                <a:gd name="connsiteY0" fmla="*/ 2309115 h 2309115"/>
                <a:gd name="connsiteX1" fmla="*/ 841693 w 3416222"/>
                <a:gd name="connsiteY1" fmla="*/ 1842980 h 2309115"/>
                <a:gd name="connsiteX2" fmla="*/ 1980826 w 3416222"/>
                <a:gd name="connsiteY2" fmla="*/ 1562986 h 2309115"/>
                <a:gd name="connsiteX3" fmla="*/ 2714473 w 3416222"/>
                <a:gd name="connsiteY3" fmla="*/ 754912 h 2309115"/>
                <a:gd name="connsiteX4" fmla="*/ 3416222 w 3416222"/>
                <a:gd name="connsiteY4" fmla="*/ 0 h 2309115"/>
                <a:gd name="connsiteX0" fmla="*/ 0 w 3416222"/>
                <a:gd name="connsiteY0" fmla="*/ 2309115 h 2309115"/>
                <a:gd name="connsiteX1" fmla="*/ 841693 w 3416222"/>
                <a:gd name="connsiteY1" fmla="*/ 1842980 h 2309115"/>
                <a:gd name="connsiteX2" fmla="*/ 1980826 w 3416222"/>
                <a:gd name="connsiteY2" fmla="*/ 1562986 h 2309115"/>
                <a:gd name="connsiteX3" fmla="*/ 2714473 w 3416222"/>
                <a:gd name="connsiteY3" fmla="*/ 754912 h 2309115"/>
                <a:gd name="connsiteX4" fmla="*/ 3416222 w 3416222"/>
                <a:gd name="connsiteY4" fmla="*/ 0 h 2309115"/>
                <a:gd name="connsiteX0" fmla="*/ 0 w 3416222"/>
                <a:gd name="connsiteY0" fmla="*/ 2309115 h 2309115"/>
                <a:gd name="connsiteX1" fmla="*/ 1077852 w 3416222"/>
                <a:gd name="connsiteY1" fmla="*/ 1722788 h 2309115"/>
                <a:gd name="connsiteX2" fmla="*/ 1980826 w 3416222"/>
                <a:gd name="connsiteY2" fmla="*/ 1562986 h 2309115"/>
                <a:gd name="connsiteX3" fmla="*/ 2714473 w 3416222"/>
                <a:gd name="connsiteY3" fmla="*/ 754912 h 2309115"/>
                <a:gd name="connsiteX4" fmla="*/ 3416222 w 3416222"/>
                <a:gd name="connsiteY4" fmla="*/ 0 h 2309115"/>
                <a:gd name="connsiteX0" fmla="*/ 0 w 2714473"/>
                <a:gd name="connsiteY0" fmla="*/ 1554203 h 1554203"/>
                <a:gd name="connsiteX1" fmla="*/ 1077852 w 2714473"/>
                <a:gd name="connsiteY1" fmla="*/ 967876 h 1554203"/>
                <a:gd name="connsiteX2" fmla="*/ 1980826 w 2714473"/>
                <a:gd name="connsiteY2" fmla="*/ 808074 h 1554203"/>
                <a:gd name="connsiteX3" fmla="*/ 2714473 w 2714473"/>
                <a:gd name="connsiteY3" fmla="*/ 0 h 1554203"/>
                <a:gd name="connsiteX0" fmla="*/ 0 w 1980826"/>
                <a:gd name="connsiteY0" fmla="*/ 746129 h 746129"/>
                <a:gd name="connsiteX1" fmla="*/ 1077852 w 1980826"/>
                <a:gd name="connsiteY1" fmla="*/ 159802 h 746129"/>
                <a:gd name="connsiteX2" fmla="*/ 1980826 w 1980826"/>
                <a:gd name="connsiteY2" fmla="*/ 0 h 746129"/>
                <a:gd name="connsiteX0" fmla="*/ 0 w 2640102"/>
                <a:gd name="connsiteY0" fmla="*/ 906386 h 906386"/>
                <a:gd name="connsiteX1" fmla="*/ 1077852 w 2640102"/>
                <a:gd name="connsiteY1" fmla="*/ 320059 h 906386"/>
                <a:gd name="connsiteX2" fmla="*/ 2640102 w 2640102"/>
                <a:gd name="connsiteY2" fmla="*/ 0 h 906386"/>
                <a:gd name="connsiteX0" fmla="*/ 0 w 2640102"/>
                <a:gd name="connsiteY0" fmla="*/ 906386 h 906386"/>
                <a:gd name="connsiteX1" fmla="*/ 1077852 w 2640102"/>
                <a:gd name="connsiteY1" fmla="*/ 320059 h 906386"/>
                <a:gd name="connsiteX2" fmla="*/ 2640102 w 2640102"/>
                <a:gd name="connsiteY2" fmla="*/ 0 h 906386"/>
                <a:gd name="connsiteX0" fmla="*/ 0 w 2640102"/>
                <a:gd name="connsiteY0" fmla="*/ 906386 h 906386"/>
                <a:gd name="connsiteX1" fmla="*/ 1058173 w 2640102"/>
                <a:gd name="connsiteY1" fmla="*/ 249947 h 906386"/>
                <a:gd name="connsiteX2" fmla="*/ 2640102 w 2640102"/>
                <a:gd name="connsiteY2" fmla="*/ 0 h 9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0102" h="906386">
                  <a:moveTo>
                    <a:pt x="0" y="906386"/>
                  </a:moveTo>
                  <a:cubicBezTo>
                    <a:pt x="405015" y="527662"/>
                    <a:pt x="618156" y="401011"/>
                    <a:pt x="1058173" y="249947"/>
                  </a:cubicBezTo>
                  <a:cubicBezTo>
                    <a:pt x="1498190" y="98883"/>
                    <a:pt x="2062293" y="21088"/>
                    <a:pt x="2640102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7906485" y="1432731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6702056" y="1844824"/>
            <a:ext cx="1428160" cy="639688"/>
            <a:chOff x="5178056" y="1844824"/>
            <a:chExt cx="1428160" cy="639688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6516216" y="1844824"/>
              <a:ext cx="0" cy="639688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orme libre 11"/>
            <p:cNvSpPr/>
            <p:nvPr/>
          </p:nvSpPr>
          <p:spPr>
            <a:xfrm>
              <a:off x="5178056" y="2147777"/>
              <a:ext cx="1339702" cy="308344"/>
            </a:xfrm>
            <a:custGeom>
              <a:avLst/>
              <a:gdLst>
                <a:gd name="connsiteX0" fmla="*/ 0 w 1339702"/>
                <a:gd name="connsiteY0" fmla="*/ 308344 h 308344"/>
                <a:gd name="connsiteX1" fmla="*/ 148856 w 1339702"/>
                <a:gd name="connsiteY1" fmla="*/ 233916 h 308344"/>
                <a:gd name="connsiteX2" fmla="*/ 627321 w 1339702"/>
                <a:gd name="connsiteY2" fmla="*/ 127590 h 308344"/>
                <a:gd name="connsiteX3" fmla="*/ 1339702 w 1339702"/>
                <a:gd name="connsiteY3" fmla="*/ 0 h 308344"/>
                <a:gd name="connsiteX0" fmla="*/ 0 w 1339702"/>
                <a:gd name="connsiteY0" fmla="*/ 308344 h 308344"/>
                <a:gd name="connsiteX1" fmla="*/ 255182 w 1339702"/>
                <a:gd name="connsiteY1" fmla="*/ 148855 h 308344"/>
                <a:gd name="connsiteX2" fmla="*/ 627321 w 1339702"/>
                <a:gd name="connsiteY2" fmla="*/ 127590 h 308344"/>
                <a:gd name="connsiteX3" fmla="*/ 1339702 w 1339702"/>
                <a:gd name="connsiteY3" fmla="*/ 0 h 308344"/>
                <a:gd name="connsiteX0" fmla="*/ 0 w 1339702"/>
                <a:gd name="connsiteY0" fmla="*/ 308344 h 308344"/>
                <a:gd name="connsiteX1" fmla="*/ 255182 w 1339702"/>
                <a:gd name="connsiteY1" fmla="*/ 148855 h 308344"/>
                <a:gd name="connsiteX2" fmla="*/ 1339702 w 1339702"/>
                <a:gd name="connsiteY2" fmla="*/ 0 h 308344"/>
                <a:gd name="connsiteX0" fmla="*/ 0 w 1339702"/>
                <a:gd name="connsiteY0" fmla="*/ 308344 h 308344"/>
                <a:gd name="connsiteX1" fmla="*/ 489098 w 1339702"/>
                <a:gd name="connsiteY1" fmla="*/ 74428 h 308344"/>
                <a:gd name="connsiteX2" fmla="*/ 1339702 w 1339702"/>
                <a:gd name="connsiteY2" fmla="*/ 0 h 308344"/>
                <a:gd name="connsiteX0" fmla="*/ 0 w 1339702"/>
                <a:gd name="connsiteY0" fmla="*/ 308344 h 308344"/>
                <a:gd name="connsiteX1" fmla="*/ 489098 w 1339702"/>
                <a:gd name="connsiteY1" fmla="*/ 74428 h 308344"/>
                <a:gd name="connsiteX2" fmla="*/ 1339702 w 1339702"/>
                <a:gd name="connsiteY2" fmla="*/ 0 h 3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02" h="308344">
                  <a:moveTo>
                    <a:pt x="0" y="308344"/>
                  </a:moveTo>
                  <a:cubicBezTo>
                    <a:pt x="22151" y="286193"/>
                    <a:pt x="127591" y="157717"/>
                    <a:pt x="489098" y="74428"/>
                  </a:cubicBezTo>
                  <a:cubicBezTo>
                    <a:pt x="850605" y="-8861"/>
                    <a:pt x="1113760" y="31012"/>
                    <a:pt x="1339702" y="0"/>
                  </a:cubicBezTo>
                </a:path>
              </a:pathLst>
            </a:custGeom>
            <a:noFill/>
            <a:ln w="38100">
              <a:solidFill>
                <a:srgbClr val="B3F2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6426216" y="2072419"/>
              <a:ext cx="180000" cy="180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9" name="Groupe 7"/>
          <p:cNvGrpSpPr/>
          <p:nvPr/>
        </p:nvGrpSpPr>
        <p:grpSpPr>
          <a:xfrm>
            <a:off x="2938131" y="2392263"/>
            <a:ext cx="3831293" cy="2583774"/>
            <a:chOff x="1414130" y="2392263"/>
            <a:chExt cx="3831293" cy="2583774"/>
          </a:xfrm>
        </p:grpSpPr>
        <p:sp>
          <p:nvSpPr>
            <p:cNvPr id="5" name="Forme libre 4"/>
            <p:cNvSpPr/>
            <p:nvPr/>
          </p:nvSpPr>
          <p:spPr>
            <a:xfrm>
              <a:off x="1414130" y="2492896"/>
              <a:ext cx="3733934" cy="2483141"/>
            </a:xfrm>
            <a:custGeom>
              <a:avLst/>
              <a:gdLst>
                <a:gd name="connsiteX0" fmla="*/ 0 w 3455582"/>
                <a:gd name="connsiteY0" fmla="*/ 2339163 h 2339163"/>
                <a:gd name="connsiteX1" fmla="*/ 1127051 w 3455582"/>
                <a:gd name="connsiteY1" fmla="*/ 2073349 h 2339163"/>
                <a:gd name="connsiteX2" fmla="*/ 2020186 w 3455582"/>
                <a:gd name="connsiteY2" fmla="*/ 1562986 h 2339163"/>
                <a:gd name="connsiteX3" fmla="*/ 2753833 w 3455582"/>
                <a:gd name="connsiteY3" fmla="*/ 754912 h 2339163"/>
                <a:gd name="connsiteX4" fmla="*/ 3455582 w 3455582"/>
                <a:gd name="connsiteY4" fmla="*/ 0 h 23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582" h="2339163">
                  <a:moveTo>
                    <a:pt x="0" y="2339163"/>
                  </a:moveTo>
                  <a:cubicBezTo>
                    <a:pt x="395176" y="2270937"/>
                    <a:pt x="790353" y="2202712"/>
                    <a:pt x="1127051" y="2073349"/>
                  </a:cubicBezTo>
                  <a:cubicBezTo>
                    <a:pt x="1463749" y="1943986"/>
                    <a:pt x="1749056" y="1782725"/>
                    <a:pt x="2020186" y="1562986"/>
                  </a:cubicBezTo>
                  <a:cubicBezTo>
                    <a:pt x="2291316" y="1343247"/>
                    <a:pt x="2514600" y="1015410"/>
                    <a:pt x="2753833" y="754912"/>
                  </a:cubicBezTo>
                  <a:cubicBezTo>
                    <a:pt x="2993066" y="494414"/>
                    <a:pt x="3224324" y="247207"/>
                    <a:pt x="3455582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5065423" y="2392263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631504" y="1124744"/>
            <a:ext cx="3960440" cy="936104"/>
          </a:xfrm>
          <a:prstGeom prst="wedgeRoundRectCallout">
            <a:avLst>
              <a:gd name="adj1" fmla="val 77791"/>
              <a:gd name="adj2" fmla="val 95241"/>
              <a:gd name="adj3" fmla="val 16667"/>
            </a:avLst>
          </a:prstGeom>
          <a:solidFill>
            <a:srgbClr val="FFFFCD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sz="1600" b="1" dirty="0"/>
              <a:t>Que se passe-t-il ?</a:t>
            </a:r>
          </a:p>
          <a:p>
            <a:pPr marL="285750" indent="-200025">
              <a:buFont typeface="Arial" pitchFamily="34" charset="0"/>
              <a:buChar char="•"/>
            </a:pPr>
            <a:r>
              <a:rPr lang="fr-CH" sz="1600" dirty="0">
                <a:solidFill>
                  <a:srgbClr val="FF0000"/>
                </a:solidFill>
              </a:rPr>
              <a:t>Avons-nous dépensé plus que prévu ?</a:t>
            </a:r>
          </a:p>
          <a:p>
            <a:pPr marL="285750" indent="-200025">
              <a:buFont typeface="Arial" pitchFamily="34" charset="0"/>
              <a:buChar char="•"/>
            </a:pPr>
            <a:r>
              <a:rPr lang="fr-CH" sz="1600" dirty="0">
                <a:solidFill>
                  <a:srgbClr val="009900"/>
                </a:solidFill>
              </a:rPr>
              <a:t>Avons-nous été plus rapides que prévu ?</a:t>
            </a:r>
          </a:p>
        </p:txBody>
      </p:sp>
    </p:spTree>
    <p:extLst>
      <p:ext uri="{BB962C8B-B14F-4D97-AF65-F5344CB8AC3E}">
        <p14:creationId xmlns:p14="http://schemas.microsoft.com/office/powerpoint/2010/main" val="18817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Comment analyser à un moment donné et projeter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71548"/>
            <a:ext cx="8229600" cy="2285445"/>
          </a:xfrm>
        </p:spPr>
        <p:txBody>
          <a:bodyPr/>
          <a:lstStyle/>
          <a:p>
            <a:r>
              <a:rPr lang="fr-CH" dirty="0"/>
              <a:t>Pour chaque dépense :</a:t>
            </a:r>
          </a:p>
          <a:p>
            <a:pPr lvl="1"/>
            <a:r>
              <a:rPr lang="fr-CH" sz="1600" dirty="0"/>
              <a:t>Chercher l’activité correspondante sur l’échéancier</a:t>
            </a:r>
          </a:p>
          <a:p>
            <a:pPr lvl="1"/>
            <a:r>
              <a:rPr lang="fr-CH" sz="1600" dirty="0"/>
              <a:t>Regarder si la dépense devrait arriver au début, durant ou à la fin</a:t>
            </a:r>
          </a:p>
          <a:p>
            <a:pPr lvl="1"/>
            <a:r>
              <a:rPr lang="fr-CH" sz="1600" dirty="0"/>
              <a:t>Regarder quel pourcentage de cette activité aurait dû être réalisé</a:t>
            </a:r>
          </a:p>
          <a:p>
            <a:pPr lvl="1"/>
            <a:r>
              <a:rPr lang="fr-CH" sz="1600" dirty="0"/>
              <a:t>En déduire quelle proportion de la dépense aurait déjà dû être réalisée</a:t>
            </a:r>
          </a:p>
          <a:p>
            <a:pPr lvl="1"/>
            <a:r>
              <a:rPr lang="fr-CH" sz="1600" dirty="0"/>
              <a:t>Regarder quel pourcentage de cette activité a réellement été réalisé</a:t>
            </a:r>
          </a:p>
          <a:p>
            <a:pPr lvl="1"/>
            <a:r>
              <a:rPr lang="fr-CH" sz="1600" dirty="0"/>
              <a:t>En déduire le coût total projeté pour l’activité en fonction du pourcentage restant</a:t>
            </a:r>
          </a:p>
          <a:p>
            <a:pPr lvl="1"/>
            <a:endParaRPr lang="fr-CH" dirty="0"/>
          </a:p>
          <a:p>
            <a:pPr lvl="1"/>
            <a:endParaRPr lang="fr-CH" dirty="0"/>
          </a:p>
        </p:txBody>
      </p:sp>
      <p:grpSp>
        <p:nvGrpSpPr>
          <p:cNvPr id="8" name="Groupe 50"/>
          <p:cNvGrpSpPr/>
          <p:nvPr/>
        </p:nvGrpSpPr>
        <p:grpSpPr>
          <a:xfrm>
            <a:off x="2135560" y="5229200"/>
            <a:ext cx="4268092" cy="1512168"/>
            <a:chOff x="611560" y="5229200"/>
            <a:chExt cx="4268092" cy="1512168"/>
          </a:xfrm>
        </p:grpSpPr>
        <p:sp>
          <p:nvSpPr>
            <p:cNvPr id="7" name="ZoneTexte 6"/>
            <p:cNvSpPr txBox="1"/>
            <p:nvPr/>
          </p:nvSpPr>
          <p:spPr>
            <a:xfrm>
              <a:off x="3025462" y="5259795"/>
              <a:ext cx="12504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Transport: 0.-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560" y="5229200"/>
              <a:ext cx="2232248" cy="3240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/>
                <a:t>Réalisé: 50% de l’écran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670512" y="5553236"/>
              <a:ext cx="0" cy="6840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899592" y="6083423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Coût du bois et de la toile: 1’300.-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683568" y="6237311"/>
              <a:ext cx="21602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1957057" y="5713511"/>
              <a:ext cx="2922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Montage: 30 heures à 50.- : 1’500</a:t>
              </a: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1727684" y="5553237"/>
              <a:ext cx="0" cy="314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741033" y="5859015"/>
              <a:ext cx="21602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7" idx="1"/>
            </p:cNvCxnSpPr>
            <p:nvPr/>
          </p:nvCxnSpPr>
          <p:spPr>
            <a:xfrm flipH="1" flipV="1">
              <a:off x="2843809" y="5413683"/>
              <a:ext cx="18165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3059832" y="6433591"/>
              <a:ext cx="1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r"/>
                </a:tabLst>
              </a:pPr>
              <a:r>
                <a:rPr lang="fr-CH" sz="1400" b="1" dirty="0"/>
                <a:t>Total: 	</a:t>
              </a:r>
              <a:r>
                <a:rPr lang="fr-CH" sz="1400" b="1" dirty="0">
                  <a:solidFill>
                    <a:srgbClr val="FF0000"/>
                  </a:solidFill>
                </a:rPr>
                <a:t>2’800.-</a:t>
              </a:r>
            </a:p>
          </p:txBody>
        </p:sp>
      </p:grpSp>
      <p:grpSp>
        <p:nvGrpSpPr>
          <p:cNvPr id="10" name="Groupe 59"/>
          <p:cNvGrpSpPr/>
          <p:nvPr/>
        </p:nvGrpSpPr>
        <p:grpSpPr>
          <a:xfrm>
            <a:off x="2783632" y="3501008"/>
            <a:ext cx="7560620" cy="1224137"/>
            <a:chOff x="1259632" y="3501007"/>
            <a:chExt cx="7560620" cy="1224137"/>
          </a:xfrm>
        </p:grpSpPr>
        <p:sp>
          <p:nvSpPr>
            <p:cNvPr id="4" name="Rectangle 3"/>
            <p:cNvSpPr/>
            <p:nvPr/>
          </p:nvSpPr>
          <p:spPr>
            <a:xfrm>
              <a:off x="1259632" y="4185084"/>
              <a:ext cx="5760640" cy="3240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/>
                <a:t>Construction d’un écran géant de projection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547664" y="3501008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Coût du bois et de la toile: 1’000.-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582474" y="3847236"/>
              <a:ext cx="2922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Montage: 80 heures à 50.- : 4’000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331640" y="3654896"/>
              <a:ext cx="0" cy="530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endCxn id="5" idx="1"/>
            </p:cNvCxnSpPr>
            <p:nvPr/>
          </p:nvCxnSpPr>
          <p:spPr>
            <a:xfrm>
              <a:off x="1331640" y="3654896"/>
              <a:ext cx="21602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6" idx="1"/>
            </p:cNvCxnSpPr>
            <p:nvPr/>
          </p:nvCxnSpPr>
          <p:spPr>
            <a:xfrm flipH="1">
              <a:off x="1331640" y="4001125"/>
              <a:ext cx="12508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6" idx="3"/>
            </p:cNvCxnSpPr>
            <p:nvPr/>
          </p:nvCxnSpPr>
          <p:spPr>
            <a:xfrm>
              <a:off x="5505069" y="4001125"/>
              <a:ext cx="13340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6876256" y="3645024"/>
              <a:ext cx="0" cy="530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876256" y="3645024"/>
              <a:ext cx="21602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020272" y="4186758"/>
              <a:ext cx="1799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/>
                <a:t>Total prévu: 5’500.-</a:t>
              </a: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2843808" y="4542335"/>
              <a:ext cx="0" cy="1828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7092280" y="3501007"/>
              <a:ext cx="1449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Transport: 500.-</a:t>
              </a:r>
            </a:p>
          </p:txBody>
        </p:sp>
      </p:grpSp>
      <p:grpSp>
        <p:nvGrpSpPr>
          <p:cNvPr id="11" name="Groupe 54"/>
          <p:cNvGrpSpPr/>
          <p:nvPr/>
        </p:nvGrpSpPr>
        <p:grpSpPr>
          <a:xfrm>
            <a:off x="6396489" y="5259796"/>
            <a:ext cx="1506877" cy="1481573"/>
            <a:chOff x="4872488" y="5259795"/>
            <a:chExt cx="1506877" cy="1481573"/>
          </a:xfrm>
        </p:grpSpPr>
        <p:sp>
          <p:nvSpPr>
            <p:cNvPr id="36" name="ZoneTexte 35"/>
            <p:cNvSpPr txBox="1"/>
            <p:nvPr/>
          </p:nvSpPr>
          <p:spPr>
            <a:xfrm>
              <a:off x="4879652" y="5259795"/>
              <a:ext cx="1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r"/>
                </a:tabLst>
              </a:pPr>
              <a:r>
                <a:rPr lang="fr-CH" sz="1400" dirty="0"/>
                <a:t>Reste: 	500.-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872488" y="5713511"/>
              <a:ext cx="1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r"/>
                </a:tabLst>
              </a:pPr>
              <a:r>
                <a:rPr lang="fr-CH" sz="1400" dirty="0"/>
                <a:t>Reste: 	</a:t>
              </a:r>
              <a:r>
                <a:rPr lang="fr-CH" sz="1400" dirty="0">
                  <a:solidFill>
                    <a:srgbClr val="009900"/>
                  </a:solidFill>
                </a:rPr>
                <a:t>1’500.-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879653" y="6063375"/>
              <a:ext cx="1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r"/>
                </a:tabLst>
              </a:pPr>
              <a:r>
                <a:rPr lang="fr-CH" sz="1400" dirty="0"/>
                <a:t>Reste: 	0.-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872488" y="6433591"/>
              <a:ext cx="1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r"/>
                </a:tabLst>
              </a:pPr>
              <a:r>
                <a:rPr lang="fr-CH" sz="1400" b="1" dirty="0"/>
                <a:t>Reste: 	2’000.-</a:t>
              </a:r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4879653" y="6433591"/>
              <a:ext cx="142053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e 60"/>
          <p:cNvGrpSpPr/>
          <p:nvPr/>
        </p:nvGrpSpPr>
        <p:grpSpPr>
          <a:xfrm>
            <a:off x="8463246" y="4633740"/>
            <a:ext cx="2025242" cy="2107628"/>
            <a:chOff x="6939246" y="4633740"/>
            <a:chExt cx="2025242" cy="2107628"/>
          </a:xfrm>
        </p:grpSpPr>
        <p:sp>
          <p:nvSpPr>
            <p:cNvPr id="56" name="ZoneTexte 55"/>
            <p:cNvSpPr txBox="1"/>
            <p:nvPr/>
          </p:nvSpPr>
          <p:spPr>
            <a:xfrm>
              <a:off x="6939246" y="6433591"/>
              <a:ext cx="202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701800" algn="r"/>
                </a:tabLst>
              </a:pPr>
              <a:r>
                <a:rPr lang="fr-CH" sz="1400" b="1" dirty="0"/>
                <a:t>Total projeté: </a:t>
              </a:r>
              <a:r>
                <a:rPr lang="fr-CH" sz="1400" b="1" dirty="0">
                  <a:solidFill>
                    <a:srgbClr val="009900"/>
                  </a:solidFill>
                </a:rPr>
                <a:t>	4’800.-</a:t>
              </a:r>
            </a:p>
          </p:txBody>
        </p:sp>
        <p:sp>
          <p:nvSpPr>
            <p:cNvPr id="57" name="Double flèche verticale 56"/>
            <p:cNvSpPr/>
            <p:nvPr/>
          </p:nvSpPr>
          <p:spPr>
            <a:xfrm>
              <a:off x="7773289" y="4633740"/>
              <a:ext cx="355531" cy="1691898"/>
            </a:xfrm>
            <a:prstGeom prst="up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5" name="Groupe 62"/>
          <p:cNvGrpSpPr/>
          <p:nvPr/>
        </p:nvGrpSpPr>
        <p:grpSpPr>
          <a:xfrm>
            <a:off x="4367808" y="4001126"/>
            <a:ext cx="1667444" cy="1709193"/>
            <a:chOff x="2843808" y="4001125"/>
            <a:chExt cx="1667444" cy="1709193"/>
          </a:xfrm>
        </p:grpSpPr>
        <p:cxnSp>
          <p:nvCxnSpPr>
            <p:cNvPr id="47" name="Connecteur droit 46"/>
            <p:cNvCxnSpPr/>
            <p:nvPr/>
          </p:nvCxnSpPr>
          <p:spPr>
            <a:xfrm flipH="1" flipV="1">
              <a:off x="2843808" y="4001125"/>
              <a:ext cx="1953" cy="170919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2843808" y="4510421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/>
                <a:t>Pour 30%: 2’200.-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Monitorer et contrôler et réévaluer les risques?</a:t>
            </a:r>
          </a:p>
        </p:txBody>
      </p:sp>
      <p:sp>
        <p:nvSpPr>
          <p:cNvPr id="1227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178800" cy="4857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/>
              <a:t>Révision des risques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pPr lvl="1"/>
            <a:r>
              <a:rPr lang="fr-FR" dirty="0"/>
              <a:t>L’événement est encore possible?</a:t>
            </a:r>
          </a:p>
          <a:p>
            <a:pPr lvl="1"/>
            <a:r>
              <a:rPr lang="fr-FR" dirty="0"/>
              <a:t>La probabilité est la même?</a:t>
            </a:r>
          </a:p>
          <a:p>
            <a:pPr lvl="1"/>
            <a:r>
              <a:rPr lang="fr-FR" dirty="0"/>
              <a:t>L’impact possible a changé?</a:t>
            </a:r>
          </a:p>
          <a:p>
            <a:pPr lvl="1"/>
            <a:r>
              <a:rPr lang="fr-FR" dirty="0"/>
              <a:t>La tolérance à ce risque est inchangée?</a:t>
            </a:r>
          </a:p>
          <a:p>
            <a:pPr lvl="1"/>
            <a:r>
              <a:rPr lang="fr-FR" dirty="0"/>
              <a:t>La réponse est toujours la même?</a:t>
            </a:r>
          </a:p>
          <a:p>
            <a:pPr lvl="1"/>
            <a:r>
              <a:rPr lang="fr-FR" dirty="0"/>
              <a:t>De nouveaux risques sont apparus?</a:t>
            </a:r>
          </a:p>
          <a:p>
            <a:pPr lvl="2"/>
            <a:r>
              <a:rPr lang="fr-FR"/>
              <a:t>Changements d’objectifs?</a:t>
            </a:r>
            <a:endParaRPr lang="fr-FR" dirty="0"/>
          </a:p>
          <a:p>
            <a:pPr lvl="2"/>
            <a:r>
              <a:rPr lang="fr-FR" dirty="0"/>
              <a:t>Changements technologiques?</a:t>
            </a:r>
          </a:p>
          <a:p>
            <a:pPr lvl="2"/>
            <a:r>
              <a:rPr lang="fr-FR" dirty="0"/>
              <a:t>Changements politiques ou économiques?</a:t>
            </a:r>
          </a:p>
          <a:p>
            <a:pPr lvl="2"/>
            <a:r>
              <a:rPr lang="fr-FR" dirty="0"/>
              <a:t>Changements dans les ressources?</a:t>
            </a:r>
          </a:p>
          <a:p>
            <a:pPr lvl="2"/>
            <a:r>
              <a:rPr lang="fr-FR" dirty="0"/>
              <a:t>Changements dans l’organisation?</a:t>
            </a:r>
          </a:p>
        </p:txBody>
      </p:sp>
      <p:pic>
        <p:nvPicPr>
          <p:cNvPr id="4098" name="Picture 2" descr="http://www.claseejecutiva.tv/media/mediacontent/post/image/jpeg/Responsabilid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10395" y="1928935"/>
            <a:ext cx="5258081" cy="35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Contrôle de qualité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71547"/>
            <a:ext cx="4834880" cy="5054617"/>
          </a:xfrm>
        </p:spPr>
        <p:txBody>
          <a:bodyPr>
            <a:normAutofit/>
          </a:bodyPr>
          <a:lstStyle/>
          <a:p>
            <a:r>
              <a:rPr lang="fr-CH" dirty="0"/>
              <a:t>A-t-on bien utilisé nos ressources ?</a:t>
            </a:r>
          </a:p>
          <a:p>
            <a:r>
              <a:rPr lang="fr-CH" dirty="0"/>
              <a:t>A-t-on économisé en temps ?</a:t>
            </a:r>
          </a:p>
          <a:p>
            <a:r>
              <a:rPr lang="fr-CH" dirty="0"/>
              <a:t>A-t-on économisé en budget ?</a:t>
            </a:r>
          </a:p>
          <a:p>
            <a:r>
              <a:rPr lang="fr-CH" dirty="0"/>
              <a:t>A-t-on respecté les spécifications ?</a:t>
            </a:r>
          </a:p>
          <a:p>
            <a:r>
              <a:rPr lang="fr-CH" dirty="0"/>
              <a:t>A-t-on minimisé les rebuts ?</a:t>
            </a:r>
          </a:p>
          <a:p>
            <a:r>
              <a:rPr lang="fr-CH" dirty="0"/>
              <a:t>A-t-on livré dans les temps ?</a:t>
            </a:r>
          </a:p>
          <a:p>
            <a:r>
              <a:rPr lang="fr-CH" dirty="0"/>
              <a:t>Les bénéficiaires ont-ils été satisfaits en recevant les prestations ?</a:t>
            </a:r>
          </a:p>
          <a:p>
            <a:r>
              <a:rPr lang="fr-CH" dirty="0"/>
              <a:t>Le taux de réclamations est-il bas ?</a:t>
            </a:r>
          </a:p>
          <a:p>
            <a:r>
              <a:rPr lang="fr-CH" dirty="0"/>
              <a:t>Le taux de retour est-il bas ?</a:t>
            </a:r>
          </a:p>
          <a:p>
            <a:r>
              <a:rPr lang="fr-CH" dirty="0"/>
              <a:t>Les impacts escomptés ont-ils commencé à se faire sentir ?</a:t>
            </a:r>
          </a:p>
          <a:p>
            <a:r>
              <a:rPr lang="fr-CH" dirty="0"/>
              <a:t>A-t-on des demandes de reproduction ?</a:t>
            </a:r>
          </a:p>
          <a:p>
            <a:r>
              <a:rPr lang="fr-CH" dirty="0"/>
              <a:t>Notre image en est-elle améliorée ?</a:t>
            </a:r>
          </a:p>
          <a:p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085" y="1323866"/>
            <a:ext cx="30275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26661" y="6165305"/>
            <a:ext cx="35484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CH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Faites votre liste !</a:t>
            </a:r>
          </a:p>
        </p:txBody>
      </p:sp>
    </p:spTree>
    <p:extLst>
      <p:ext uri="{BB962C8B-B14F-4D97-AF65-F5344CB8AC3E}">
        <p14:creationId xmlns:p14="http://schemas.microsoft.com/office/powerpoint/2010/main" val="41007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Débriefing - évaluation</a:t>
            </a:r>
            <a:endParaRPr lang="fr-CH" dirty="0"/>
          </a:p>
        </p:txBody>
      </p:sp>
      <p:pic>
        <p:nvPicPr>
          <p:cNvPr id="11266" name="Picture 2" descr="http://la-formation-en-continu.errefom.fr/sites/default/files/lfc_sites_actualites_images/PICTO-7-B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966" y="1261782"/>
            <a:ext cx="7612459" cy="5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296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cteurs 3">
            <a:extLst>
              <a:ext uri="{FF2B5EF4-FFF2-40B4-BE49-F238E27FC236}">
                <a16:creationId xmlns:a16="http://schemas.microsoft.com/office/drawing/2014/main" id="{2FA0F294-FDB1-444E-925B-2B70381219C0}"/>
              </a:ext>
            </a:extLst>
          </p:cNvPr>
          <p:cNvSpPr>
            <a:spLocks noChangeAspect="1"/>
          </p:cNvSpPr>
          <p:nvPr/>
        </p:nvSpPr>
        <p:spPr>
          <a:xfrm>
            <a:off x="3503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Secteurs 4">
            <a:extLst>
              <a:ext uri="{FF2B5EF4-FFF2-40B4-BE49-F238E27FC236}">
                <a16:creationId xmlns:a16="http://schemas.microsoft.com/office/drawing/2014/main" id="{5D27435A-BB2B-4B26-9DBD-8AB533CBF585}"/>
              </a:ext>
            </a:extLst>
          </p:cNvPr>
          <p:cNvSpPr>
            <a:spLocks noChangeAspect="1"/>
          </p:cNvSpPr>
          <p:nvPr/>
        </p:nvSpPr>
        <p:spPr>
          <a:xfrm>
            <a:off x="3510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Secteurs 30">
            <a:extLst>
              <a:ext uri="{FF2B5EF4-FFF2-40B4-BE49-F238E27FC236}">
                <a16:creationId xmlns:a16="http://schemas.microsoft.com/office/drawing/2014/main" id="{A1A43C5E-9070-4301-960E-E61C28497D65}"/>
              </a:ext>
            </a:extLst>
          </p:cNvPr>
          <p:cNvSpPr>
            <a:spLocks noChangeAspect="1"/>
          </p:cNvSpPr>
          <p:nvPr/>
        </p:nvSpPr>
        <p:spPr>
          <a:xfrm>
            <a:off x="4286918" y="1628801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7" name="Secteurs 5">
            <a:extLst>
              <a:ext uri="{FF2B5EF4-FFF2-40B4-BE49-F238E27FC236}">
                <a16:creationId xmlns:a16="http://schemas.microsoft.com/office/drawing/2014/main" id="{23ACF068-B6E4-46F7-98E8-07150EB72731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1" name="Secteurs 6">
            <a:extLst>
              <a:ext uri="{FF2B5EF4-FFF2-40B4-BE49-F238E27FC236}">
                <a16:creationId xmlns:a16="http://schemas.microsoft.com/office/drawing/2014/main" id="{51838547-D25E-4319-A83A-4E0AE39AA950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5" name="Secteurs 7">
            <a:extLst>
              <a:ext uri="{FF2B5EF4-FFF2-40B4-BE49-F238E27FC236}">
                <a16:creationId xmlns:a16="http://schemas.microsoft.com/office/drawing/2014/main" id="{2A1F8B0C-706D-4747-A4AD-A6B7F071E117}"/>
              </a:ext>
            </a:extLst>
          </p:cNvPr>
          <p:cNvSpPr>
            <a:spLocks noChangeAspect="1"/>
          </p:cNvSpPr>
          <p:nvPr/>
        </p:nvSpPr>
        <p:spPr>
          <a:xfrm>
            <a:off x="4282255" y="1628816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9" name="Secteurs 8">
            <a:extLst>
              <a:ext uri="{FF2B5EF4-FFF2-40B4-BE49-F238E27FC236}">
                <a16:creationId xmlns:a16="http://schemas.microsoft.com/office/drawing/2014/main" id="{383191E4-B296-40E2-94B6-878045E961DB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pSp>
        <p:nvGrpSpPr>
          <p:cNvPr id="40" name="Groupe 34">
            <a:extLst>
              <a:ext uri="{FF2B5EF4-FFF2-40B4-BE49-F238E27FC236}">
                <a16:creationId xmlns:a16="http://schemas.microsoft.com/office/drawing/2014/main" id="{E606B8E3-1548-41DD-8476-DE2D7436FAD0}"/>
              </a:ext>
            </a:extLst>
          </p:cNvPr>
          <p:cNvGrpSpPr/>
          <p:nvPr/>
        </p:nvGrpSpPr>
        <p:grpSpPr>
          <a:xfrm>
            <a:off x="4978450" y="4062596"/>
            <a:ext cx="1117550" cy="883841"/>
            <a:chOff x="3454450" y="4422635"/>
            <a:chExt cx="1117550" cy="883841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9399463-3930-4D2A-90B0-A7B4B9CFC634}"/>
                </a:ext>
              </a:extLst>
            </p:cNvPr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Avec quoi ?</a:t>
              </a:r>
            </a:p>
          </p:txBody>
        </p:sp>
        <p:pic>
          <p:nvPicPr>
            <p:cNvPr id="42" name="Picture 9" descr="C:\G\Essaim\Services\Outils\Fil rouge\Images du Canevas\BP-Tools.png">
              <a:extLst>
                <a:ext uri="{FF2B5EF4-FFF2-40B4-BE49-F238E27FC236}">
                  <a16:creationId xmlns:a16="http://schemas.microsoft.com/office/drawing/2014/main" id="{9D17CCE5-C680-4C77-A29B-48C52FE89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Secteurs 9">
            <a:extLst>
              <a:ext uri="{FF2B5EF4-FFF2-40B4-BE49-F238E27FC236}">
                <a16:creationId xmlns:a16="http://schemas.microsoft.com/office/drawing/2014/main" id="{DAF2156C-CEDD-45D1-BBAE-C14F1295CE78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4" name="Secteurs 10">
            <a:extLst>
              <a:ext uri="{FF2B5EF4-FFF2-40B4-BE49-F238E27FC236}">
                <a16:creationId xmlns:a16="http://schemas.microsoft.com/office/drawing/2014/main" id="{1656DA5E-EB1A-4D1C-8658-2F7C41E3DDD3}"/>
              </a:ext>
            </a:extLst>
          </p:cNvPr>
          <p:cNvSpPr>
            <a:spLocks noChangeAspect="1"/>
          </p:cNvSpPr>
          <p:nvPr/>
        </p:nvSpPr>
        <p:spPr>
          <a:xfrm>
            <a:off x="4281851" y="1628413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BDC3CC2-7773-4948-845F-687A8F0173DB}"/>
              </a:ext>
            </a:extLst>
          </p:cNvPr>
          <p:cNvSpPr/>
          <p:nvPr/>
        </p:nvSpPr>
        <p:spPr>
          <a:xfrm>
            <a:off x="5623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H" dirty="0"/>
              <a:t>Activités, planning, ressources et budget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4221" y="298271"/>
            <a:ext cx="4104456" cy="2736303"/>
          </a:xfrm>
          <a:prstGeom prst="wedgeRectCallout">
            <a:avLst>
              <a:gd name="adj1" fmla="val 70136"/>
              <a:gd name="adj2" fmla="val 9661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Du travail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Personnes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Temps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ressources matérielles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ressources d’infrastructure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ressources financières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…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7187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5400" dirty="0"/>
              <a:t>Merci de votre attention !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6640016" y="4869160"/>
            <a:ext cx="3776464" cy="910952"/>
          </a:xfrm>
        </p:spPr>
        <p:txBody>
          <a:bodyPr/>
          <a:lstStyle/>
          <a:p>
            <a:pPr algn="r"/>
            <a:r>
              <a:rPr lang="fr-CH" sz="2000" dirty="0">
                <a:solidFill>
                  <a:srgbClr val="0070C0"/>
                </a:solidFill>
              </a:rPr>
              <a:t>Claude Michaud</a:t>
            </a:r>
          </a:p>
          <a:p>
            <a:pPr algn="r"/>
            <a:r>
              <a:rPr lang="fr-CH" sz="2000" dirty="0">
                <a:solidFill>
                  <a:srgbClr val="0070C0"/>
                </a:solidFill>
              </a:rPr>
              <a:t>www.socialbusinessmodels.ch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1524000" y="27384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70C0"/>
              </a:solidFill>
            </a:endParaRPr>
          </a:p>
        </p:txBody>
      </p:sp>
      <p:sp>
        <p:nvSpPr>
          <p:cNvPr id="10" name="Sous-titre 7"/>
          <p:cNvSpPr txBox="1">
            <a:spLocks/>
          </p:cNvSpPr>
          <p:nvPr/>
        </p:nvSpPr>
        <p:spPr bwMode="auto">
          <a:xfrm>
            <a:off x="1775520" y="5902424"/>
            <a:ext cx="4536504" cy="9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>
                <a:solidFill>
                  <a:srgbClr val="0070C0"/>
                </a:solidFill>
              </a:rPr>
              <a:t>Construit avec la participation de </a:t>
            </a:r>
            <a:br>
              <a:rPr lang="fr-CH" sz="2000" dirty="0">
                <a:solidFill>
                  <a:srgbClr val="0070C0"/>
                </a:solidFill>
              </a:rPr>
            </a:br>
            <a:r>
              <a:rPr lang="fr-CH" sz="2000" dirty="0">
                <a:solidFill>
                  <a:srgbClr val="0070C0"/>
                </a:solidFill>
              </a:rPr>
              <a:t>Latha Heiniger</a:t>
            </a:r>
          </a:p>
        </p:txBody>
      </p:sp>
    </p:spTree>
    <p:extLst>
      <p:ext uri="{BB962C8B-B14F-4D97-AF65-F5344CB8AC3E}">
        <p14:creationId xmlns:p14="http://schemas.microsoft.com/office/powerpoint/2010/main" val="42519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350939" y="2583006"/>
            <a:ext cx="7569574" cy="2502178"/>
            <a:chOff x="1259633" y="3015054"/>
            <a:chExt cx="7569574" cy="2502178"/>
          </a:xfrm>
        </p:grpSpPr>
        <p:sp>
          <p:nvSpPr>
            <p:cNvPr id="14" name="Flèche droite 13"/>
            <p:cNvSpPr/>
            <p:nvPr/>
          </p:nvSpPr>
          <p:spPr>
            <a:xfrm>
              <a:off x="1259633" y="5088959"/>
              <a:ext cx="936104" cy="21602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7" name="Connecteur droit 16"/>
            <p:cNvCxnSpPr>
              <a:cxnSpLocks noChangeAspect="1"/>
            </p:cNvCxnSpPr>
            <p:nvPr/>
          </p:nvCxnSpPr>
          <p:spPr>
            <a:xfrm flipH="1">
              <a:off x="1556399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cxnSpLocks noChangeAspect="1"/>
            </p:cNvCxnSpPr>
            <p:nvPr/>
          </p:nvCxnSpPr>
          <p:spPr>
            <a:xfrm flipH="1">
              <a:off x="2345820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cxnSpLocks noChangeAspect="1"/>
            </p:cNvCxnSpPr>
            <p:nvPr/>
          </p:nvCxnSpPr>
          <p:spPr>
            <a:xfrm flipH="1">
              <a:off x="3137908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cxnSpLocks noChangeAspect="1"/>
            </p:cNvCxnSpPr>
            <p:nvPr/>
          </p:nvCxnSpPr>
          <p:spPr>
            <a:xfrm flipH="1">
              <a:off x="3932663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cxnSpLocks noChangeAspect="1"/>
            </p:cNvCxnSpPr>
            <p:nvPr/>
          </p:nvCxnSpPr>
          <p:spPr>
            <a:xfrm flipH="1">
              <a:off x="4794092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cxnSpLocks noChangeAspect="1"/>
            </p:cNvCxnSpPr>
            <p:nvPr/>
          </p:nvCxnSpPr>
          <p:spPr>
            <a:xfrm flipH="1">
              <a:off x="5658188" y="3249232"/>
              <a:ext cx="3171019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lèche droite 62"/>
            <p:cNvSpPr/>
            <p:nvPr/>
          </p:nvSpPr>
          <p:spPr>
            <a:xfrm>
              <a:off x="2195736" y="4851006"/>
              <a:ext cx="936104" cy="216024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4" name="Flèche droite 63"/>
            <p:cNvSpPr/>
            <p:nvPr/>
          </p:nvSpPr>
          <p:spPr>
            <a:xfrm>
              <a:off x="3131840" y="4581128"/>
              <a:ext cx="936104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5" name="Flèche droite 64"/>
            <p:cNvSpPr/>
            <p:nvPr/>
          </p:nvSpPr>
          <p:spPr>
            <a:xfrm>
              <a:off x="2706298" y="4275220"/>
              <a:ext cx="1865702" cy="21602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6" name="Flèche droite 65"/>
            <p:cNvSpPr/>
            <p:nvPr/>
          </p:nvSpPr>
          <p:spPr>
            <a:xfrm>
              <a:off x="3635896" y="4869160"/>
              <a:ext cx="936104" cy="216024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4630374" y="3962492"/>
              <a:ext cx="1453794" cy="22006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8" name="Flèche droite 67"/>
            <p:cNvSpPr/>
            <p:nvPr/>
          </p:nvSpPr>
          <p:spPr>
            <a:xfrm>
              <a:off x="4693950" y="5088959"/>
              <a:ext cx="936104" cy="21602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9" name="Flèche droite 68"/>
            <p:cNvSpPr/>
            <p:nvPr/>
          </p:nvSpPr>
          <p:spPr>
            <a:xfrm>
              <a:off x="3465889" y="3573016"/>
              <a:ext cx="4202455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0" name="Flèche droite 69"/>
            <p:cNvSpPr/>
            <p:nvPr/>
          </p:nvSpPr>
          <p:spPr>
            <a:xfrm>
              <a:off x="4794530" y="4581128"/>
              <a:ext cx="1865702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1" name="Flèche droite 70"/>
            <p:cNvSpPr/>
            <p:nvPr/>
          </p:nvSpPr>
          <p:spPr>
            <a:xfrm>
              <a:off x="6084168" y="4271830"/>
              <a:ext cx="936104" cy="21602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2" name="Flèche droite 71"/>
            <p:cNvSpPr/>
            <p:nvPr/>
          </p:nvSpPr>
          <p:spPr>
            <a:xfrm>
              <a:off x="5099064" y="3277289"/>
              <a:ext cx="936104" cy="216024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3" name="Flèche droite 72"/>
            <p:cNvSpPr/>
            <p:nvPr/>
          </p:nvSpPr>
          <p:spPr>
            <a:xfrm>
              <a:off x="6539224" y="3295443"/>
              <a:ext cx="936104" cy="216024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4" name="Flèche droite 73"/>
            <p:cNvSpPr/>
            <p:nvPr/>
          </p:nvSpPr>
          <p:spPr>
            <a:xfrm>
              <a:off x="6056899" y="3015054"/>
              <a:ext cx="936104" cy="21602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5" name="Flèche droite 74"/>
            <p:cNvSpPr/>
            <p:nvPr/>
          </p:nvSpPr>
          <p:spPr>
            <a:xfrm>
              <a:off x="7497059" y="3033208"/>
              <a:ext cx="936104" cy="21602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6" name="Flèche droite 75"/>
            <p:cNvSpPr/>
            <p:nvPr/>
          </p:nvSpPr>
          <p:spPr>
            <a:xfrm>
              <a:off x="7956376" y="3295443"/>
              <a:ext cx="576064" cy="216024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Une question d’organisation et de bon sens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47328" y="764704"/>
            <a:ext cx="6200155" cy="3237828"/>
            <a:chOff x="-43979" y="1196752"/>
            <a:chExt cx="6200155" cy="3237828"/>
          </a:xfrm>
        </p:grpSpPr>
        <p:pic>
          <p:nvPicPr>
            <p:cNvPr id="1028" name="Picture 4" descr="http://www.marketingmedia.mx/wp-content/uploads/2012/12/construir-empresa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273" y="1196752"/>
              <a:ext cx="1832903" cy="1374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lèche droite 14"/>
            <p:cNvSpPr/>
            <p:nvPr/>
          </p:nvSpPr>
          <p:spPr>
            <a:xfrm rot="19467121">
              <a:off x="-43979" y="3930524"/>
              <a:ext cx="4743494" cy="504056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355976" y="23488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Les activités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23570" y="4384946"/>
            <a:ext cx="7796729" cy="1636342"/>
            <a:chOff x="332263" y="4816994"/>
            <a:chExt cx="7796729" cy="1636342"/>
          </a:xfrm>
        </p:grpSpPr>
        <p:sp>
          <p:nvSpPr>
            <p:cNvPr id="13" name="ZoneTexte 12"/>
            <p:cNvSpPr txBox="1"/>
            <p:nvPr/>
          </p:nvSpPr>
          <p:spPr>
            <a:xfrm>
              <a:off x="5623178" y="6084004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Le temps et les étapes</a:t>
              </a:r>
            </a:p>
          </p:txBody>
        </p:sp>
        <p:sp>
          <p:nvSpPr>
            <p:cNvPr id="2" name="Flèche droite 1"/>
            <p:cNvSpPr/>
            <p:nvPr/>
          </p:nvSpPr>
          <p:spPr>
            <a:xfrm>
              <a:off x="332263" y="5304983"/>
              <a:ext cx="5832648" cy="504056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030" name="Picture 6" descr="http://static.freepik.com/photos-libre/chronometre-icone-psd_60-1139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30472" y="4816994"/>
              <a:ext cx="1193856" cy="142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8123091" y="3712523"/>
            <a:ext cx="2061820" cy="274532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>
                <a:ln/>
                <a:solidFill>
                  <a:srgbClr val="C00000"/>
                </a:solidFill>
                <a:latin typeface="Wide Latin" pitchFamily="18" charset="0"/>
                <a:cs typeface="Mangal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83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Et si on se trompait dans la liste des activités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071547"/>
            <a:ext cx="8229600" cy="2933518"/>
          </a:xfrm>
        </p:spPr>
        <p:txBody>
          <a:bodyPr/>
          <a:lstStyle/>
          <a:p>
            <a:pPr>
              <a:tabLst>
                <a:tab pos="5832475" algn="l"/>
              </a:tabLst>
            </a:pPr>
            <a:r>
              <a:rPr lang="fr-FR" dirty="0"/>
              <a:t>Construire ma nouvelle demeure</a:t>
            </a:r>
            <a:endParaRPr lang="fr-CH" sz="2800" dirty="0"/>
          </a:p>
          <a:p>
            <a:pPr lvl="1">
              <a:tabLst>
                <a:tab pos="5832475" algn="l"/>
              </a:tabLst>
            </a:pPr>
            <a:r>
              <a:rPr lang="fr-FR" dirty="0"/>
              <a:t>Construire la maison</a:t>
            </a:r>
            <a:endParaRPr lang="fr-CH" sz="2400" dirty="0"/>
          </a:p>
          <a:p>
            <a:pPr lvl="2">
              <a:tabLst>
                <a:tab pos="5832475" algn="l"/>
              </a:tabLst>
            </a:pPr>
            <a:r>
              <a:rPr lang="fr-FR" dirty="0"/>
              <a:t>Réaliser le gros œuvre</a:t>
            </a:r>
            <a:endParaRPr lang="fr-CH" sz="2000" dirty="0"/>
          </a:p>
          <a:p>
            <a:pPr lvl="3">
              <a:tabLst>
                <a:tab pos="5832475" algn="l"/>
              </a:tabLst>
            </a:pPr>
            <a:r>
              <a:rPr lang="fr-FR" b="1" dirty="0">
                <a:solidFill>
                  <a:srgbClr val="FF0000"/>
                </a:solidFill>
              </a:rPr>
              <a:t>Poser le toit	1 mois</a:t>
            </a:r>
            <a:endParaRPr lang="fr-CH" sz="1800" b="1" dirty="0">
              <a:solidFill>
                <a:srgbClr val="FF0000"/>
              </a:solidFill>
            </a:endParaRPr>
          </a:p>
          <a:p>
            <a:pPr lvl="3">
              <a:tabLst>
                <a:tab pos="5832475" algn="l"/>
              </a:tabLst>
            </a:pPr>
            <a:r>
              <a:rPr lang="fr-FR" dirty="0"/>
              <a:t>Faire les fondations	3 mois</a:t>
            </a:r>
            <a:endParaRPr lang="fr-CH" sz="1800" dirty="0"/>
          </a:p>
          <a:p>
            <a:pPr lvl="3">
              <a:tabLst>
                <a:tab pos="5832475" algn="l"/>
              </a:tabLst>
            </a:pPr>
            <a:r>
              <a:rPr lang="fr-FR" dirty="0"/>
              <a:t>Monter les murs	2 mois</a:t>
            </a:r>
            <a:endParaRPr lang="fr-CH" sz="1800" dirty="0"/>
          </a:p>
        </p:txBody>
      </p:sp>
      <p:pic>
        <p:nvPicPr>
          <p:cNvPr id="1029" name="Picture 5" descr="http://www.altipac-geothermie.fr/wp-content/uploads/2012/08/imagearticle_aerothemi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3284984"/>
            <a:ext cx="5616624" cy="32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2135">
            <a:off x="4711754" y="4490493"/>
            <a:ext cx="3600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520" y="4687890"/>
            <a:ext cx="1807385" cy="4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G\Google Drive\SBM Suisse\Concept\Images\icon_problem_man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5123127"/>
            <a:ext cx="1712541" cy="17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Donc… avant, pendant ou après ?</a:t>
            </a:r>
          </a:p>
        </p:txBody>
      </p:sp>
      <p:grpSp>
        <p:nvGrpSpPr>
          <p:cNvPr id="2" name="Groupe 54"/>
          <p:cNvGrpSpPr/>
          <p:nvPr/>
        </p:nvGrpSpPr>
        <p:grpSpPr>
          <a:xfrm>
            <a:off x="1487489" y="1196753"/>
            <a:ext cx="9361039" cy="842997"/>
            <a:chOff x="323528" y="1196752"/>
            <a:chExt cx="9361039" cy="842997"/>
          </a:xfrm>
        </p:grpSpPr>
        <p:sp>
          <p:nvSpPr>
            <p:cNvPr id="7" name="Rectangle 6"/>
            <p:cNvSpPr/>
            <p:nvPr/>
          </p:nvSpPr>
          <p:spPr>
            <a:xfrm>
              <a:off x="2123728" y="1268760"/>
              <a:ext cx="2160240" cy="2160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Anesthésie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1772816"/>
              <a:ext cx="1440160" cy="21602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Opération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283968" y="137677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427984" y="1376772"/>
              <a:ext cx="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139952" y="162880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139952" y="1628800"/>
              <a:ext cx="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endCxn id="8" idx="1"/>
            </p:cNvCxnSpPr>
            <p:nvPr/>
          </p:nvCxnSpPr>
          <p:spPr>
            <a:xfrm>
              <a:off x="4139952" y="188082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23528" y="1196752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Fin à début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531140" y="1208752"/>
              <a:ext cx="31534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i="1" dirty="0"/>
                <a:t>On ne peut commencer à opérer</a:t>
              </a:r>
              <a:br>
                <a:rPr lang="fr-CH" sz="1600" i="1" dirty="0"/>
              </a:br>
              <a:r>
                <a:rPr lang="fr-CH" sz="1600" i="1" dirty="0"/>
                <a:t>avant d’avoir terminé d’appliquer</a:t>
              </a:r>
              <a:br>
                <a:rPr lang="fr-CH" sz="1600" i="1" dirty="0"/>
              </a:br>
              <a:r>
                <a:rPr lang="fr-CH" sz="1600" i="1" dirty="0"/>
                <a:t>l’anesthésie…</a:t>
              </a:r>
            </a:p>
          </p:txBody>
        </p:sp>
      </p:grpSp>
      <p:grpSp>
        <p:nvGrpSpPr>
          <p:cNvPr id="3" name="Groupe 55"/>
          <p:cNvGrpSpPr/>
          <p:nvPr/>
        </p:nvGrpSpPr>
        <p:grpSpPr>
          <a:xfrm>
            <a:off x="1487488" y="2636912"/>
            <a:ext cx="9145016" cy="1077218"/>
            <a:chOff x="323528" y="2636912"/>
            <a:chExt cx="9145016" cy="1077218"/>
          </a:xfrm>
        </p:grpSpPr>
        <p:sp>
          <p:nvSpPr>
            <p:cNvPr id="20" name="Rectangle 19"/>
            <p:cNvSpPr/>
            <p:nvPr/>
          </p:nvSpPr>
          <p:spPr>
            <a:xfrm>
              <a:off x="2123728" y="2708920"/>
              <a:ext cx="2160240" cy="21602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Publicité TV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23728" y="3212976"/>
              <a:ext cx="1800200" cy="21602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Publicité radio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1979712" y="280456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979712" y="2821578"/>
              <a:ext cx="0" cy="499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endCxn id="21" idx="1"/>
            </p:cNvCxnSpPr>
            <p:nvPr/>
          </p:nvCxnSpPr>
          <p:spPr>
            <a:xfrm>
              <a:off x="1979712" y="332098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23528" y="2636912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Début à début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557170" y="2636912"/>
              <a:ext cx="291137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i="1" dirty="0"/>
                <a:t>La campagne de publicité à la</a:t>
              </a:r>
              <a:br>
                <a:rPr lang="fr-CH" sz="1600" i="1" dirty="0"/>
              </a:br>
              <a:r>
                <a:rPr lang="fr-CH" sz="1600" i="1" dirty="0"/>
                <a:t>radio ne peut commencer que</a:t>
              </a:r>
              <a:br>
                <a:rPr lang="fr-CH" sz="1600" i="1" dirty="0"/>
              </a:br>
              <a:r>
                <a:rPr lang="fr-CH" sz="1600" i="1" dirty="0"/>
                <a:t>lorsque celle à la télévision</a:t>
              </a:r>
              <a:br>
                <a:rPr lang="fr-CH" sz="1600" i="1" dirty="0"/>
              </a:br>
              <a:r>
                <a:rPr lang="fr-CH" sz="1600" i="1" dirty="0"/>
                <a:t>commence</a:t>
              </a:r>
            </a:p>
          </p:txBody>
        </p:sp>
      </p:grpSp>
      <p:grpSp>
        <p:nvGrpSpPr>
          <p:cNvPr id="4" name="Groupe 56"/>
          <p:cNvGrpSpPr/>
          <p:nvPr/>
        </p:nvGrpSpPr>
        <p:grpSpPr>
          <a:xfrm>
            <a:off x="1487489" y="4077073"/>
            <a:ext cx="9145015" cy="833899"/>
            <a:chOff x="323528" y="4077072"/>
            <a:chExt cx="9145015" cy="833899"/>
          </a:xfrm>
        </p:grpSpPr>
        <p:sp>
          <p:nvSpPr>
            <p:cNvPr id="31" name="Rectangle 30"/>
            <p:cNvSpPr/>
            <p:nvPr/>
          </p:nvSpPr>
          <p:spPr>
            <a:xfrm>
              <a:off x="2123728" y="4149080"/>
              <a:ext cx="2160240" cy="2160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Creuser le tunnel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9752" y="4653135"/>
              <a:ext cx="1944216" cy="2578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Evacuer le remblai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flipH="1">
              <a:off x="4283968" y="426173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427984" y="4261738"/>
              <a:ext cx="0" cy="499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>
              <a:off x="4277059" y="4761148"/>
              <a:ext cx="1509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323528" y="4077072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Fin à fin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42742" y="4079974"/>
              <a:ext cx="2925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i="1" dirty="0"/>
                <a:t>On ne peut finir de transporter</a:t>
              </a:r>
              <a:br>
                <a:rPr lang="fr-CH" sz="1600" i="1" dirty="0"/>
              </a:br>
              <a:r>
                <a:rPr lang="fr-CH" sz="1600" i="1" dirty="0"/>
                <a:t>le remblai que si l’on a fini de</a:t>
              </a:r>
              <a:br>
                <a:rPr lang="fr-CH" sz="1600" i="1" dirty="0"/>
              </a:br>
              <a:r>
                <a:rPr lang="fr-CH" sz="1600" i="1" dirty="0"/>
                <a:t>creuser le tunnel</a:t>
              </a:r>
            </a:p>
          </p:txBody>
        </p:sp>
      </p:grpSp>
      <p:grpSp>
        <p:nvGrpSpPr>
          <p:cNvPr id="6" name="Groupe 57"/>
          <p:cNvGrpSpPr/>
          <p:nvPr/>
        </p:nvGrpSpPr>
        <p:grpSpPr>
          <a:xfrm>
            <a:off x="1487489" y="5517233"/>
            <a:ext cx="9433047" cy="830997"/>
            <a:chOff x="323528" y="5517232"/>
            <a:chExt cx="9433047" cy="830997"/>
          </a:xfrm>
        </p:grpSpPr>
        <p:sp>
          <p:nvSpPr>
            <p:cNvPr id="43" name="Rectangle 42"/>
            <p:cNvSpPr/>
            <p:nvPr/>
          </p:nvSpPr>
          <p:spPr>
            <a:xfrm>
              <a:off x="3563888" y="5589240"/>
              <a:ext cx="2160240" cy="2160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Centrale hydraulique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51720" y="6093295"/>
              <a:ext cx="1512168" cy="25493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Centrale à gaz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3419872" y="569693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3419872" y="5705179"/>
              <a:ext cx="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3419872" y="596447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3726850" y="5957207"/>
              <a:ext cx="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>
              <a:off x="3563888" y="6196928"/>
              <a:ext cx="1629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323528" y="5517232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Début à fin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572690" y="5517232"/>
              <a:ext cx="31838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i="1" dirty="0"/>
                <a:t>On ne peut arrêter la centrale à</a:t>
              </a:r>
              <a:br>
                <a:rPr lang="fr-CH" sz="1600" i="1" dirty="0"/>
              </a:br>
              <a:r>
                <a:rPr lang="fr-CH" sz="1600" i="1" dirty="0"/>
                <a:t>gaz que lorsque la centrale</a:t>
              </a:r>
              <a:br>
                <a:rPr lang="fr-CH" sz="1600" i="1" dirty="0"/>
              </a:br>
              <a:r>
                <a:rPr lang="fr-CH" sz="1600" i="1" dirty="0"/>
                <a:t>hydraulique commence à tourner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9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On peut le faire comme ça…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294" y="1341438"/>
            <a:ext cx="7957784" cy="29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122984" y="529467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H" dirty="0"/>
              <a:t>Ou comme ça…    </a:t>
            </a:r>
            <a:r>
              <a:rPr lang="fr-CH" dirty="0">
                <a:sym typeface="Wingdings"/>
              </a:rPr>
              <a:t>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89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13592</TotalTime>
  <Words>1758</Words>
  <Application>Microsoft Office PowerPoint</Application>
  <PresentationFormat>Grand écran</PresentationFormat>
  <Paragraphs>638</Paragraphs>
  <Slides>50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Arial</vt:lpstr>
      <vt:lpstr>Arial Narrow</vt:lpstr>
      <vt:lpstr>Bradley Hand ITC</vt:lpstr>
      <vt:lpstr>Calibri</vt:lpstr>
      <vt:lpstr>Comic Sans MS</vt:lpstr>
      <vt:lpstr>inherit</vt:lpstr>
      <vt:lpstr>Mangal</vt:lpstr>
      <vt:lpstr>Times New Roman</vt:lpstr>
      <vt:lpstr>Wide Latin</vt:lpstr>
      <vt:lpstr>Wingdings</vt:lpstr>
      <vt:lpstr>Thème Office</vt:lpstr>
      <vt:lpstr>Introduction à la méthodologie de projets</vt:lpstr>
      <vt:lpstr>DEBRIEFING!</vt:lpstr>
      <vt:lpstr>Contenu de la 2ème partie</vt:lpstr>
      <vt:lpstr>On le monte avec quoi un projet ?</vt:lpstr>
      <vt:lpstr>Activités, planning, ressources et budget</vt:lpstr>
      <vt:lpstr>Une question d’organisation et de bon sens</vt:lpstr>
      <vt:lpstr>Et si on se trompait dans la liste des activités ?</vt:lpstr>
      <vt:lpstr>Donc… avant, pendant ou après ?</vt:lpstr>
      <vt:lpstr>On peut le faire comme ça…</vt:lpstr>
      <vt:lpstr>Présentation PowerPoint</vt:lpstr>
      <vt:lpstr>Exercice collectif</vt:lpstr>
      <vt:lpstr>Exercice individuel</vt:lpstr>
      <vt:lpstr>Mais avec quoi  on fait tout ça?</vt:lpstr>
      <vt:lpstr>N’oublions pas la production !</vt:lpstr>
      <vt:lpstr>Les ressources « FEMPI »</vt:lpstr>
      <vt:lpstr>Mais plus simplement…</vt:lpstr>
      <vt:lpstr>…on ajoute les ressources et le personnel à…</vt:lpstr>
      <vt:lpstr>Liste des activités, ressources, coûts et timing</vt:lpstr>
      <vt:lpstr>Ça va couter combien ?</vt:lpstr>
      <vt:lpstr>Types de dépenses</vt:lpstr>
      <vt:lpstr>Budget – ne pas oublier!</vt:lpstr>
      <vt:lpstr>Le budget est-il toujours faux ?</vt:lpstr>
      <vt:lpstr>Exercice collectif</vt:lpstr>
      <vt:lpstr>PAUSE !</vt:lpstr>
      <vt:lpstr>Gouvernance et rôles</vt:lpstr>
      <vt:lpstr>Qui décide quoi  et qui fait quoi ?</vt:lpstr>
      <vt:lpstr>C’est qui le qui ?    (exemple d’une formation)</vt:lpstr>
      <vt:lpstr>Présentation PowerPoint</vt:lpstr>
      <vt:lpstr>Une matrice de délégation</vt:lpstr>
      <vt:lpstr>Exercice collectif</vt:lpstr>
      <vt:lpstr>Par des canaux?</vt:lpstr>
      <vt:lpstr>Communication,  logistique</vt:lpstr>
      <vt:lpstr>Communiquer: un processus permanent…</vt:lpstr>
      <vt:lpstr>…de va-et-vient d’informations</vt:lpstr>
      <vt:lpstr>Sous quelle forme, par quel support ?</vt:lpstr>
      <vt:lpstr>Par quel canal ?</vt:lpstr>
      <vt:lpstr>Echanges</vt:lpstr>
      <vt:lpstr>Contenu de la 2ème partie</vt:lpstr>
      <vt:lpstr>Vous connaissez ce discours ?</vt:lpstr>
      <vt:lpstr>Gestion cyclique des risques?</vt:lpstr>
      <vt:lpstr>Exercice collectif</vt:lpstr>
      <vt:lpstr>Les temps modernes existent-ils encore ?</vt:lpstr>
      <vt:lpstr>Après la planification, qui travaille ?</vt:lpstr>
      <vt:lpstr>Révision de l’échéancier</vt:lpstr>
      <vt:lpstr>Suivi du budget – les grandes questions !</vt:lpstr>
      <vt:lpstr>Comment analyser à un moment donné et projeter ?</vt:lpstr>
      <vt:lpstr>Monitorer et contrôler et réévaluer les risques?</vt:lpstr>
      <vt:lpstr>Contrôle de qualité</vt:lpstr>
      <vt:lpstr>Débriefing - évaluation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DÉFINIR ET PLANIFIER SES PROJETS POUR PLUS D’IMPACT</dc:title>
  <dc:creator>Claude Michaud</dc:creator>
  <cp:lastModifiedBy>Claude Michaud</cp:lastModifiedBy>
  <cp:revision>647</cp:revision>
  <dcterms:created xsi:type="dcterms:W3CDTF">2009-09-18T12:39:11Z</dcterms:created>
  <dcterms:modified xsi:type="dcterms:W3CDTF">2018-03-01T08:53:44Z</dcterms:modified>
</cp:coreProperties>
</file>